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 id="2147483659" r:id="rId5"/>
    <p:sldMasterId id="2147483648" r:id="rId6"/>
    <p:sldMasterId id="2147483664" r:id="rId7"/>
    <p:sldMasterId id="2147483671" r:id="rId8"/>
    <p:sldMasterId id="2147483676" r:id="rId9"/>
    <p:sldMasterId id="2147483681" r:id="rId10"/>
  </p:sldMasterIdLst>
  <p:notesMasterIdLst>
    <p:notesMasterId r:id="rId24"/>
  </p:notesMasterIdLst>
  <p:handoutMasterIdLst>
    <p:handoutMasterId r:id="rId25"/>
  </p:handoutMasterIdLst>
  <p:sldIdLst>
    <p:sldId id="276" r:id="rId11"/>
    <p:sldId id="273" r:id="rId12"/>
    <p:sldId id="265" r:id="rId13"/>
    <p:sldId id="262" r:id="rId14"/>
    <p:sldId id="266" r:id="rId15"/>
    <p:sldId id="267" r:id="rId16"/>
    <p:sldId id="268" r:id="rId17"/>
    <p:sldId id="274" r:id="rId18"/>
    <p:sldId id="269" r:id="rId19"/>
    <p:sldId id="270" r:id="rId20"/>
    <p:sldId id="271" r:id="rId21"/>
    <p:sldId id="272"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A6D"/>
    <a:srgbClr val="ED8B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362DA1-EEC3-CB72-FE0C-50A6269B7586}" v="1" dt="2022-09-13T17:52:07.259"/>
    <p1510:client id="{4EB294BA-8421-8A30-5161-8B5B55FF411B}" v="6" dt="2022-09-07T00:38:33.906"/>
    <p1510:client id="{82E7C542-0029-B271-533E-3235A03AFFAD}" v="23" dt="2022-09-01T22:16:33.293"/>
    <p1510:client id="{55AF2138-9DE8-4FCA-9257-719A238FA057}" v="258" dt="2020-08-25T06:14:19.954"/>
    <p1510:client id="{817D27AB-E47D-E193-85EB-57BA251143A4}" v="89" dt="2021-09-02T20:34:36.596"/>
    <p1510:client id="{B1C194B9-5CBD-AA97-891F-0AA83B5B9C7A}" v="20" dt="2022-08-31T21:29:42.389"/>
    <p1510:client id="{E997994A-F915-111F-DD6C-0AC602C8F1AF}" v="6" dt="2022-09-13T22:29:25.295"/>
    <p1510:client id="{E8736F74-4A86-9EE0-0486-8E9A9E176392}" v="2" dt="2022-09-06T23:27:08.4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597" y="63"/>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9.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931343-2F6C-4EC9-9DC2-9270877BDB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B7EEC52-11A2-463D-8A0E-792EF2BC21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08BE69-669F-416A-93EF-12E394687B13}" type="datetimeFigureOut">
              <a:rPr lang="en-US" smtClean="0"/>
              <a:t>9/11/2023</a:t>
            </a:fld>
            <a:endParaRPr lang="en-US" dirty="0"/>
          </a:p>
        </p:txBody>
      </p:sp>
      <p:sp>
        <p:nvSpPr>
          <p:cNvPr id="4" name="Footer Placeholder 3">
            <a:extLst>
              <a:ext uri="{FF2B5EF4-FFF2-40B4-BE49-F238E27FC236}">
                <a16:creationId xmlns:a16="http://schemas.microsoft.com/office/drawing/2014/main" id="{CA2C21C6-577A-414D-80D9-7CC98EBCB7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8581264-43C8-4B2A-8249-E8564476D4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F29019-704D-4805-9B43-8A1089A67E53}" type="slidenum">
              <a:rPr lang="en-US" smtClean="0"/>
              <a:t>‹#›</a:t>
            </a:fld>
            <a:endParaRPr lang="en-US" dirty="0"/>
          </a:p>
        </p:txBody>
      </p:sp>
    </p:spTree>
    <p:extLst>
      <p:ext uri="{BB962C8B-B14F-4D97-AF65-F5344CB8AC3E}">
        <p14:creationId xmlns:p14="http://schemas.microsoft.com/office/powerpoint/2010/main" val="350746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110321-FE7C-41D5-A6A6-9361CA1AFD5B}" type="datetimeFigureOut">
              <a:rPr lang="en-US" smtClean="0"/>
              <a:t>9/11/2023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2AC79-A108-4FDF-A0BE-96CEB0D6FF0B}" type="slidenum">
              <a:rPr lang="en-US" smtClean="0"/>
              <a:t>‹#›</a:t>
            </a:fld>
            <a:endParaRPr lang="en-US" dirty="0"/>
          </a:p>
        </p:txBody>
      </p:sp>
    </p:spTree>
    <p:extLst>
      <p:ext uri="{BB962C8B-B14F-4D97-AF65-F5344CB8AC3E}">
        <p14:creationId xmlns:p14="http://schemas.microsoft.com/office/powerpoint/2010/main" val="204286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dirty="0">
                <a:solidFill>
                  <a:schemeClr val="bg1"/>
                </a:solidFill>
                <a:latin typeface="Arial" panose="020B0604020202020204" pitchFamily="34" charset="0"/>
                <a:cs typeface="Arial" panose="020B0604020202020204" pitchFamily="34" charset="0"/>
              </a:rPr>
              <a:t>CALIFORNIA DEPARTMENT OF EDUCATION</a:t>
            </a:r>
          </a:p>
          <a:p>
            <a:pPr algn="r"/>
            <a:r>
              <a:rPr lang="en-US" sz="2400" dirty="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321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2905458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1250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5487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3454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530804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075933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34092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997246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1604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033471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23396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451168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53630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dirty="0">
                  <a:solidFill>
                    <a:srgbClr val="0C4A6D"/>
                  </a:solidFill>
                  <a:latin typeface="Arial" panose="020B0604020202020204" pitchFamily="34" charset="0"/>
                  <a:cs typeface="Arial" panose="020B0604020202020204" pitchFamily="34" charset="0"/>
                </a:rPr>
                <a:t>CALIFORNIA DEPARTMENT OF EDUCATION</a:t>
              </a:r>
            </a:p>
            <a:p>
              <a:pPr algn="ctr"/>
              <a:r>
                <a:rPr lang="en-US" sz="2400" dirty="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168388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5157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654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13105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43729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02199638"/>
      </p:ext>
    </p:extLst>
  </p:cSld>
  <p:clrMap bg1="lt1" tx1="dk1" bg2="lt2" tx2="dk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87770868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5601773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203960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9396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4984347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9901028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3C8EE-EF7F-44E5-8277-784168DAA1A7}"/>
              </a:ext>
            </a:extLst>
          </p:cNvPr>
          <p:cNvSpPr>
            <a:spLocks noGrp="1"/>
          </p:cNvSpPr>
          <p:nvPr>
            <p:ph type="ctrTitle"/>
          </p:nvPr>
        </p:nvSpPr>
        <p:spPr>
          <a:xfrm>
            <a:off x="831273" y="489792"/>
            <a:ext cx="10825017" cy="4285625"/>
          </a:xfrm>
        </p:spPr>
        <p:txBody>
          <a:bodyPr>
            <a:normAutofit/>
          </a:bodyPr>
          <a:lstStyle/>
          <a:p>
            <a:pPr>
              <a:spcBef>
                <a:spcPts val="0"/>
              </a:spcBef>
            </a:pPr>
            <a:r>
              <a:rPr lang="en-US" altLang="en-US" sz="4400" dirty="0">
                <a:latin typeface="Arial"/>
                <a:cs typeface="Arial"/>
              </a:rPr>
              <a:t>WIOA Section 231: </a:t>
            </a:r>
            <a:br>
              <a:rPr lang="en-US" altLang="en-US" sz="4400" dirty="0">
                <a:latin typeface="Arial" panose="020B0604020202020204" pitchFamily="34" charset="0"/>
                <a:cs typeface="Arial" panose="020B0604020202020204" pitchFamily="34" charset="0"/>
              </a:rPr>
            </a:br>
            <a:r>
              <a:rPr lang="en-US" altLang="en-US" sz="4400" dirty="0">
                <a:latin typeface="Arial"/>
                <a:cs typeface="Arial"/>
              </a:rPr>
              <a:t>Adult Education</a:t>
            </a:r>
            <a:br>
              <a:rPr lang="en-US" altLang="en-US" dirty="0">
                <a:latin typeface="Arial" panose="020B0604020202020204" pitchFamily="34" charset="0"/>
                <a:cs typeface="Arial" panose="020B0604020202020204" pitchFamily="34" charset="0"/>
              </a:rPr>
            </a:br>
            <a:br>
              <a:rPr lang="en-US" altLang="en-US" sz="2800" dirty="0">
                <a:latin typeface="Arial (Body)"/>
                <a:cs typeface="Arial" panose="020B0604020202020204" pitchFamily="34" charset="0"/>
              </a:rPr>
            </a:br>
            <a:r>
              <a:rPr lang="en-US" altLang="en-US" sz="2900" b="1" dirty="0">
                <a:latin typeface="Arial (Body)"/>
                <a:cs typeface="Arial"/>
              </a:rPr>
              <a:t>Carolyn Zachry, Ed.D.</a:t>
            </a:r>
            <a:br>
              <a:rPr lang="en-US" altLang="en-US" sz="2900" b="1" dirty="0">
                <a:latin typeface="Arial (Body)"/>
                <a:cs typeface="Arial"/>
              </a:rPr>
            </a:br>
            <a:r>
              <a:rPr lang="en-US" altLang="en-US" sz="2900" b="1" dirty="0">
                <a:latin typeface="Arial (Body)"/>
                <a:cs typeface="Arial"/>
              </a:rPr>
              <a:t>Education Administrator/State Director</a:t>
            </a:r>
            <a:br>
              <a:rPr lang="en-US" sz="2900" dirty="0">
                <a:latin typeface="Arial (Body)"/>
                <a:ea typeface="Calibri" panose="020F0502020204030204" pitchFamily="34" charset="0"/>
                <a:cs typeface="Calibri"/>
              </a:rPr>
            </a:br>
            <a:r>
              <a:rPr lang="en-US" altLang="en-US" sz="2900" dirty="0">
                <a:latin typeface="Arial (Body)"/>
                <a:ea typeface="Calibri" panose="020F0502020204030204" pitchFamily="34" charset="0"/>
                <a:cs typeface="Arial"/>
              </a:rPr>
              <a:t>Adult</a:t>
            </a:r>
            <a:r>
              <a:rPr lang="en-US" altLang="en-US" sz="2900" dirty="0">
                <a:latin typeface="Arial (Body)"/>
                <a:cs typeface="Arial"/>
              </a:rPr>
              <a:t> Education Office</a:t>
            </a:r>
            <a:br>
              <a:rPr lang="en-US" altLang="en-US" dirty="0">
                <a:latin typeface="Arial" panose="020B0604020202020204" pitchFamily="34" charset="0"/>
                <a:cs typeface="Arial" panose="020B0604020202020204" pitchFamily="34" charset="0"/>
              </a:rPr>
            </a:br>
            <a:endParaRPr lang="en-US" dirty="0"/>
          </a:p>
        </p:txBody>
      </p:sp>
    </p:spTree>
    <p:extLst>
      <p:ext uri="{BB962C8B-B14F-4D97-AF65-F5344CB8AC3E}">
        <p14:creationId xmlns:p14="http://schemas.microsoft.com/office/powerpoint/2010/main" val="3133420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5CB91D-F2D2-4B47-B373-95D1EB28AFC9}"/>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III. Adult Basic Education (1)</a:t>
            </a:r>
            <a:endParaRPr lang="en-US" dirty="0"/>
          </a:p>
        </p:txBody>
      </p:sp>
      <p:sp>
        <p:nvSpPr>
          <p:cNvPr id="6" name="Content Placeholder 5">
            <a:extLst>
              <a:ext uri="{FF2B5EF4-FFF2-40B4-BE49-F238E27FC236}">
                <a16:creationId xmlns:a16="http://schemas.microsoft.com/office/drawing/2014/main" id="{7DA50BD1-426B-4E7B-99D5-7DBCF7469104}"/>
              </a:ext>
            </a:extLst>
          </p:cNvPr>
          <p:cNvSpPr>
            <a:spLocks noGrp="1"/>
          </p:cNvSpPr>
          <p:nvPr>
            <p:ph idx="1"/>
          </p:nvPr>
        </p:nvSpPr>
        <p:spPr/>
        <p:txBody>
          <a:bodyPr vert="horz" lIns="91440" tIns="45720" rIns="91440" bIns="45720" rtlCol="0" anchor="t">
            <a:normAutofit/>
          </a:bodyPr>
          <a:lstStyle/>
          <a:p>
            <a:pPr>
              <a:spcAft>
                <a:spcPts val="1200"/>
              </a:spcAft>
            </a:pPr>
            <a:r>
              <a:rPr lang="en-US" altLang="en-US" sz="2800" dirty="0">
                <a:cs typeface="Arial" panose="020B0604020202020204" pitchFamily="34" charset="0"/>
              </a:rPr>
              <a:t>The goal of the Adult Basic Education (ABE) program is to improve students’ basic skills in Language Arts and Mathematics.</a:t>
            </a:r>
          </a:p>
          <a:p>
            <a:pPr>
              <a:spcAft>
                <a:spcPts val="1200"/>
              </a:spcAft>
            </a:pPr>
            <a:r>
              <a:rPr lang="en-US" altLang="en-US" sz="2800" dirty="0">
                <a:cs typeface="Arial" panose="020B0604020202020204" pitchFamily="34" charset="0"/>
              </a:rPr>
              <a:t>A model ABE program provides comprehensive services to meet the diverse educational needs of students and prepares them to transition to secondary education and job preparation classes. </a:t>
            </a:r>
          </a:p>
          <a:p>
            <a:pPr>
              <a:spcAft>
                <a:spcPts val="1200"/>
              </a:spcAft>
            </a:pPr>
            <a:r>
              <a:rPr lang="en-US" altLang="en-US" sz="2800" dirty="0">
                <a:cs typeface="Arial"/>
              </a:rPr>
              <a:t>ABE programs include reading, writing, and computational skills necessary for functioning at levels comparable to students in the first through eighth grades. </a:t>
            </a:r>
            <a:endParaRPr lang="en-US" altLang="en-US" sz="2800" dirty="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689185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9142EB2-97D5-41F4-AD8C-2B1F5E76BB04}"/>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Adult Basic Education (2)</a:t>
            </a:r>
            <a:endParaRPr lang="en-US" dirty="0"/>
          </a:p>
        </p:txBody>
      </p:sp>
      <p:sp>
        <p:nvSpPr>
          <p:cNvPr id="6" name="Content Placeholder 5">
            <a:extLst>
              <a:ext uri="{FF2B5EF4-FFF2-40B4-BE49-F238E27FC236}">
                <a16:creationId xmlns:a16="http://schemas.microsoft.com/office/drawing/2014/main" id="{3A7775D6-7B03-4A74-BF01-0637351A6DAD}"/>
              </a:ext>
            </a:extLst>
          </p:cNvPr>
          <p:cNvSpPr>
            <a:spLocks noGrp="1"/>
          </p:cNvSpPr>
          <p:nvPr>
            <p:ph idx="1"/>
          </p:nvPr>
        </p:nvSpPr>
        <p:spPr/>
        <p:txBody>
          <a:bodyPr/>
          <a:lstStyle/>
          <a:p>
            <a:pPr>
              <a:spcAft>
                <a:spcPts val="1200"/>
              </a:spcAft>
            </a:pPr>
            <a:r>
              <a:rPr lang="en-US" altLang="en-US" sz="2800" dirty="0">
                <a:cs typeface="Arial" panose="020B0604020202020204" pitchFamily="34" charset="0"/>
              </a:rPr>
              <a:t>Courses may be remedial for students, or they may provide educational opportunities for students who speak, but do not read English. </a:t>
            </a:r>
          </a:p>
          <a:p>
            <a:pPr>
              <a:spcAft>
                <a:spcPts val="1200"/>
              </a:spcAft>
            </a:pPr>
            <a:r>
              <a:rPr lang="en-US" altLang="en-US" sz="2800" dirty="0">
                <a:cs typeface="Arial" panose="020B0604020202020204" pitchFamily="34" charset="0"/>
              </a:rPr>
              <a:t>These programs may also be designed to help students develop job readiness skills leading to employment, advance on the job, or enter adult secondary education classes. </a:t>
            </a:r>
          </a:p>
          <a:p>
            <a:endParaRPr lang="en-US" dirty="0"/>
          </a:p>
        </p:txBody>
      </p:sp>
    </p:spTree>
    <p:extLst>
      <p:ext uri="{BB962C8B-B14F-4D97-AF65-F5344CB8AC3E}">
        <p14:creationId xmlns:p14="http://schemas.microsoft.com/office/powerpoint/2010/main" val="372391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1BDEE8-3185-4386-8538-1986728DC712}"/>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IV. Adult Secondary Education</a:t>
            </a:r>
            <a:endParaRPr lang="en-US" dirty="0"/>
          </a:p>
        </p:txBody>
      </p:sp>
      <p:sp>
        <p:nvSpPr>
          <p:cNvPr id="6" name="Content Placeholder 5">
            <a:extLst>
              <a:ext uri="{FF2B5EF4-FFF2-40B4-BE49-F238E27FC236}">
                <a16:creationId xmlns:a16="http://schemas.microsoft.com/office/drawing/2014/main" id="{BDB52A63-8DF9-420B-9A81-3158B861F871}"/>
              </a:ext>
            </a:extLst>
          </p:cNvPr>
          <p:cNvSpPr>
            <a:spLocks noGrp="1"/>
          </p:cNvSpPr>
          <p:nvPr>
            <p:ph idx="1"/>
          </p:nvPr>
        </p:nvSpPr>
        <p:spPr/>
        <p:txBody>
          <a:bodyPr>
            <a:normAutofit/>
          </a:bodyPr>
          <a:lstStyle/>
          <a:p>
            <a:pPr marL="342900" indent="-342900">
              <a:spcAft>
                <a:spcPts val="1200"/>
              </a:spcAft>
            </a:pPr>
            <a:r>
              <a:rPr lang="en-US" altLang="en-US" sz="2800" dirty="0">
                <a:cs typeface="Arial" panose="020B0604020202020204" pitchFamily="34" charset="0"/>
              </a:rPr>
              <a:t>The goal of the Adult Secondary Education (ASE) program is to provide a curriculum that enables adults to attain a high school diploma (HSD) or a high school equivalency (HSE) certificate. </a:t>
            </a:r>
          </a:p>
          <a:p>
            <a:pPr marL="342900" indent="-342900">
              <a:spcAft>
                <a:spcPts val="1200"/>
              </a:spcAft>
            </a:pPr>
            <a:r>
              <a:rPr lang="en-US" altLang="en-US" sz="2800" dirty="0">
                <a:cs typeface="Arial" panose="020B0604020202020204" pitchFamily="34" charset="0"/>
              </a:rPr>
              <a:t>Subjects include Mathematics, English Language Arts, Social Studies, Science, and other courses required to complete the credits or gain the knowledge necessary to attain an HSD or pass an HSE test. </a:t>
            </a:r>
          </a:p>
          <a:p>
            <a:pPr marL="342900" indent="-342900">
              <a:spcAft>
                <a:spcPts val="1200"/>
              </a:spcAft>
            </a:pPr>
            <a:r>
              <a:rPr lang="en-US" altLang="en-US" sz="2800" dirty="0">
                <a:cs typeface="Arial" panose="020B0604020202020204" pitchFamily="34" charset="0"/>
              </a:rPr>
              <a:t>The ASE program is conducted within flexible time frames and provides knowledge and skills necessary for adults to gain self-sufficiency, employment, and to be able to transition into advanced postsecondary and career programs.</a:t>
            </a:r>
            <a:endParaRPr lang="en-US" sz="2800" dirty="0"/>
          </a:p>
        </p:txBody>
      </p:sp>
    </p:spTree>
    <p:extLst>
      <p:ext uri="{BB962C8B-B14F-4D97-AF65-F5344CB8AC3E}">
        <p14:creationId xmlns:p14="http://schemas.microsoft.com/office/powerpoint/2010/main" val="1226577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E095-9C0A-4C1B-97DC-0C10D166E3CE}"/>
              </a:ext>
            </a:extLst>
          </p:cNvPr>
          <p:cNvSpPr>
            <a:spLocks noGrp="1"/>
          </p:cNvSpPr>
          <p:nvPr>
            <p:ph type="title"/>
          </p:nvPr>
        </p:nvSpPr>
        <p:spPr>
          <a:xfrm>
            <a:off x="152400" y="2103437"/>
            <a:ext cx="11887200" cy="1325563"/>
          </a:xfrm>
        </p:spPr>
        <p:txBody>
          <a:bodyPr/>
          <a:lstStyle/>
          <a:p>
            <a:r>
              <a:rPr lang="en-US" dirty="0"/>
              <a:t>Questions</a:t>
            </a:r>
          </a:p>
        </p:txBody>
      </p:sp>
    </p:spTree>
    <p:extLst>
      <p:ext uri="{BB962C8B-B14F-4D97-AF65-F5344CB8AC3E}">
        <p14:creationId xmlns:p14="http://schemas.microsoft.com/office/powerpoint/2010/main" val="643150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FF76E-FB96-44A4-BFDF-0E5528A21D27}"/>
              </a:ext>
            </a:extLst>
          </p:cNvPr>
          <p:cNvSpPr>
            <a:spLocks noGrp="1"/>
          </p:cNvSpPr>
          <p:nvPr>
            <p:ph type="title"/>
          </p:nvPr>
        </p:nvSpPr>
        <p:spPr/>
        <p:txBody>
          <a:bodyPr/>
          <a:lstStyle/>
          <a:p>
            <a:r>
              <a:rPr lang="en-US" dirty="0"/>
              <a:t>Interactive Quiz Question (1)</a:t>
            </a:r>
          </a:p>
        </p:txBody>
      </p:sp>
      <p:sp>
        <p:nvSpPr>
          <p:cNvPr id="3" name="Content Placeholder 2">
            <a:extLst>
              <a:ext uri="{FF2B5EF4-FFF2-40B4-BE49-F238E27FC236}">
                <a16:creationId xmlns:a16="http://schemas.microsoft.com/office/drawing/2014/main" id="{342E2C18-4E73-448F-B8CE-DD5E017CCB13}"/>
              </a:ext>
            </a:extLst>
          </p:cNvPr>
          <p:cNvSpPr>
            <a:spLocks noGrp="1"/>
          </p:cNvSpPr>
          <p:nvPr>
            <p:ph idx="1"/>
          </p:nvPr>
        </p:nvSpPr>
        <p:spPr/>
        <p:txBody>
          <a:bodyPr vert="horz" lIns="91440" tIns="45720" rIns="91440" bIns="45720" rtlCol="0" anchor="t">
            <a:normAutofit/>
          </a:bodyPr>
          <a:lstStyle/>
          <a:p>
            <a:pPr marL="0" indent="0">
              <a:buNone/>
            </a:pPr>
            <a:r>
              <a:rPr lang="en-US" sz="2800" dirty="0"/>
              <a:t>Question – How many program areas does Workforce Innovation Opportunity Act (WIOA), Section 231 cover?</a:t>
            </a:r>
          </a:p>
          <a:p>
            <a:pPr marL="0" indent="0">
              <a:buNone/>
            </a:pPr>
            <a:endParaRPr lang="en-US" sz="2800" dirty="0">
              <a:cs typeface="Arial"/>
            </a:endParaRPr>
          </a:p>
          <a:p>
            <a:pPr marL="0" indent="0">
              <a:buNone/>
            </a:pPr>
            <a:r>
              <a:rPr lang="en-US" sz="2800" dirty="0"/>
              <a:t>Multiple choice answers – </a:t>
            </a:r>
          </a:p>
          <a:p>
            <a:pPr marL="0" indent="0">
              <a:spcBef>
                <a:spcPts val="1200"/>
              </a:spcBef>
              <a:buNone/>
            </a:pPr>
            <a:r>
              <a:rPr lang="en-US" sz="2800" dirty="0"/>
              <a:t>     A) Three</a:t>
            </a:r>
            <a:endParaRPr lang="en-US" sz="2800" dirty="0">
              <a:cs typeface="Arial"/>
            </a:endParaRPr>
          </a:p>
          <a:p>
            <a:pPr marL="0" indent="0">
              <a:buNone/>
            </a:pPr>
            <a:r>
              <a:rPr lang="en-US" sz="2800" dirty="0"/>
              <a:t>     B) Four</a:t>
            </a:r>
            <a:endParaRPr lang="en-US" sz="2800" dirty="0">
              <a:cs typeface="Arial"/>
            </a:endParaRPr>
          </a:p>
          <a:p>
            <a:pPr marL="0" indent="0">
              <a:buNone/>
            </a:pPr>
            <a:r>
              <a:rPr lang="en-US" sz="2800" dirty="0"/>
              <a:t>     C) Five </a:t>
            </a:r>
          </a:p>
          <a:p>
            <a:pPr marL="0" indent="0">
              <a:spcAft>
                <a:spcPts val="1200"/>
              </a:spcAft>
              <a:buNone/>
            </a:pPr>
            <a:r>
              <a:rPr lang="en-US" sz="2800" dirty="0"/>
              <a:t>     D) I forgot my coffee?</a:t>
            </a:r>
            <a:endParaRPr lang="en-US" sz="2800" dirty="0">
              <a:cs typeface="Arial"/>
            </a:endParaRPr>
          </a:p>
          <a:p>
            <a:pPr marL="0" indent="0">
              <a:spcBef>
                <a:spcPts val="0"/>
              </a:spcBef>
              <a:spcAft>
                <a:spcPts val="1200"/>
              </a:spcAft>
              <a:buNone/>
            </a:pPr>
            <a:endParaRPr lang="en-US" sz="2800" dirty="0">
              <a:cs typeface="Arial"/>
            </a:endParaRPr>
          </a:p>
        </p:txBody>
      </p:sp>
    </p:spTree>
    <p:extLst>
      <p:ext uri="{BB962C8B-B14F-4D97-AF65-F5344CB8AC3E}">
        <p14:creationId xmlns:p14="http://schemas.microsoft.com/office/powerpoint/2010/main" val="2423343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75FA-C93B-4396-8FB6-A630C7993D89}"/>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WIOA Section 231 Program Areas</a:t>
            </a:r>
            <a:endParaRPr lang="en-US" dirty="0"/>
          </a:p>
        </p:txBody>
      </p:sp>
      <p:sp>
        <p:nvSpPr>
          <p:cNvPr id="3" name="Content Placeholder 2">
            <a:extLst>
              <a:ext uri="{FF2B5EF4-FFF2-40B4-BE49-F238E27FC236}">
                <a16:creationId xmlns:a16="http://schemas.microsoft.com/office/drawing/2014/main" id="{FD61712E-C74E-4FBE-80FA-73D0191A81AF}"/>
              </a:ext>
            </a:extLst>
          </p:cNvPr>
          <p:cNvSpPr>
            <a:spLocks noGrp="1"/>
          </p:cNvSpPr>
          <p:nvPr>
            <p:ph idx="1"/>
          </p:nvPr>
        </p:nvSpPr>
        <p:spPr/>
        <p:txBody>
          <a:bodyPr>
            <a:normAutofit/>
          </a:bodyPr>
          <a:lstStyle/>
          <a:p>
            <a:pPr>
              <a:spcBef>
                <a:spcPts val="600"/>
              </a:spcBef>
              <a:spcAft>
                <a:spcPts val="1200"/>
              </a:spcAft>
            </a:pPr>
            <a:r>
              <a:rPr lang="en-US" sz="2800" b="0" i="0" dirty="0">
                <a:effectLst/>
                <a:cs typeface="Arial" panose="020B0604020202020204" pitchFamily="34" charset="0"/>
              </a:rPr>
              <a:t>English Language Acquisition (ELA)</a:t>
            </a:r>
          </a:p>
          <a:p>
            <a:pPr>
              <a:spcBef>
                <a:spcPts val="600"/>
              </a:spcBef>
              <a:spcAft>
                <a:spcPts val="600"/>
              </a:spcAft>
            </a:pPr>
            <a:r>
              <a:rPr lang="en-US" sz="2800" b="0" i="0" dirty="0">
                <a:effectLst/>
                <a:cs typeface="Arial" panose="020B0604020202020204" pitchFamily="34" charset="0"/>
              </a:rPr>
              <a:t>English Literacy and Civics Education (ELCE)</a:t>
            </a:r>
          </a:p>
          <a:p>
            <a:pPr lvl="1" algn="l">
              <a:spcBef>
                <a:spcPts val="600"/>
              </a:spcBef>
              <a:buFont typeface="Wingdings" panose="05000000000000000000" pitchFamily="2" charset="2"/>
              <a:buChar char="§"/>
            </a:pPr>
            <a:r>
              <a:rPr lang="en-US" b="0" i="0" dirty="0">
                <a:effectLst/>
                <a:cs typeface="Arial" panose="020B0604020202020204" pitchFamily="34" charset="0"/>
              </a:rPr>
              <a:t>Citizenship Preparation</a:t>
            </a:r>
          </a:p>
          <a:p>
            <a:pPr lvl="1" algn="l">
              <a:spcBef>
                <a:spcPts val="0"/>
              </a:spcBef>
              <a:spcAft>
                <a:spcPts val="1200"/>
              </a:spcAft>
              <a:buFont typeface="Wingdings" panose="05000000000000000000" pitchFamily="2" charset="2"/>
              <a:buChar char="§"/>
            </a:pPr>
            <a:r>
              <a:rPr lang="en-US" b="0" i="0" dirty="0">
                <a:effectLst/>
                <a:cs typeface="Arial" panose="020B0604020202020204" pitchFamily="34" charset="0"/>
              </a:rPr>
              <a:t>Civic Participation</a:t>
            </a:r>
          </a:p>
          <a:p>
            <a:pPr>
              <a:spcBef>
                <a:spcPts val="600"/>
              </a:spcBef>
              <a:spcAft>
                <a:spcPts val="1200"/>
              </a:spcAft>
            </a:pPr>
            <a:r>
              <a:rPr lang="en-US" sz="2800" b="0" i="0" dirty="0">
                <a:effectLst/>
                <a:cs typeface="Arial" panose="020B0604020202020204" pitchFamily="34" charset="0"/>
              </a:rPr>
              <a:t>Adult Basic Education (ABE)</a:t>
            </a:r>
          </a:p>
          <a:p>
            <a:pPr>
              <a:spcBef>
                <a:spcPts val="600"/>
              </a:spcBef>
              <a:spcAft>
                <a:spcPts val="600"/>
              </a:spcAft>
            </a:pPr>
            <a:r>
              <a:rPr lang="en-US" sz="2800" b="0" i="0" dirty="0">
                <a:effectLst/>
                <a:cs typeface="Arial" panose="020B0604020202020204" pitchFamily="34" charset="0"/>
              </a:rPr>
              <a:t>Adult Secondary Education (ASE)</a:t>
            </a:r>
          </a:p>
          <a:p>
            <a:pPr lvl="1" algn="l">
              <a:spcBef>
                <a:spcPts val="600"/>
              </a:spcBef>
              <a:buFont typeface="Wingdings" panose="05000000000000000000" pitchFamily="2" charset="2"/>
              <a:buChar char="§"/>
            </a:pPr>
            <a:r>
              <a:rPr lang="en-US" b="0" i="0" dirty="0">
                <a:effectLst/>
                <a:cs typeface="Arial" panose="020B0604020202020204" pitchFamily="34" charset="0"/>
              </a:rPr>
              <a:t>High School Diploma (HSD)</a:t>
            </a:r>
          </a:p>
          <a:p>
            <a:pPr lvl="1" algn="l">
              <a:spcBef>
                <a:spcPts val="0"/>
              </a:spcBef>
              <a:spcAft>
                <a:spcPts val="600"/>
              </a:spcAft>
              <a:buFont typeface="Wingdings" panose="05000000000000000000" pitchFamily="2" charset="2"/>
              <a:buChar char="§"/>
            </a:pPr>
            <a:r>
              <a:rPr lang="en-US" b="0" i="0" dirty="0">
                <a:effectLst/>
                <a:cs typeface="Arial" panose="020B0604020202020204" pitchFamily="34" charset="0"/>
              </a:rPr>
              <a:t>High School Equivalency (HSE)</a:t>
            </a:r>
          </a:p>
          <a:p>
            <a:endParaRPr lang="en-US" dirty="0"/>
          </a:p>
        </p:txBody>
      </p:sp>
    </p:spTree>
    <p:extLst>
      <p:ext uri="{BB962C8B-B14F-4D97-AF65-F5344CB8AC3E}">
        <p14:creationId xmlns:p14="http://schemas.microsoft.com/office/powerpoint/2010/main" val="12075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A9B993-19B3-495F-89B1-A80C8E767BE5}"/>
              </a:ext>
            </a:extLst>
          </p:cNvPr>
          <p:cNvSpPr>
            <a:spLocks noGrp="1"/>
          </p:cNvSpPr>
          <p:nvPr>
            <p:ph type="title"/>
          </p:nvPr>
        </p:nvSpPr>
        <p:spPr/>
        <p:txBody>
          <a:bodyPr/>
          <a:lstStyle/>
          <a:p>
            <a:r>
              <a:rPr lang="en-US" altLang="en-US" sz="4800" dirty="0">
                <a:effectLst/>
                <a:latin typeface="Arial" panose="020B0604020202020204" pitchFamily="34" charset="0"/>
                <a:cs typeface="Arial" panose="020B0604020202020204" pitchFamily="34" charset="0"/>
              </a:rPr>
              <a:t>I. </a:t>
            </a:r>
            <a:r>
              <a:rPr lang="en-US" altLang="en-US" sz="4400" dirty="0">
                <a:effectLst/>
                <a:latin typeface="Arial" panose="020B0604020202020204" pitchFamily="34" charset="0"/>
                <a:cs typeface="Arial" panose="020B0604020202020204" pitchFamily="34" charset="0"/>
              </a:rPr>
              <a:t>English Language Acquisition (1)</a:t>
            </a:r>
            <a:endParaRPr lang="en-US" dirty="0"/>
          </a:p>
        </p:txBody>
      </p:sp>
      <p:sp>
        <p:nvSpPr>
          <p:cNvPr id="6" name="Content Placeholder 5">
            <a:extLst>
              <a:ext uri="{FF2B5EF4-FFF2-40B4-BE49-F238E27FC236}">
                <a16:creationId xmlns:a16="http://schemas.microsoft.com/office/drawing/2014/main" id="{B663D237-8120-4D62-8E96-E86898139A24}"/>
              </a:ext>
            </a:extLst>
          </p:cNvPr>
          <p:cNvSpPr>
            <a:spLocks noGrp="1"/>
          </p:cNvSpPr>
          <p:nvPr>
            <p:ph idx="1"/>
          </p:nvPr>
        </p:nvSpPr>
        <p:spPr/>
        <p:txBody>
          <a:bodyPr/>
          <a:lstStyle/>
          <a:p>
            <a:pPr marL="0" indent="0">
              <a:spcAft>
                <a:spcPts val="1200"/>
              </a:spcAft>
              <a:buFontTx/>
              <a:buNone/>
            </a:pPr>
            <a:r>
              <a:rPr lang="en-US" altLang="en-US" sz="2800" dirty="0">
                <a:latin typeface="Arial" panose="020B0604020202020204" pitchFamily="34" charset="0"/>
                <a:cs typeface="Arial" panose="020B0604020202020204" pitchFamily="34" charset="0"/>
              </a:rPr>
              <a:t>WIOA defines ELA as:</a:t>
            </a:r>
          </a:p>
          <a:p>
            <a:pPr marL="400050" lvl="1" indent="0">
              <a:buFontTx/>
              <a:buNone/>
            </a:pPr>
            <a:r>
              <a:rPr lang="en-US" altLang="en-US" sz="2800" i="1" dirty="0">
                <a:latin typeface="Arial" panose="020B0604020202020204" pitchFamily="34" charset="0"/>
                <a:cs typeface="Arial" panose="020B0604020202020204" pitchFamily="34" charset="0"/>
              </a:rPr>
              <a:t>A program of instruction designed for eligible individuals, who are English language learners, to achieve competency in reading, writing, speaking, and comprehension of the English language; and that leads to attainment of a secondary school diploma or its recognized equivalent; and transition to postsecondary education and training, or employment.</a:t>
            </a:r>
          </a:p>
          <a:p>
            <a:pPr marL="0" indent="0">
              <a:buNone/>
            </a:pPr>
            <a:endParaRPr lang="en-US" dirty="0"/>
          </a:p>
        </p:txBody>
      </p:sp>
    </p:spTree>
    <p:extLst>
      <p:ext uri="{BB962C8B-B14F-4D97-AF65-F5344CB8AC3E}">
        <p14:creationId xmlns:p14="http://schemas.microsoft.com/office/powerpoint/2010/main" val="2570393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2A07063-7F5B-44B5-9A97-2B4288A25817}"/>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English Language Acquisition (2)</a:t>
            </a:r>
            <a:endParaRPr lang="en-US" dirty="0"/>
          </a:p>
        </p:txBody>
      </p:sp>
      <p:sp>
        <p:nvSpPr>
          <p:cNvPr id="6" name="Content Placeholder 5">
            <a:extLst>
              <a:ext uri="{FF2B5EF4-FFF2-40B4-BE49-F238E27FC236}">
                <a16:creationId xmlns:a16="http://schemas.microsoft.com/office/drawing/2014/main" id="{3B2A33B9-2B43-4BA9-A756-33B517AE6913}"/>
              </a:ext>
            </a:extLst>
          </p:cNvPr>
          <p:cNvSpPr>
            <a:spLocks noGrp="1"/>
          </p:cNvSpPr>
          <p:nvPr>
            <p:ph idx="1"/>
          </p:nvPr>
        </p:nvSpPr>
        <p:spPr/>
        <p:txBody>
          <a:bodyPr/>
          <a:lstStyle/>
          <a:p>
            <a:pPr marL="0" indent="0">
              <a:spcAft>
                <a:spcPts val="1200"/>
              </a:spcAft>
              <a:buFontTx/>
              <a:buNone/>
              <a:defRPr/>
            </a:pPr>
            <a:r>
              <a:rPr lang="en-US" altLang="en-US" sz="3200" dirty="0">
                <a:latin typeface="Arial" panose="020B0604020202020204" pitchFamily="34" charset="0"/>
                <a:cs typeface="Arial" panose="020B0604020202020204" pitchFamily="34" charset="0"/>
              </a:rPr>
              <a:t>Key objectives: </a:t>
            </a:r>
          </a:p>
          <a:p>
            <a:pPr marL="342900" indent="-342900">
              <a:spcAft>
                <a:spcPts val="1200"/>
              </a:spcAft>
              <a:defRPr/>
            </a:pPr>
            <a:r>
              <a:rPr lang="en-US" altLang="en-US" sz="2800" dirty="0">
                <a:cs typeface="Arial" panose="020B0604020202020204" pitchFamily="34" charset="0"/>
              </a:rPr>
              <a:t>Provide students with the ability to use English that is accurate and appropriate in a variety of academic and social settings</a:t>
            </a:r>
          </a:p>
          <a:p>
            <a:pPr marL="342900" indent="-342900">
              <a:spcAft>
                <a:spcPts val="1200"/>
              </a:spcAft>
              <a:defRPr/>
            </a:pPr>
            <a:r>
              <a:rPr lang="en-US" altLang="en-US" sz="2800" dirty="0">
                <a:cs typeface="Arial" panose="020B0604020202020204" pitchFamily="34" charset="0"/>
              </a:rPr>
              <a:t>Integrate language acquisition with relevant life experiences, stressing the importance of critical thinking, problem solving, and self-sufficiency</a:t>
            </a:r>
          </a:p>
          <a:p>
            <a:pPr marL="342900" indent="-342900">
              <a:spcAft>
                <a:spcPts val="1200"/>
              </a:spcAft>
              <a:defRPr/>
            </a:pPr>
            <a:r>
              <a:rPr lang="en-US" altLang="en-US" sz="2800" dirty="0">
                <a:cs typeface="Arial" panose="020B0604020202020204" pitchFamily="34" charset="0"/>
              </a:rPr>
              <a:t>Develop students’ receptive English language skills of listening and reading comprehension</a:t>
            </a:r>
          </a:p>
          <a:p>
            <a:pPr marL="0" indent="0">
              <a:buNone/>
            </a:pPr>
            <a:endParaRPr lang="en-US" dirty="0"/>
          </a:p>
        </p:txBody>
      </p:sp>
    </p:spTree>
    <p:extLst>
      <p:ext uri="{BB962C8B-B14F-4D97-AF65-F5344CB8AC3E}">
        <p14:creationId xmlns:p14="http://schemas.microsoft.com/office/powerpoint/2010/main" val="878007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83D378C-495B-4680-8857-F65F0BD66ED3}"/>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English Language Acquisition (3)</a:t>
            </a:r>
            <a:endParaRPr lang="en-US" dirty="0"/>
          </a:p>
        </p:txBody>
      </p:sp>
      <p:sp>
        <p:nvSpPr>
          <p:cNvPr id="6" name="Content Placeholder 5">
            <a:extLst>
              <a:ext uri="{FF2B5EF4-FFF2-40B4-BE49-F238E27FC236}">
                <a16:creationId xmlns:a16="http://schemas.microsoft.com/office/drawing/2014/main" id="{FF0F21E7-E626-43E2-A432-70FD02F5DDFB}"/>
              </a:ext>
            </a:extLst>
          </p:cNvPr>
          <p:cNvSpPr>
            <a:spLocks noGrp="1"/>
          </p:cNvSpPr>
          <p:nvPr>
            <p:ph idx="1"/>
          </p:nvPr>
        </p:nvSpPr>
        <p:spPr/>
        <p:txBody>
          <a:bodyPr/>
          <a:lstStyle/>
          <a:p>
            <a:pPr marL="457200" indent="-457200">
              <a:spcAft>
                <a:spcPts val="1200"/>
              </a:spcAft>
            </a:pPr>
            <a:r>
              <a:rPr lang="en-US" altLang="en-US" sz="2800" dirty="0">
                <a:cs typeface="Arial" panose="020B0604020202020204" pitchFamily="34" charset="0"/>
              </a:rPr>
              <a:t>Develop students’ productive English language skills of speaking and writing</a:t>
            </a:r>
          </a:p>
          <a:p>
            <a:pPr marL="457200" indent="-457200">
              <a:spcAft>
                <a:spcPts val="1200"/>
              </a:spcAft>
            </a:pPr>
            <a:r>
              <a:rPr lang="en-US" altLang="en-US" sz="2800" dirty="0">
                <a:cs typeface="Arial" panose="020B0604020202020204" pitchFamily="34" charset="0"/>
              </a:rPr>
              <a:t>Provide students with English language and citizenship instruction necessary to successfully complete the citizenship application and interview process</a:t>
            </a:r>
          </a:p>
          <a:p>
            <a:endParaRPr lang="en-US" dirty="0"/>
          </a:p>
        </p:txBody>
      </p:sp>
    </p:spTree>
    <p:extLst>
      <p:ext uri="{BB962C8B-B14F-4D97-AF65-F5344CB8AC3E}">
        <p14:creationId xmlns:p14="http://schemas.microsoft.com/office/powerpoint/2010/main" val="1008242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B6773FF-7D9C-439D-81CB-F04661490995}"/>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II. English Literacy    </a:t>
            </a:r>
            <a:br>
              <a:rPr lang="en-US" altLang="en-US" sz="4400" dirty="0">
                <a:effectLst/>
                <a:latin typeface="Arial" panose="020B0604020202020204" pitchFamily="34" charset="0"/>
                <a:cs typeface="Arial" panose="020B0604020202020204" pitchFamily="34" charset="0"/>
              </a:rPr>
            </a:br>
            <a:r>
              <a:rPr lang="en-US" altLang="en-US" sz="4400" dirty="0">
                <a:effectLst/>
                <a:latin typeface="Arial" panose="020B0604020202020204" pitchFamily="34" charset="0"/>
                <a:cs typeface="Arial" panose="020B0604020202020204" pitchFamily="34" charset="0"/>
              </a:rPr>
              <a:t>   and Civics Education (1)</a:t>
            </a:r>
            <a:endParaRPr lang="en-US" dirty="0"/>
          </a:p>
        </p:txBody>
      </p:sp>
      <p:sp>
        <p:nvSpPr>
          <p:cNvPr id="6" name="Content Placeholder 5">
            <a:extLst>
              <a:ext uri="{FF2B5EF4-FFF2-40B4-BE49-F238E27FC236}">
                <a16:creationId xmlns:a16="http://schemas.microsoft.com/office/drawing/2014/main" id="{F26A37AD-2F4C-4C2F-967E-6B02C1FC44F0}"/>
              </a:ext>
            </a:extLst>
          </p:cNvPr>
          <p:cNvSpPr>
            <a:spLocks noGrp="1"/>
          </p:cNvSpPr>
          <p:nvPr>
            <p:ph idx="1"/>
          </p:nvPr>
        </p:nvSpPr>
        <p:spPr/>
        <p:txBody>
          <a:bodyPr/>
          <a:lstStyle/>
          <a:p>
            <a:pPr>
              <a:spcAft>
                <a:spcPts val="1200"/>
              </a:spcAft>
            </a:pPr>
            <a:r>
              <a:rPr lang="en-US" altLang="en-US" sz="2800" dirty="0">
                <a:cs typeface="Arial" panose="020B0604020202020204" pitchFamily="34" charset="0"/>
              </a:rPr>
              <a:t>As outlined in WIOA Section 231(b), ELA programs may include English Literacy and Civics Education as an “activity.” </a:t>
            </a:r>
          </a:p>
          <a:p>
            <a:pPr>
              <a:spcAft>
                <a:spcPts val="1200"/>
              </a:spcAft>
            </a:pPr>
            <a:r>
              <a:rPr lang="en-US" altLang="en-US" sz="2800" dirty="0">
                <a:cs typeface="Arial" panose="020B0604020202020204" pitchFamily="34" charset="0"/>
              </a:rPr>
              <a:t>The California “EL Civics” program is made up of 59 adult education field-developed Civic Objective and Additional Assessment Plans (COAAPs).</a:t>
            </a:r>
            <a:endParaRPr lang="en-US" sz="2800" dirty="0"/>
          </a:p>
          <a:p>
            <a:endParaRPr lang="en-US" dirty="0"/>
          </a:p>
        </p:txBody>
      </p:sp>
    </p:spTree>
    <p:extLst>
      <p:ext uri="{BB962C8B-B14F-4D97-AF65-F5344CB8AC3E}">
        <p14:creationId xmlns:p14="http://schemas.microsoft.com/office/powerpoint/2010/main" val="1666036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8246A-D366-4E9E-A805-F81F29E84EE9}"/>
              </a:ext>
            </a:extLst>
          </p:cNvPr>
          <p:cNvSpPr>
            <a:spLocks noGrp="1"/>
          </p:cNvSpPr>
          <p:nvPr>
            <p:ph type="title"/>
          </p:nvPr>
        </p:nvSpPr>
        <p:spPr/>
        <p:txBody>
          <a:bodyPr/>
          <a:lstStyle/>
          <a:p>
            <a:r>
              <a:rPr lang="en-US" dirty="0"/>
              <a:t>Interactive Quiz Question (2)</a:t>
            </a:r>
          </a:p>
        </p:txBody>
      </p:sp>
      <p:sp>
        <p:nvSpPr>
          <p:cNvPr id="3" name="Content Placeholder 2">
            <a:extLst>
              <a:ext uri="{FF2B5EF4-FFF2-40B4-BE49-F238E27FC236}">
                <a16:creationId xmlns:a16="http://schemas.microsoft.com/office/drawing/2014/main" id="{FDAF641F-5D5A-407E-AD0B-C74706F2E9C7}"/>
              </a:ext>
            </a:extLst>
          </p:cNvPr>
          <p:cNvSpPr>
            <a:spLocks noGrp="1"/>
          </p:cNvSpPr>
          <p:nvPr>
            <p:ph idx="1"/>
          </p:nvPr>
        </p:nvSpPr>
        <p:spPr/>
        <p:txBody>
          <a:bodyPr vert="horz" lIns="91440" tIns="45720" rIns="91440" bIns="45720" rtlCol="0" anchor="t">
            <a:normAutofit/>
          </a:bodyPr>
          <a:lstStyle/>
          <a:p>
            <a:pPr marL="0" indent="0">
              <a:buNone/>
            </a:pPr>
            <a:r>
              <a:rPr lang="en-US" dirty="0"/>
              <a:t>Question – From the following list, which one of these is not an ELCE activity?</a:t>
            </a:r>
          </a:p>
          <a:p>
            <a:pPr marL="0" indent="0">
              <a:buNone/>
            </a:pPr>
            <a:endParaRPr lang="en-US" dirty="0">
              <a:cs typeface="Arial"/>
            </a:endParaRPr>
          </a:p>
          <a:p>
            <a:pPr marL="0" indent="0">
              <a:spcAft>
                <a:spcPts val="1200"/>
              </a:spcAft>
              <a:buNone/>
            </a:pPr>
            <a:r>
              <a:rPr lang="en-US" sz="2800" dirty="0"/>
              <a:t>Multiple Choice Answers – </a:t>
            </a:r>
          </a:p>
          <a:p>
            <a:pPr marL="0" indent="0">
              <a:buNone/>
            </a:pPr>
            <a:r>
              <a:rPr lang="en-US" sz="2800" dirty="0"/>
              <a:t>     A) Civic Participation</a:t>
            </a:r>
          </a:p>
          <a:p>
            <a:pPr marL="0" indent="0">
              <a:buNone/>
            </a:pPr>
            <a:r>
              <a:rPr lang="en-US" sz="2800" dirty="0"/>
              <a:t>     B) Workforce Preparation </a:t>
            </a:r>
          </a:p>
          <a:p>
            <a:pPr marL="0" indent="0">
              <a:buNone/>
            </a:pPr>
            <a:r>
              <a:rPr lang="en-US" sz="2800" dirty="0"/>
              <a:t>     C) Citizenship Preparation</a:t>
            </a:r>
          </a:p>
          <a:p>
            <a:pPr marL="0" indent="0">
              <a:spcAft>
                <a:spcPts val="1200"/>
              </a:spcAft>
              <a:buNone/>
            </a:pPr>
            <a:r>
              <a:rPr lang="en-US" sz="2800" dirty="0"/>
              <a:t>   </a:t>
            </a:r>
            <a:endParaRPr lang="en-US" sz="2800" dirty="0">
              <a:cs typeface="Arial" panose="020B0604020202020204"/>
            </a:endParaRPr>
          </a:p>
          <a:p>
            <a:pPr marL="0" indent="0">
              <a:buNone/>
            </a:pPr>
            <a:endParaRPr lang="en-US" sz="2800" dirty="0">
              <a:cs typeface="Arial" panose="020B0604020202020204"/>
            </a:endParaRPr>
          </a:p>
        </p:txBody>
      </p:sp>
    </p:spTree>
    <p:extLst>
      <p:ext uri="{BB962C8B-B14F-4D97-AF65-F5344CB8AC3E}">
        <p14:creationId xmlns:p14="http://schemas.microsoft.com/office/powerpoint/2010/main" val="661689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DDEE719-4750-4F7C-9EDE-F59209AE6901}"/>
              </a:ext>
            </a:extLst>
          </p:cNvPr>
          <p:cNvSpPr>
            <a:spLocks noGrp="1"/>
          </p:cNvSpPr>
          <p:nvPr>
            <p:ph type="title"/>
          </p:nvPr>
        </p:nvSpPr>
        <p:spPr/>
        <p:txBody>
          <a:bodyPr/>
          <a:lstStyle/>
          <a:p>
            <a:r>
              <a:rPr lang="en-US" altLang="en-US" sz="4400" dirty="0">
                <a:effectLst/>
                <a:latin typeface="Arial" panose="020B0604020202020204" pitchFamily="34" charset="0"/>
                <a:cs typeface="Arial" panose="020B0604020202020204" pitchFamily="34" charset="0"/>
              </a:rPr>
              <a:t>English Literacy    </a:t>
            </a:r>
            <a:br>
              <a:rPr lang="en-US" altLang="en-US" sz="4400" dirty="0">
                <a:effectLst/>
                <a:latin typeface="Arial" panose="020B0604020202020204" pitchFamily="34" charset="0"/>
                <a:cs typeface="Arial" panose="020B0604020202020204" pitchFamily="34" charset="0"/>
              </a:rPr>
            </a:br>
            <a:r>
              <a:rPr lang="en-US" altLang="en-US" sz="4400" dirty="0">
                <a:effectLst/>
                <a:latin typeface="Arial" panose="020B0604020202020204" pitchFamily="34" charset="0"/>
                <a:cs typeface="Arial" panose="020B0604020202020204" pitchFamily="34" charset="0"/>
              </a:rPr>
              <a:t>   and Civics Education (3)</a:t>
            </a:r>
            <a:endParaRPr lang="en-US" dirty="0"/>
          </a:p>
        </p:txBody>
      </p:sp>
      <p:sp>
        <p:nvSpPr>
          <p:cNvPr id="6" name="Content Placeholder 5">
            <a:extLst>
              <a:ext uri="{FF2B5EF4-FFF2-40B4-BE49-F238E27FC236}">
                <a16:creationId xmlns:a16="http://schemas.microsoft.com/office/drawing/2014/main" id="{BB534DA1-2148-4EF1-805C-B4CF0AE7EBAC}"/>
              </a:ext>
            </a:extLst>
          </p:cNvPr>
          <p:cNvSpPr>
            <a:spLocks noGrp="1"/>
          </p:cNvSpPr>
          <p:nvPr>
            <p:ph idx="1"/>
          </p:nvPr>
        </p:nvSpPr>
        <p:spPr/>
        <p:txBody>
          <a:bodyPr vert="horz" lIns="91440" tIns="45720" rIns="91440" bIns="45720" rtlCol="0" anchor="t">
            <a:normAutofit/>
          </a:bodyPr>
          <a:lstStyle/>
          <a:p>
            <a:pPr marL="0" indent="0">
              <a:spcAft>
                <a:spcPts val="1200"/>
              </a:spcAft>
              <a:buFontTx/>
              <a:buNone/>
            </a:pPr>
            <a:r>
              <a:rPr lang="en-US" altLang="en-US" sz="3200" dirty="0">
                <a:latin typeface="Arial"/>
                <a:cs typeface="Arial"/>
              </a:rPr>
              <a:t>WIOA Section 231 EL Civics is made up of two program areas:</a:t>
            </a:r>
          </a:p>
          <a:p>
            <a:pPr marL="342900" indent="-342900">
              <a:spcAft>
                <a:spcPts val="1200"/>
              </a:spcAft>
            </a:pPr>
            <a:r>
              <a:rPr lang="en-US" altLang="en-US" sz="2800" b="1" dirty="0">
                <a:cs typeface="Arial"/>
              </a:rPr>
              <a:t>Civic Participation </a:t>
            </a:r>
            <a:r>
              <a:rPr lang="en-US" altLang="en-US" sz="2800" dirty="0">
                <a:cs typeface="Arial"/>
              </a:rPr>
              <a:t>contextualized programs that support the design, creation, implementation, and delivery of instructional activities that integrate civics education content with existing ESL courses.</a:t>
            </a:r>
            <a:endParaRPr lang="en-US" altLang="en-US" sz="2800" b="1" dirty="0">
              <a:cs typeface="Arial"/>
            </a:endParaRPr>
          </a:p>
          <a:p>
            <a:pPr marL="342900" indent="-342900">
              <a:spcAft>
                <a:spcPts val="1200"/>
              </a:spcAft>
            </a:pPr>
            <a:r>
              <a:rPr lang="en-US" altLang="en-US" sz="2800" b="1" dirty="0">
                <a:cs typeface="Arial"/>
              </a:rPr>
              <a:t>Citizenship Preparation </a:t>
            </a:r>
            <a:r>
              <a:rPr lang="en-US" altLang="en-US" sz="2800" dirty="0">
                <a:cs typeface="Arial"/>
              </a:rPr>
              <a:t>courses that use ESL methodologies and citizenship preparation material to prepare learners to take and pass the U.S. Citizenship and Immigration Services oral and written citizenship tests.</a:t>
            </a:r>
          </a:p>
          <a:p>
            <a:pPr marL="0" indent="0">
              <a:buNone/>
            </a:pPr>
            <a:endParaRPr lang="en-US" dirty="0"/>
          </a:p>
        </p:txBody>
      </p:sp>
    </p:spTree>
    <p:extLst>
      <p:ext uri="{BB962C8B-B14F-4D97-AF65-F5344CB8AC3E}">
        <p14:creationId xmlns:p14="http://schemas.microsoft.com/office/powerpoint/2010/main" val="4032382981"/>
      </p:ext>
    </p:extLst>
  </p:cSld>
  <p:clrMapOvr>
    <a:masterClrMapping/>
  </p:clrMapOvr>
</p:sld>
</file>

<file path=ppt/theme/theme1.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3">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DE Set 4">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DE Set 5">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DE Set 6">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DE Set 7">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ac0dddc7-4c2c-4aeb-a23f-99e6b6e539ca">
      <UserInfo>
        <DisplayName>Abygail Medina</DisplayName>
        <AccountId>15</AccountId>
        <AccountType/>
      </UserInfo>
      <UserInfo>
        <DisplayName>David Stang</DisplayName>
        <AccountId>18</AccountId>
        <AccountType/>
      </UserInfo>
      <UserInfo>
        <DisplayName>James Shields</DisplayName>
        <AccountId>20</AccountId>
        <AccountType/>
      </UserInfo>
      <UserInfo>
        <DisplayName>Amukela Gwebu</DisplayName>
        <AccountId>16</AccountId>
        <AccountType/>
      </UserInfo>
      <UserInfo>
        <DisplayName>Cory Rayala</DisplayName>
        <AccountId>17</AccountId>
        <AccountType/>
      </UserInfo>
      <UserInfo>
        <DisplayName>Carmen Martinez-Calderon</DisplayName>
        <AccountId>19</AccountId>
        <AccountType/>
      </UserInfo>
      <UserInfo>
        <DisplayName>Vicki Prater</DisplayName>
        <AccountId>13</AccountId>
        <AccountType/>
      </UserInfo>
      <UserInfo>
        <DisplayName>Arturo Ambriz</DisplayName>
        <AccountId>14</AccountId>
        <AccountType/>
      </UserInfo>
      <UserInfo>
        <DisplayName>Colby Franklin</DisplayName>
        <AccountId>21</AccountId>
        <AccountType/>
      </UserInfo>
    </SharedWithUsers>
    <Notes_x002d_Comments xmlns="8ab51f35-1fb3-4be4-a4fa-7dc10d905072" xsi:nil="true"/>
    <lcf76f155ced4ddcb4097134ff3c332f xmlns="8ab51f35-1fb3-4be4-a4fa-7dc10d905072">
      <Terms xmlns="http://schemas.microsoft.com/office/infopath/2007/PartnerControls"/>
    </lcf76f155ced4ddcb4097134ff3c332f>
    <_Flow_SignoffStatus xmlns="8ab51f35-1fb3-4be4-a4fa-7dc10d905072" xsi:nil="true"/>
    <TaxCatchAll xmlns="ac0dddc7-4c2c-4aeb-a23f-99e6b6e539c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CAA177AE90AB84CBBC907C95F34C631" ma:contentTypeVersion="22" ma:contentTypeDescription="Create a new document." ma:contentTypeScope="" ma:versionID="e567d2ce26538baf9feef8a3516a5dfc">
  <xsd:schema xmlns:xsd="http://www.w3.org/2001/XMLSchema" xmlns:xs="http://www.w3.org/2001/XMLSchema" xmlns:p="http://schemas.microsoft.com/office/2006/metadata/properties" xmlns:ns2="ac0dddc7-4c2c-4aeb-a23f-99e6b6e539ca" xmlns:ns3="8ab51f35-1fb3-4be4-a4fa-7dc10d905072" targetNamespace="http://schemas.microsoft.com/office/2006/metadata/properties" ma:root="true" ma:fieldsID="80b78b28574d8437f19ddce5e62f278e" ns2:_="" ns3:_="">
    <xsd:import namespace="ac0dddc7-4c2c-4aeb-a23f-99e6b6e539ca"/>
    <xsd:import namespace="8ab51f35-1fb3-4be4-a4fa-7dc10d905072"/>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Notes_x002d_Comment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0dddc7-4c2c-4aeb-a23f-99e6b6e539c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8" nillable="true" ma:displayName="Taxonomy Catch All Column" ma:hidden="true" ma:list="{fa564d8c-a56f-4d27-9692-c18015842a55}" ma:internalName="TaxCatchAll" ma:showField="CatchAllData" ma:web="ac0dddc7-4c2c-4aeb-a23f-99e6b6e539c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ab51f35-1fb3-4be4-a4fa-7dc10d90507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Notes_x002d_Comments" ma:index="16" nillable="true" ma:displayName="Notes-Comments" ma:internalName="Notes_x002d_Comments">
      <xsd:simpleType>
        <xsd:restriction base="dms:Note">
          <xsd:maxLength value="255"/>
        </xsd:restriction>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_Flow_SignoffStatus" ma:index="24" nillable="true" ma:displayName="Sign-off status" ma:internalName="Sign_x002d_off_x0020_status">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9e8b3729-a4b8-462e-9781-4baf9b076db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81C47D3-B0B6-4BE7-96F1-DE6CF543F9D7}">
  <ds:schemaRefs>
    <ds:schemaRef ds:uri="http://purl.org/dc/elements/1.1/"/>
    <ds:schemaRef ds:uri="8ab51f35-1fb3-4be4-a4fa-7dc10d905072"/>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ac0dddc7-4c2c-4aeb-a23f-99e6b6e539ca"/>
    <ds:schemaRef ds:uri="http://www.w3.org/XML/1998/namespace"/>
    <ds:schemaRef ds:uri="http://purl.org/dc/dcmitype/"/>
  </ds:schemaRefs>
</ds:datastoreItem>
</file>

<file path=customXml/itemProps2.xml><?xml version="1.0" encoding="utf-8"?>
<ds:datastoreItem xmlns:ds="http://schemas.openxmlformats.org/officeDocument/2006/customXml" ds:itemID="{EAB2D973-E362-4920-AA32-1FBBD4904988}"/>
</file>

<file path=customXml/itemProps3.xml><?xml version="1.0" encoding="utf-8"?>
<ds:datastoreItem xmlns:ds="http://schemas.openxmlformats.org/officeDocument/2006/customXml" ds:itemID="{1F0B8D7E-26E7-43DA-B304-771D7E782C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61</TotalTime>
  <Words>767</Words>
  <Application>Microsoft Office PowerPoint</Application>
  <PresentationFormat>Widescreen</PresentationFormat>
  <Paragraphs>56</Paragraphs>
  <Slides>13</Slides>
  <Notes>0</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13</vt:i4>
      </vt:variant>
    </vt:vector>
  </HeadingPairs>
  <TitlesOfParts>
    <vt:vector size="24" baseType="lpstr">
      <vt:lpstr>Arial</vt:lpstr>
      <vt:lpstr>Arial (Body)</vt:lpstr>
      <vt:lpstr>Calibri</vt:lpstr>
      <vt:lpstr>Wingdings</vt:lpstr>
      <vt:lpstr>CDE Set 1</vt:lpstr>
      <vt:lpstr>CDE Set 2</vt:lpstr>
      <vt:lpstr>CDE Set 3</vt:lpstr>
      <vt:lpstr>CDE Set 4</vt:lpstr>
      <vt:lpstr>CDE Set 5</vt:lpstr>
      <vt:lpstr>CDE Set 6</vt:lpstr>
      <vt:lpstr>CDE Set 7</vt:lpstr>
      <vt:lpstr>WIOA Section 231:  Adult Education  Carolyn Zachry, Ed.D. Education Administrator/State Director Adult Education Office </vt:lpstr>
      <vt:lpstr>Interactive Quiz Question (1)</vt:lpstr>
      <vt:lpstr>WIOA Section 231 Program Areas</vt:lpstr>
      <vt:lpstr>I. English Language Acquisition (1)</vt:lpstr>
      <vt:lpstr>English Language Acquisition (2)</vt:lpstr>
      <vt:lpstr>English Language Acquisition (3)</vt:lpstr>
      <vt:lpstr>II. English Literacy        and Civics Education (1)</vt:lpstr>
      <vt:lpstr>Interactive Quiz Question (2)</vt:lpstr>
      <vt:lpstr>English Literacy        and Civics Education (3)</vt:lpstr>
      <vt:lpstr>III. Adult Basic Education (1)</vt:lpstr>
      <vt:lpstr>Adult Basic Education (2)</vt:lpstr>
      <vt:lpstr>IV. Adult Secondary Education</vt:lpstr>
      <vt:lpstr>Questions</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PowerPoint Template 2020 - Forms Center (CA Intranet)</dc:title>
  <dc:subject>CDE PowerPoint template for presentations posted on the CDE website and webinar video recording.</dc:subject>
  <dc:creator>sclaus</dc:creator>
  <cp:lastModifiedBy>Rhonda Burnett</cp:lastModifiedBy>
  <cp:revision>23</cp:revision>
  <dcterms:created xsi:type="dcterms:W3CDTF">2020-08-25T03:09:04Z</dcterms:created>
  <dcterms:modified xsi:type="dcterms:W3CDTF">2023-09-11T20:38:55Z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0x0101006CAA177AE90AB84CBBC907C95F34C631</vt:lpwstr>
  </property>
  <property fmtid="{D5CDD505-2E9C-101B-9397-08002B2CF9AE}" pid="3" name="MediaServiceImageTags">
    <vt:lpwstr/>
  </property>
</Properties>
</file>