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44" r:id="rId4"/>
    <p:sldMasterId id="2147483748" r:id="rId5"/>
    <p:sldMasterId id="2147483754" r:id="rId6"/>
  </p:sldMasterIdLst>
  <p:notesMasterIdLst>
    <p:notesMasterId r:id="rId28"/>
  </p:notesMasterIdLst>
  <p:sldIdLst>
    <p:sldId id="315" r:id="rId7"/>
    <p:sldId id="298" r:id="rId8"/>
    <p:sldId id="277" r:id="rId9"/>
    <p:sldId id="299" r:id="rId10"/>
    <p:sldId id="280" r:id="rId11"/>
    <p:sldId id="278" r:id="rId12"/>
    <p:sldId id="311" r:id="rId13"/>
    <p:sldId id="312" r:id="rId14"/>
    <p:sldId id="282" r:id="rId15"/>
    <p:sldId id="283" r:id="rId16"/>
    <p:sldId id="285" r:id="rId17"/>
    <p:sldId id="276" r:id="rId18"/>
    <p:sldId id="310" r:id="rId19"/>
    <p:sldId id="295" r:id="rId20"/>
    <p:sldId id="290" r:id="rId21"/>
    <p:sldId id="286" r:id="rId22"/>
    <p:sldId id="292" r:id="rId23"/>
    <p:sldId id="308" r:id="rId24"/>
    <p:sldId id="306" r:id="rId25"/>
    <p:sldId id="294" r:id="rId26"/>
    <p:sldId id="259" r:id="rId27"/>
  </p:sldIdLst>
  <p:sldSz cx="12192000" cy="6858000"/>
  <p:notesSz cx="6858000" cy="1133475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FA8"/>
    <a:srgbClr val="0C40A8"/>
    <a:srgbClr val="116B93"/>
    <a:srgbClr val="106576"/>
    <a:srgbClr val="168EA6"/>
    <a:srgbClr val="1CB7D6"/>
    <a:srgbClr val="1375A1"/>
    <a:srgbClr val="243B5A"/>
    <a:srgbClr val="0085B4"/>
    <a:srgbClr val="145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35" autoAdjust="0"/>
    <p:restoredTop sz="86441" autoAdjust="0"/>
  </p:normalViewPr>
  <p:slideViewPr>
    <p:cSldViewPr snapToGrid="0">
      <p:cViewPr varScale="1">
        <p:scale>
          <a:sx n="122" d="100"/>
          <a:sy n="122" d="100"/>
        </p:scale>
        <p:origin x="1488" y="6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83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9DFF0-AC2D-4437-962E-F43CC19C6498}" type="datetimeFigureOut">
              <a:rPr lang="en-US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31E3E-77A8-43AB-842B-488A5FEA83E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25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31E3E-77A8-43AB-842B-488A5FEA83E7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68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31E3E-77A8-43AB-842B-488A5FEA83E7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92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https://adultedlearners.org/Students/Video/324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31E3E-77A8-43AB-842B-488A5FEA83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77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31E3E-77A8-43AB-842B-488A5FEA83E7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09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31E3E-77A8-43AB-842B-488A5FEA83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12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31E3E-77A8-43AB-842B-488A5FEA83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71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31E3E-77A8-43AB-842B-488A5FEA83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90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31E3E-77A8-43AB-842B-488A5FEA83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70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31E3E-77A8-43AB-842B-488A5FEA83E7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19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31E3E-77A8-43AB-842B-488A5FEA83E7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88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31E3E-77A8-43AB-842B-488A5FEA83E7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4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31E3E-77A8-43AB-842B-488A5FEA83E7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52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31E3E-77A8-43AB-842B-488A5FEA83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99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31E3E-77A8-43AB-842B-488A5FEA83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33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31E3E-77A8-43AB-842B-488A5FEA83E7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6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31E3E-77A8-43AB-842B-488A5FEA83E7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54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31E3E-77A8-43AB-842B-488A5FEA83E7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5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0425" y="381901"/>
            <a:ext cx="9085633" cy="636261"/>
          </a:xfrm>
        </p:spPr>
        <p:txBody>
          <a:bodyPr anchor="b">
            <a:normAutofit/>
          </a:bodyPr>
          <a:lstStyle>
            <a:lvl1pPr algn="ctr">
              <a:defRPr sz="32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431" y="1253426"/>
            <a:ext cx="8609925" cy="588343"/>
          </a:xfrm>
        </p:spPr>
        <p:txBody>
          <a:bodyPr anchor="t">
            <a:noAutofit/>
          </a:bodyPr>
          <a:lstStyle>
            <a:lvl1pPr marL="0" indent="0" algn="l">
              <a:buNone/>
              <a:defRPr sz="3000" cap="all">
                <a:solidFill>
                  <a:srgbClr val="13264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7DE6118-2437-4B30-8E3C-4D2BE6020583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25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7385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03650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32449"/>
            <a:ext cx="118872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The official seal of the California Department of Education">
            <a:extLst>
              <a:ext uri="{FF2B5EF4-FFF2-40B4-BE49-F238E27FC236}">
                <a16:creationId xmlns:a16="http://schemas.microsoft.com/office/drawing/2014/main" id="{9327F4AD-5BBF-43C4-AF18-70C77C9617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8081" y="2448361"/>
            <a:ext cx="2355839" cy="238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7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anchor="ctr"/>
          <a:lstStyle>
            <a:lvl4pPr>
              <a:buClr>
                <a:srgbClr val="132648"/>
              </a:buCl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7E8AE4-E227-4747-BB52-25D4A1166FA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6431" y="1253426"/>
            <a:ext cx="8609925" cy="588343"/>
          </a:xfrm>
        </p:spPr>
        <p:txBody>
          <a:bodyPr anchor="t">
            <a:noAutofit/>
          </a:bodyPr>
          <a:lstStyle>
            <a:lvl1pPr marL="0" indent="0" algn="l">
              <a:buNone/>
              <a:defRPr sz="3000" cap="all">
                <a:solidFill>
                  <a:srgbClr val="13264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6546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1904" y="2279392"/>
            <a:ext cx="5381016" cy="3649133"/>
          </a:xfrm>
        </p:spPr>
        <p:txBody>
          <a:bodyPr anchor="ctr"/>
          <a:lstStyle>
            <a:lvl1pPr marL="0" indent="0">
              <a:buNone/>
              <a:defRPr/>
            </a:lvl1pPr>
            <a:lvl4pPr>
              <a:buClr>
                <a:srgbClr val="132648"/>
              </a:buClr>
              <a:defRPr/>
            </a:lvl4pPr>
          </a:lstStyle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7E8AE4-E227-4747-BB52-25D4A1166FA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6431" y="1253426"/>
            <a:ext cx="8609925" cy="588343"/>
          </a:xfrm>
        </p:spPr>
        <p:txBody>
          <a:bodyPr anchor="t">
            <a:noAutofit/>
          </a:bodyPr>
          <a:lstStyle>
            <a:lvl1pPr marL="0" indent="0" algn="l">
              <a:buNone/>
              <a:defRPr sz="3000" cap="all">
                <a:solidFill>
                  <a:srgbClr val="13264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608147D-1F7F-42F2-AC36-6CD85A843D2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80357" y="2294467"/>
            <a:ext cx="5381016" cy="3649133"/>
          </a:xfrm>
        </p:spPr>
        <p:txBody>
          <a:bodyPr anchor="ctr"/>
          <a:lstStyle>
            <a:lvl4pPr>
              <a:buClr>
                <a:srgbClr val="132648"/>
              </a:buCl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8628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6A08F8-27C5-867A-3E9F-D3F373AAE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47F446-621F-CF22-E471-529BC6B23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9FFE3-6BA4-E35D-03BA-8844A91D6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54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0425" y="381901"/>
            <a:ext cx="9085633" cy="636261"/>
          </a:xfrm>
        </p:spPr>
        <p:txBody>
          <a:bodyPr anchor="b">
            <a:normAutofit/>
          </a:bodyPr>
          <a:lstStyle>
            <a:lvl1pPr algn="ctr">
              <a:defRPr sz="32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431" y="1253426"/>
            <a:ext cx="8609925" cy="588343"/>
          </a:xfrm>
        </p:spPr>
        <p:txBody>
          <a:bodyPr anchor="t">
            <a:noAutofit/>
          </a:bodyPr>
          <a:lstStyle>
            <a:lvl1pPr marL="0" indent="0" algn="l">
              <a:buNone/>
              <a:defRPr sz="3000" cap="all">
                <a:solidFill>
                  <a:srgbClr val="13264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7DE6118-2437-4B30-8E3C-4D2BE6020583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325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anchor="ctr"/>
          <a:lstStyle>
            <a:lvl4pPr>
              <a:buClr>
                <a:srgbClr val="132648"/>
              </a:buClr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7E8AE4-E227-4747-BB52-25D4A1166FA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6431" y="1253426"/>
            <a:ext cx="8609925" cy="588343"/>
          </a:xfrm>
        </p:spPr>
        <p:txBody>
          <a:bodyPr anchor="t">
            <a:noAutofit/>
          </a:bodyPr>
          <a:lstStyle>
            <a:lvl1pPr marL="0" indent="0" algn="l">
              <a:buNone/>
              <a:defRPr sz="3000" cap="all">
                <a:solidFill>
                  <a:srgbClr val="13264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654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1904" y="2279392"/>
            <a:ext cx="5381016" cy="3649133"/>
          </a:xfrm>
        </p:spPr>
        <p:txBody>
          <a:bodyPr anchor="ctr"/>
          <a:lstStyle>
            <a:lvl1pPr marL="0" indent="0">
              <a:buNone/>
              <a:defRPr/>
            </a:lvl1pPr>
            <a:lvl4pPr>
              <a:buClr>
                <a:srgbClr val="132648"/>
              </a:buClr>
              <a:defRPr/>
            </a:lvl4pPr>
          </a:lstStyle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7E8AE4-E227-4747-BB52-25D4A1166FA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6431" y="1253426"/>
            <a:ext cx="8609925" cy="588343"/>
          </a:xfrm>
        </p:spPr>
        <p:txBody>
          <a:bodyPr anchor="t">
            <a:noAutofit/>
          </a:bodyPr>
          <a:lstStyle>
            <a:lvl1pPr marL="0" indent="0" algn="l">
              <a:buNone/>
              <a:defRPr sz="3000" cap="all">
                <a:solidFill>
                  <a:srgbClr val="13264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608147D-1F7F-42F2-AC36-6CD85A843D2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80357" y="2294467"/>
            <a:ext cx="5381016" cy="3649133"/>
          </a:xfrm>
        </p:spPr>
        <p:txBody>
          <a:bodyPr anchor="ctr"/>
          <a:lstStyle>
            <a:lvl4pPr>
              <a:buClr>
                <a:srgbClr val="132648"/>
              </a:buClr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862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66F154-7035-5289-84E9-26AA302E7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9DBC17-5484-F3E2-DA4D-1ED215EA6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EC975-8987-B84B-D10B-C37E4B8EC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94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4EA3A2-1F8E-4D59-8CCD-ADE780EA398C}"/>
              </a:ext>
            </a:extLst>
          </p:cNvPr>
          <p:cNvSpPr>
            <a:spLocks/>
          </p:cNvSpPr>
          <p:nvPr userDrawn="1"/>
        </p:nvSpPr>
        <p:spPr>
          <a:xfrm>
            <a:off x="1514475" y="5057774"/>
            <a:ext cx="10677525" cy="40957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The official seal of the California Department of Education">
            <a:extLst>
              <a:ext uri="{FF2B5EF4-FFF2-40B4-BE49-F238E27FC236}">
                <a16:creationId xmlns:a16="http://schemas.microsoft.com/office/drawing/2014/main" id="{229AE4EE-F2AE-45EA-8EDB-B364C7286B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1319" y="3900876"/>
            <a:ext cx="2355839" cy="23803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B3E5DD-A548-4B13-B011-AD7381826A90}"/>
              </a:ext>
            </a:extLst>
          </p:cNvPr>
          <p:cNvSpPr txBox="1"/>
          <p:nvPr userDrawn="1"/>
        </p:nvSpPr>
        <p:spPr>
          <a:xfrm>
            <a:off x="3500437" y="5705051"/>
            <a:ext cx="8477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 DEPARTMENT OF EDUCATION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 Thurmond, State Superintendent of Public Instruction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43B94-67A5-43F0-8312-3B3546AB596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2867816" y="1390650"/>
            <a:ext cx="9153525" cy="3347821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9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60970" y="408563"/>
            <a:ext cx="9131030" cy="6225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65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52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rgbClr val="132648"/>
        </a:buClr>
        <a:buSzPct val="100000"/>
        <a:buFont typeface="Wingdings" panose="05000000000000000000" pitchFamily="2" charset="2"/>
        <a:buChar char="§"/>
        <a:defRPr sz="2800" kern="1200" cap="none">
          <a:solidFill>
            <a:srgbClr val="132648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rgbClr val="132648"/>
        </a:buClr>
        <a:buSzPct val="100000"/>
        <a:buFont typeface="Wingdings" panose="05000000000000000000" pitchFamily="2" charset="2"/>
        <a:buChar char="§"/>
        <a:defRPr sz="2700" kern="1200" cap="none">
          <a:solidFill>
            <a:srgbClr val="145698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rgbClr val="132648"/>
        </a:buClr>
        <a:buSzPct val="100000"/>
        <a:buFont typeface="Wingdings" panose="05000000000000000000" pitchFamily="2" charset="2"/>
        <a:buChar char="§"/>
        <a:defRPr sz="2600" kern="1200" cap="none">
          <a:solidFill>
            <a:srgbClr val="145698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rgbClr val="132648"/>
        </a:buClr>
        <a:buSzPct val="100000"/>
        <a:buFont typeface="Wingdings" panose="05000000000000000000" pitchFamily="2" charset="2"/>
        <a:buChar char="§"/>
        <a:defRPr sz="2500" kern="1200" cap="none">
          <a:solidFill>
            <a:srgbClr val="145698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rgbClr val="132648"/>
        </a:buClr>
        <a:buSzPct val="100000"/>
        <a:buFont typeface="Wingdings" panose="05000000000000000000" pitchFamily="2" charset="2"/>
        <a:buChar char="§"/>
        <a:defRPr sz="2400" kern="1200" cap="none">
          <a:solidFill>
            <a:srgbClr val="145698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60970" y="408563"/>
            <a:ext cx="9131030" cy="6225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065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3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rgbClr val="132648"/>
        </a:buClr>
        <a:buSzPct val="100000"/>
        <a:buFont typeface="Wingdings" panose="05000000000000000000" pitchFamily="2" charset="2"/>
        <a:buChar char="§"/>
        <a:defRPr sz="2800" kern="1200" cap="none">
          <a:solidFill>
            <a:srgbClr val="132648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rgbClr val="132648"/>
        </a:buClr>
        <a:buSzPct val="100000"/>
        <a:buFont typeface="Wingdings" panose="05000000000000000000" pitchFamily="2" charset="2"/>
        <a:buChar char="§"/>
        <a:defRPr sz="2700" kern="1200" cap="none">
          <a:solidFill>
            <a:srgbClr val="145698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rgbClr val="132648"/>
        </a:buClr>
        <a:buSzPct val="100000"/>
        <a:buFont typeface="Wingdings" panose="05000000000000000000" pitchFamily="2" charset="2"/>
        <a:buChar char="§"/>
        <a:defRPr sz="2600" kern="1200" cap="none">
          <a:solidFill>
            <a:srgbClr val="145698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rgbClr val="132648"/>
        </a:buClr>
        <a:buSzPct val="100000"/>
        <a:buFont typeface="Wingdings" panose="05000000000000000000" pitchFamily="2" charset="2"/>
        <a:buChar char="§"/>
        <a:defRPr sz="2500" kern="1200" cap="none">
          <a:solidFill>
            <a:srgbClr val="145698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rgbClr val="132648"/>
        </a:buClr>
        <a:buSzPct val="100000"/>
        <a:buFont typeface="Wingdings" panose="05000000000000000000" pitchFamily="2" charset="2"/>
        <a:buChar char="§"/>
        <a:defRPr sz="2400" kern="1200" cap="none">
          <a:solidFill>
            <a:srgbClr val="145698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28EC11-7AAC-4049-9A83-CF2265C43055}"/>
              </a:ext>
            </a:extLst>
          </p:cNvPr>
          <p:cNvSpPr/>
          <p:nvPr userDrawn="1"/>
        </p:nvSpPr>
        <p:spPr>
          <a:xfrm rot="5400000">
            <a:off x="5730240" y="396240"/>
            <a:ext cx="731520" cy="1219199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7608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tan.us/training/face-to-face-workshop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hyperlink" Target="https://otan.us/training/online-workshop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tan.us/VideoPresentations/TechTalks#gsc.tab=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hyperlink" Target="https://www.youtube.com/channel/UC4AEwX_lm1xmkxNA2V9RRUA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inkedin.com/company/otan_2?trk=tyah&amp;trkInfo=clickedVertical:company,clickedEntityId:826737,idx:2-2-3,tarId:1447968838536,tas:OTAN" TargetMode="External"/><Relationship Id="rId5" Type="http://schemas.openxmlformats.org/officeDocument/2006/relationships/hyperlink" Target="https://www.facebook.com/otanservesadulteducation/" TargetMode="External"/><Relationship Id="rId4" Type="http://schemas.openxmlformats.org/officeDocument/2006/relationships/hyperlink" Target="https://twitter.com/otan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tan.us/StayConnected/Home/Newsletter#gsc.tab=0" TargetMode="External"/><Relationship Id="rId5" Type="http://schemas.openxmlformats.org/officeDocument/2006/relationships/hyperlink" Target="https://otan.us/StayConnected/Home/OtanDigest#gsc.tab=0" TargetMode="External"/><Relationship Id="rId4" Type="http://schemas.openxmlformats.org/officeDocument/2006/relationships/hyperlink" Target="https://otan.us/Membership/Home#gsc.tab=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adultedreporting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adultedlearners.org/" TargetMode="External"/><Relationship Id="rId3" Type="http://schemas.openxmlformats.org/officeDocument/2006/relationships/hyperlink" Target="https://otan.us/" TargetMode="External"/><Relationship Id="rId7" Type="http://schemas.openxmlformats.org/officeDocument/2006/relationships/hyperlink" Target="https://lessonbuilder.otan.u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aadultedtraining.org/" TargetMode="External"/><Relationship Id="rId5" Type="http://schemas.openxmlformats.org/officeDocument/2006/relationships/hyperlink" Target="https://elcivics.otan.us/" TargetMode="External"/><Relationship Id="rId4" Type="http://schemas.openxmlformats.org/officeDocument/2006/relationships/hyperlink" Target="https://otan.us/Resources/Home/ProviderDirectory#gsc.tab=0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otan.us/Resources/Home/CurriculumOffers#gsc.tab=0" TargetMode="External"/><Relationship Id="rId3" Type="http://schemas.openxmlformats.org/officeDocument/2006/relationships/hyperlink" Target="https://otan.us/Resources/DigitalLearningGuidance#gsc.tab=0" TargetMode="External"/><Relationship Id="rId7" Type="http://schemas.openxmlformats.org/officeDocument/2006/relationships/hyperlink" Target="https://otan.us/Resources/WebBasedClassActivity#gsc.tab=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tan.us/Resources/TeachingWithTechnology#gsc.tab=0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otan.us/Resources/Home/AccessibilityResources#gsc.tab=0" TargetMode="External"/><Relationship Id="rId10" Type="http://schemas.openxmlformats.org/officeDocument/2006/relationships/hyperlink" Target="https://caadultedreporting.org/" TargetMode="External"/><Relationship Id="rId4" Type="http://schemas.openxmlformats.org/officeDocument/2006/relationships/hyperlink" Target="https://otan.us/Resources/Home/CaDistanceLearningCooperative#gsc.tab=0" TargetMode="External"/><Relationship Id="rId9" Type="http://schemas.openxmlformats.org/officeDocument/2006/relationships/hyperlink" Target="https://adultedlearners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92E6-132B-49E9-A2D0-92404866A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State Leadership Project: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5D5E6-6E99-47D5-8F01-E881E336D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083324"/>
            <a:ext cx="11887200" cy="400639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2400"/>
              </a:spcBef>
              <a:buNone/>
            </a:pPr>
            <a:r>
              <a:rPr lang="en-US" sz="4400" dirty="0"/>
              <a:t>Outreach and Technical</a:t>
            </a:r>
            <a:br>
              <a:rPr lang="en-US" sz="4400" dirty="0"/>
            </a:br>
            <a:r>
              <a:rPr lang="en-US" sz="4400" dirty="0"/>
              <a:t> Assistance Network (OTAN)</a:t>
            </a:r>
          </a:p>
        </p:txBody>
      </p:sp>
    </p:spTree>
    <p:extLst>
      <p:ext uri="{BB962C8B-B14F-4D97-AF65-F5344CB8AC3E}">
        <p14:creationId xmlns:p14="http://schemas.microsoft.com/office/powerpoint/2010/main" val="2394631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77D9E0-C015-4292-BFC9-10FC3EAB9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Teaching with technology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44A9C2-6CEA-41C0-99FA-A74CD45FC7E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Teaching with Technology is a tool to help adult </a:t>
            </a:r>
            <a:r>
              <a:rPr lang="en-US" err="1"/>
              <a:t>ed</a:t>
            </a:r>
            <a:r>
              <a:rPr lang="en-US"/>
              <a:t> teachers locate and learn about websites and other technology related to lesson topics.</a:t>
            </a:r>
          </a:p>
          <a:p>
            <a:r>
              <a:rPr lang="en-US"/>
              <a:t>Search criteria are Program area, then Level, Subjects, and Standards</a:t>
            </a:r>
          </a:p>
        </p:txBody>
      </p:sp>
      <p:pic>
        <p:nvPicPr>
          <p:cNvPr id="6" name="Content Placeholder 5" descr="Screenshot of search criteria, starting with Program, then level, subject, and standards filters" title="Teaching with Technology search criteria">
            <a:extLst>
              <a:ext uri="{FF2B5EF4-FFF2-40B4-BE49-F238E27FC236}">
                <a16:creationId xmlns:a16="http://schemas.microsoft.com/office/drawing/2014/main" id="{B8AC5262-64B9-43FA-9113-99B7DA32B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524" y="1436688"/>
            <a:ext cx="4512174" cy="4547018"/>
          </a:xfrm>
        </p:spPr>
      </p:pic>
    </p:spTree>
    <p:extLst>
      <p:ext uri="{BB962C8B-B14F-4D97-AF65-F5344CB8AC3E}">
        <p14:creationId xmlns:p14="http://schemas.microsoft.com/office/powerpoint/2010/main" val="560924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77D9E0-C015-4292-BFC9-10FC3EAB9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Web-based class activities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F5FB7B-2098-00FF-C812-9D74AA3FD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00944" y="2015412"/>
            <a:ext cx="5558143" cy="3913901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44A9C2-6CEA-41C0-99FA-A74CD45FC7E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0" y="1841769"/>
            <a:ext cx="6302374" cy="4378922"/>
          </a:xfrm>
        </p:spPr>
        <p:txBody>
          <a:bodyPr>
            <a:noAutofit/>
          </a:bodyPr>
          <a:lstStyle/>
          <a:p>
            <a:r>
              <a:rPr lang="en-US" sz="2600"/>
              <a:t>Articles written by teachers on how they </a:t>
            </a:r>
            <a:r>
              <a:rPr lang="en-US" sz="2600" b="1"/>
              <a:t>use online resources in their teaching</a:t>
            </a:r>
            <a:r>
              <a:rPr lang="en-US" sz="2600"/>
              <a:t>.</a:t>
            </a:r>
            <a:endParaRPr lang="en-US" sz="2600">
              <a:cs typeface="Arial"/>
            </a:endParaRPr>
          </a:p>
          <a:p>
            <a:r>
              <a:rPr lang="en-US" sz="2600"/>
              <a:t>New activities are posted </a:t>
            </a:r>
            <a:r>
              <a:rPr lang="en-US" sz="2600" b="1"/>
              <a:t>monthly</a:t>
            </a:r>
            <a:r>
              <a:rPr lang="en-US" sz="2600"/>
              <a:t> and may include resources, instructions, and/or links to other sites.</a:t>
            </a:r>
            <a:endParaRPr lang="en-US" sz="2600">
              <a:cs typeface="Arial"/>
            </a:endParaRPr>
          </a:p>
          <a:p>
            <a:r>
              <a:rPr lang="en-US" sz="2600"/>
              <a:t>All activities are archived </a:t>
            </a:r>
            <a:r>
              <a:rPr lang="en-US" sz="2600" b="1"/>
              <a:t>by subject areas</a:t>
            </a:r>
            <a:r>
              <a:rPr lang="en-US" sz="2600"/>
              <a:t>. (Scroll down to the bottom of the page for the list of subject areas.)</a:t>
            </a:r>
            <a:endParaRPr lang="en-US" sz="2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5354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14FF1-20B8-4295-BA7E-2A5E67154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Curriculum offers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C33AF0A-D2B2-4806-9777-A0DB0C2E930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/>
              <a:t>Special offers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EAFD4-B1F3-4AF2-8947-3B4D3DDD1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431" y="1955441"/>
            <a:ext cx="7059342" cy="4572950"/>
          </a:xfrm>
        </p:spPr>
        <p:txBody>
          <a:bodyPr>
            <a:normAutofit/>
          </a:bodyPr>
          <a:lstStyle/>
          <a:p>
            <a:r>
              <a:rPr lang="en-US" dirty="0"/>
              <a:t>OTAN works to negotiate free or reduced-cost special offers for online curriculum licenses and PD resources. </a:t>
            </a:r>
          </a:p>
          <a:p>
            <a:pPr lvl="1"/>
            <a:r>
              <a:rPr lang="en-US" dirty="0"/>
              <a:t>Essential Education – for blended learning teaching</a:t>
            </a:r>
          </a:p>
          <a:p>
            <a:pPr lvl="1"/>
            <a:r>
              <a:rPr lang="en-US" dirty="0" err="1"/>
              <a:t>Northstar</a:t>
            </a:r>
            <a:r>
              <a:rPr lang="en-US" dirty="0"/>
              <a:t> Digital Literacy</a:t>
            </a:r>
          </a:p>
          <a:p>
            <a:pPr lvl="1"/>
            <a:r>
              <a:rPr lang="en-US" dirty="0"/>
              <a:t>Learn360 – online resources for all programs</a:t>
            </a:r>
          </a:p>
          <a:p>
            <a:pPr lvl="1"/>
            <a:r>
              <a:rPr lang="en-US" dirty="0"/>
              <a:t>And more!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57CF9C-8CBF-53E5-2C35-91102D5DA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773" y="1672087"/>
            <a:ext cx="4871978" cy="426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45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344E5-5969-4B3A-9146-0D9E57D6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CANVAS LMS 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1030084-69F0-40BA-88B2-6F56DC96E2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-3190" y="1174598"/>
            <a:ext cx="9495982" cy="588343"/>
          </a:xfrm>
        </p:spPr>
        <p:txBody>
          <a:bodyPr/>
          <a:lstStyle/>
          <a:p>
            <a:r>
              <a:rPr lang="en-US" dirty="0">
                <a:cs typeface="Arial"/>
              </a:rPr>
              <a:t>California distance learning cooperative: a canvas project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5A0A7D-D99D-423F-BC39-4236455FFFA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80357" y="1768950"/>
            <a:ext cx="5381016" cy="4726443"/>
          </a:xfrm>
        </p:spPr>
        <p:txBody>
          <a:bodyPr>
            <a:normAutofit/>
          </a:bodyPr>
          <a:lstStyle/>
          <a:p>
            <a:r>
              <a:rPr lang="en-US" dirty="0">
                <a:cs typeface="Arial"/>
              </a:rPr>
              <a:t>No-cost instance (URL) for each WIOA II agency</a:t>
            </a:r>
          </a:p>
          <a:p>
            <a:r>
              <a:rPr lang="en-US" dirty="0">
                <a:cs typeface="Arial"/>
              </a:rPr>
              <a:t>Initial 50 Canvas licenses free on an annual basis</a:t>
            </a:r>
          </a:p>
          <a:p>
            <a:r>
              <a:rPr lang="en-US" dirty="0">
                <a:cs typeface="Arial"/>
              </a:rPr>
              <a:t>Statewide-leveraged pricing for licenses above 50</a:t>
            </a:r>
          </a:p>
          <a:p>
            <a:r>
              <a:rPr lang="en-US" dirty="0">
                <a:cs typeface="Arial"/>
              </a:rPr>
              <a:t>Statewide-leveraged services and support for all agencies</a:t>
            </a:r>
          </a:p>
        </p:txBody>
      </p:sp>
      <p:pic>
        <p:nvPicPr>
          <p:cNvPr id="6" name="Picture 6" descr="Graphic of the Canvas Dashboard&#10;&#10;&#10;">
            <a:extLst>
              <a:ext uri="{FF2B5EF4-FFF2-40B4-BE49-F238E27FC236}">
                <a16:creationId xmlns:a16="http://schemas.microsoft.com/office/drawing/2014/main" id="{5CB331AF-B3A2-4459-A2F2-12249E29F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1287" y="2279650"/>
            <a:ext cx="3522214" cy="3649663"/>
          </a:xfrm>
        </p:spPr>
      </p:pic>
    </p:spTree>
    <p:extLst>
      <p:ext uri="{BB962C8B-B14F-4D97-AF65-F5344CB8AC3E}">
        <p14:creationId xmlns:p14="http://schemas.microsoft.com/office/powerpoint/2010/main" val="1975033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77D9E0-C015-4292-BFC9-10FC3EAB9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Adult education students succeed</a:t>
            </a:r>
          </a:p>
        </p:txBody>
      </p:sp>
      <p:pic>
        <p:nvPicPr>
          <p:cNvPr id="4" name="Picture 8" descr="Logo for the CA Adult Education Students Succeed site&#10;&#10;&#10;&#10;">
            <a:extLst>
              <a:ext uri="{FF2B5EF4-FFF2-40B4-BE49-F238E27FC236}">
                <a16:creationId xmlns:a16="http://schemas.microsoft.com/office/drawing/2014/main" id="{E1D405A0-E8A4-4554-B989-B00772DDB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19575" y="1251056"/>
            <a:ext cx="4171950" cy="1790700"/>
          </a:xfr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A6A5CC25-072C-4070-832D-D4A989CEF67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/>
              <a:t>STUDENT SHOWCASE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44A9C2-6CEA-41C0-99FA-A74CD45FC7E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46431" y="2294467"/>
            <a:ext cx="6014942" cy="3649133"/>
          </a:xfrm>
        </p:spPr>
        <p:txBody>
          <a:bodyPr>
            <a:normAutofit/>
          </a:bodyPr>
          <a:lstStyle/>
          <a:p>
            <a:r>
              <a:rPr lang="en-US" dirty="0"/>
              <a:t>Celebrate what adult education learners have achieved</a:t>
            </a:r>
          </a:p>
          <a:p>
            <a:r>
              <a:rPr lang="en-US" dirty="0"/>
              <a:t>Nominate a student via the website adultedlearners.org</a:t>
            </a:r>
          </a:p>
          <a:p>
            <a:r>
              <a:rPr lang="en-US"/>
              <a:t>Application</a:t>
            </a:r>
            <a:r>
              <a:rPr lang="en-US" dirty="0"/>
              <a:t> process is open</a:t>
            </a:r>
            <a:r>
              <a:rPr lang="en-US"/>
              <a:t> from January 1 </a:t>
            </a:r>
            <a:r>
              <a:rPr lang="en-US" dirty="0"/>
              <a:t>through April 1 – recipients are notified in May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D790E2-3A38-4B25-8F27-19E7D0C9D5CA}"/>
              </a:ext>
            </a:extLst>
          </p:cNvPr>
          <p:cNvSpPr txBox="1"/>
          <p:nvPr/>
        </p:nvSpPr>
        <p:spPr>
          <a:xfrm>
            <a:off x="8439801" y="556160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cs typeface="Arial"/>
              </a:rPr>
              <a:t>2022 Award Recipient</a:t>
            </a:r>
          </a:p>
        </p:txBody>
      </p:sp>
      <p:pic>
        <p:nvPicPr>
          <p:cNvPr id="3" name="Picture 2" descr="The image is a headshot of the 2022 award recipient.">
            <a:extLst>
              <a:ext uri="{FF2B5EF4-FFF2-40B4-BE49-F238E27FC236}">
                <a16:creationId xmlns:a16="http://schemas.microsoft.com/office/drawing/2014/main" id="{DBBB2DC2-4B77-925C-7A9B-8AA228188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530" y="2837536"/>
            <a:ext cx="2118514" cy="276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89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77D9E0-C015-4292-BFC9-10FC3EAB9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OTAN training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44A9C2-6CEA-41C0-99FA-A74CD45FC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034" y="1597221"/>
            <a:ext cx="11693932" cy="3346919"/>
          </a:xfrm>
          <a:ln>
            <a:solidFill>
              <a:srgbClr val="0C40A8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rgbClr val="0C4FA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Face-to-face workshops</a:t>
            </a:r>
            <a:r>
              <a:rPr lang="en-US" dirty="0">
                <a:solidFill>
                  <a:srgbClr val="0C4FA8"/>
                </a:solidFill>
              </a:rPr>
              <a:t> </a:t>
            </a:r>
            <a:r>
              <a:rPr lang="en-US" dirty="0"/>
              <a:t>are 3 to 4 hours in length.</a:t>
            </a:r>
          </a:p>
          <a:p>
            <a:r>
              <a:rPr lang="en-US" dirty="0">
                <a:solidFill>
                  <a:srgbClr val="0C4FA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workshops</a:t>
            </a:r>
            <a:r>
              <a:rPr lang="en-US" dirty="0">
                <a:solidFill>
                  <a:srgbClr val="0C4FA8"/>
                </a:solidFill>
              </a:rPr>
              <a:t> </a:t>
            </a:r>
            <a:r>
              <a:rPr lang="en-US" dirty="0"/>
              <a:t>are 1 to 1.5 hours in length.</a:t>
            </a:r>
            <a:endParaRPr lang="en-US" dirty="0">
              <a:cs typeface="Arial"/>
            </a:endParaRPr>
          </a:p>
          <a:p>
            <a:r>
              <a:rPr lang="en-US" dirty="0"/>
              <a:t>All workshops have “hands on” activities and modeling.</a:t>
            </a:r>
            <a:endParaRPr lang="en-US" dirty="0">
              <a:cs typeface="Arial"/>
            </a:endParaRPr>
          </a:p>
          <a:p>
            <a:r>
              <a:rPr lang="en-US" dirty="0"/>
              <a:t>OTAN workshops can be customized to meet the needs of a requesting agency.</a:t>
            </a:r>
            <a:endParaRPr lang="en-US" dirty="0">
              <a:cs typeface="Arial"/>
            </a:endParaRPr>
          </a:p>
          <a:p>
            <a:r>
              <a:rPr lang="en-US" dirty="0"/>
              <a:t>OTAN workshops are free!</a:t>
            </a:r>
            <a:endParaRPr lang="en-US" dirty="0">
              <a:cs typeface="Arial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6A5CC25-072C-4070-832D-D4A989CEF67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6943" y="1083306"/>
            <a:ext cx="8609925" cy="588343"/>
          </a:xfrm>
        </p:spPr>
        <p:txBody>
          <a:bodyPr/>
          <a:lstStyle/>
          <a:p>
            <a:r>
              <a:rPr lang="en-US"/>
              <a:t>Face-to-face and online</a:t>
            </a:r>
          </a:p>
        </p:txBody>
      </p:sp>
      <p:pic>
        <p:nvPicPr>
          <p:cNvPr id="2" name="Picture 1" descr="Students in computer classroom">
            <a:extLst>
              <a:ext uri="{FF2B5EF4-FFF2-40B4-BE49-F238E27FC236}">
                <a16:creationId xmlns:a16="http://schemas.microsoft.com/office/drawing/2014/main" id="{AD53CD0E-2FA9-C742-A786-7DF00D822B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4374"/>
          <a:stretch/>
        </p:blipFill>
        <p:spPr>
          <a:xfrm>
            <a:off x="6339193" y="3950102"/>
            <a:ext cx="4506016" cy="257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35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CF407-C6E0-4B99-9AEE-F6173B4D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OTAN tech talks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7D7AB-50F7-4C5E-8D65-8507B79B3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847" y="1510049"/>
            <a:ext cx="5218981" cy="37530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OTTs are scheduled monthly as webinar presentations</a:t>
            </a:r>
          </a:p>
          <a:p>
            <a:r>
              <a:rPr lang="en-US" dirty="0">
                <a:cs typeface="Arial"/>
              </a:rPr>
              <a:t>OTTs address how to implement technology in the classroom or program wide </a:t>
            </a:r>
          </a:p>
          <a:p>
            <a:r>
              <a:rPr lang="en-US" dirty="0"/>
              <a:t>OTTs are archived on the </a:t>
            </a:r>
            <a:r>
              <a:rPr lang="en-US" dirty="0">
                <a:solidFill>
                  <a:srgbClr val="0C4FA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OTT Video Presentations page</a:t>
            </a:r>
            <a:r>
              <a:rPr lang="en-US" dirty="0"/>
              <a:t>.</a:t>
            </a:r>
            <a:endParaRPr lang="en-US" dirty="0">
              <a:cs typeface="Arial"/>
            </a:endParaRPr>
          </a:p>
        </p:txBody>
      </p:sp>
      <p:pic>
        <p:nvPicPr>
          <p:cNvPr id="9218" name="Picture 2" descr="Screenshot of OTAN YouTube channel">
            <a:extLst>
              <a:ext uri="{FF2B5EF4-FFF2-40B4-BE49-F238E27FC236}">
                <a16:creationId xmlns:a16="http://schemas.microsoft.com/office/drawing/2014/main" id="{2860DE2D-F3A1-CE4F-88E5-D9EB6E394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3"/>
          <a:stretch/>
        </p:blipFill>
        <p:spPr bwMode="auto">
          <a:xfrm>
            <a:off x="5846615" y="1357866"/>
            <a:ext cx="5891730" cy="414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885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CF407-C6E0-4B99-9AEE-F6173B4D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OTher</a:t>
            </a:r>
            <a:r>
              <a:rPr lang="en-US"/>
              <a:t> training opportunities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3F08CCD-F7D9-406A-B991-E102B101221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6431" y="1253426"/>
            <a:ext cx="10217550" cy="588343"/>
          </a:xfrm>
        </p:spPr>
        <p:txBody>
          <a:bodyPr/>
          <a:lstStyle/>
          <a:p>
            <a:r>
              <a:rPr lang="en-US"/>
              <a:t>Find OTAN at other conferences…</a:t>
            </a:r>
          </a:p>
        </p:txBody>
      </p:sp>
      <p:pic>
        <p:nvPicPr>
          <p:cNvPr id="8" name="Picture 7" descr="OTAN booth at conference">
            <a:extLst>
              <a:ext uri="{FF2B5EF4-FFF2-40B4-BE49-F238E27FC236}">
                <a16:creationId xmlns:a16="http://schemas.microsoft.com/office/drawing/2014/main" id="{41BD94BD-72CE-DB40-8581-E7F4633168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71"/>
          <a:stretch/>
        </p:blipFill>
        <p:spPr>
          <a:xfrm>
            <a:off x="288480" y="3283792"/>
            <a:ext cx="2387540" cy="2477612"/>
          </a:xfrm>
          <a:prstGeom prst="rect">
            <a:avLst/>
          </a:prstGeom>
        </p:spPr>
      </p:pic>
      <p:pic>
        <p:nvPicPr>
          <p:cNvPr id="7" name="Picture 6" descr="OTAN member presenting">
            <a:extLst>
              <a:ext uri="{FF2B5EF4-FFF2-40B4-BE49-F238E27FC236}">
                <a16:creationId xmlns:a16="http://schemas.microsoft.com/office/drawing/2014/main" id="{0B287EE4-F414-C946-846F-46FC80EF10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66"/>
          <a:stretch/>
        </p:blipFill>
        <p:spPr>
          <a:xfrm>
            <a:off x="2727361" y="2064062"/>
            <a:ext cx="3368639" cy="2144701"/>
          </a:xfrm>
          <a:prstGeom prst="rect">
            <a:avLst/>
          </a:prstGeom>
        </p:spPr>
      </p:pic>
      <p:pic>
        <p:nvPicPr>
          <p:cNvPr id="6" name="Picture 5" descr="OTAN booth at conference">
            <a:extLst>
              <a:ext uri="{FF2B5EF4-FFF2-40B4-BE49-F238E27FC236}">
                <a16:creationId xmlns:a16="http://schemas.microsoft.com/office/drawing/2014/main" id="{E782D712-AC88-6F4A-A213-49D2919E71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489"/>
          <a:stretch/>
        </p:blipFill>
        <p:spPr>
          <a:xfrm>
            <a:off x="6198683" y="2417143"/>
            <a:ext cx="2899258" cy="3344261"/>
          </a:xfrm>
          <a:prstGeom prst="rect">
            <a:avLst/>
          </a:prstGeom>
        </p:spPr>
      </p:pic>
      <p:pic>
        <p:nvPicPr>
          <p:cNvPr id="5" name="Picture 4" descr="OTAN member presenting">
            <a:extLst>
              <a:ext uri="{FF2B5EF4-FFF2-40B4-BE49-F238E27FC236}">
                <a16:creationId xmlns:a16="http://schemas.microsoft.com/office/drawing/2014/main" id="{EA937ADC-DFC2-DF42-9CDD-8D1A4852A9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277"/>
          <a:stretch/>
        </p:blipFill>
        <p:spPr>
          <a:xfrm>
            <a:off x="8817412" y="1767341"/>
            <a:ext cx="3293137" cy="35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21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CF407-C6E0-4B99-9AEE-F6173B4D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TDLS 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3F08CCD-F7D9-406A-B991-E102B101221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6310" y="1117469"/>
            <a:ext cx="11864118" cy="588343"/>
          </a:xfrm>
        </p:spPr>
        <p:txBody>
          <a:bodyPr/>
          <a:lstStyle/>
          <a:p>
            <a:r>
              <a:rPr lang="en-US" sz="2800"/>
              <a:t>The Technology and Distance Learning Symposium (TDLS) </a:t>
            </a:r>
          </a:p>
        </p:txBody>
      </p:sp>
      <p:pic>
        <p:nvPicPr>
          <p:cNvPr id="9" name="Picture 8" descr="Attendees standing in front of TDLS sign.">
            <a:extLst>
              <a:ext uri="{FF2B5EF4-FFF2-40B4-BE49-F238E27FC236}">
                <a16:creationId xmlns:a16="http://schemas.microsoft.com/office/drawing/2014/main" id="{B2C3B9DB-D8EC-B24A-BB99-18EF0113CC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63"/>
          <a:stretch/>
        </p:blipFill>
        <p:spPr>
          <a:xfrm>
            <a:off x="218066" y="2518076"/>
            <a:ext cx="2858276" cy="3385617"/>
          </a:xfrm>
          <a:prstGeom prst="rect">
            <a:avLst/>
          </a:prstGeom>
        </p:spPr>
      </p:pic>
      <p:pic>
        <p:nvPicPr>
          <p:cNvPr id="7" name="Picture 6" descr="The image is a save-the-date for TDLS 2024. It will take place March 1-2 in Fremont, California.">
            <a:extLst>
              <a:ext uri="{FF2B5EF4-FFF2-40B4-BE49-F238E27FC236}">
                <a16:creationId xmlns:a16="http://schemas.microsoft.com/office/drawing/2014/main" id="{36F1EE85-133A-1F4E-D001-FFD714E23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889" y="1943043"/>
            <a:ext cx="7811177" cy="1988992"/>
          </a:xfrm>
          <a:prstGeom prst="rect">
            <a:avLst/>
          </a:prstGeom>
        </p:spPr>
      </p:pic>
      <p:pic>
        <p:nvPicPr>
          <p:cNvPr id="14" name="Picture 13" descr="OTAN member demonstrating table to attendee">
            <a:extLst>
              <a:ext uri="{FF2B5EF4-FFF2-40B4-BE49-F238E27FC236}">
                <a16:creationId xmlns:a16="http://schemas.microsoft.com/office/drawing/2014/main" id="{CB12F5D5-2C02-9446-80CF-4AA0D3DD98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0" t="8373" r="20971" b="11111"/>
          <a:stretch/>
        </p:blipFill>
        <p:spPr>
          <a:xfrm>
            <a:off x="4035746" y="4169266"/>
            <a:ext cx="2891294" cy="2349795"/>
          </a:xfrm>
          <a:prstGeom prst="rect">
            <a:avLst/>
          </a:prstGeom>
        </p:spPr>
      </p:pic>
      <p:pic>
        <p:nvPicPr>
          <p:cNvPr id="11" name="Picture 10" descr="Attending trying out VR headsets at OTAN booth">
            <a:extLst>
              <a:ext uri="{FF2B5EF4-FFF2-40B4-BE49-F238E27FC236}">
                <a16:creationId xmlns:a16="http://schemas.microsoft.com/office/drawing/2014/main" id="{17848FB4-6A53-DC42-9E0A-18C2A9A6D7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48" b="15133"/>
          <a:stretch/>
        </p:blipFill>
        <p:spPr>
          <a:xfrm>
            <a:off x="7609876" y="4169266"/>
            <a:ext cx="2902463" cy="234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0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CF407-C6E0-4B99-9AEE-F6173B4D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DLAC 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3F08CCD-F7D9-406A-B991-E102B101221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6430" y="1253426"/>
            <a:ext cx="11757727" cy="622570"/>
          </a:xfrm>
        </p:spPr>
        <p:txBody>
          <a:bodyPr/>
          <a:lstStyle/>
          <a:p>
            <a:r>
              <a:rPr lang="en-US"/>
              <a:t>DLAC (Digital Leadership Academy)</a:t>
            </a:r>
          </a:p>
        </p:txBody>
      </p:sp>
      <p:pic>
        <p:nvPicPr>
          <p:cNvPr id="9" name="Picture 8" descr="DLAC attendees posing">
            <a:extLst>
              <a:ext uri="{FF2B5EF4-FFF2-40B4-BE49-F238E27FC236}">
                <a16:creationId xmlns:a16="http://schemas.microsoft.com/office/drawing/2014/main" id="{5A63234E-7D3D-4F4B-BA72-47EA0494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47" y="2060509"/>
            <a:ext cx="4174798" cy="2791014"/>
          </a:xfrm>
          <a:prstGeom prst="rect">
            <a:avLst/>
          </a:prstGeom>
        </p:spPr>
      </p:pic>
      <p:pic>
        <p:nvPicPr>
          <p:cNvPr id="10" name="Picture 9" descr="DLAC students colaborating.">
            <a:extLst>
              <a:ext uri="{FF2B5EF4-FFF2-40B4-BE49-F238E27FC236}">
                <a16:creationId xmlns:a16="http://schemas.microsoft.com/office/drawing/2014/main" id="{9980B1C2-273D-304A-81FE-2A92A59477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05" b="5957"/>
          <a:stretch/>
        </p:blipFill>
        <p:spPr>
          <a:xfrm>
            <a:off x="4516704" y="3763732"/>
            <a:ext cx="3809848" cy="2059172"/>
          </a:xfrm>
          <a:prstGeom prst="rect">
            <a:avLst/>
          </a:prstGeom>
        </p:spPr>
      </p:pic>
      <p:pic>
        <p:nvPicPr>
          <p:cNvPr id="7" name="Picture 6" descr="DLAC members around a circle">
            <a:extLst>
              <a:ext uri="{FF2B5EF4-FFF2-40B4-BE49-F238E27FC236}">
                <a16:creationId xmlns:a16="http://schemas.microsoft.com/office/drawing/2014/main" id="{42D40DD7-A835-C84C-8084-0B58F705F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471" y="1254798"/>
            <a:ext cx="3669170" cy="2788688"/>
          </a:xfrm>
          <a:prstGeom prst="rect">
            <a:avLst/>
          </a:prstGeom>
        </p:spPr>
      </p:pic>
      <p:pic>
        <p:nvPicPr>
          <p:cNvPr id="5" name="Picture 5" descr="DLAC coach with members holding certificates">
            <a:extLst>
              <a:ext uri="{FF2B5EF4-FFF2-40B4-BE49-F238E27FC236}">
                <a16:creationId xmlns:a16="http://schemas.microsoft.com/office/drawing/2014/main" id="{04B7CF28-9BF5-1FF9-DB9C-C50B69DC4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0615" y="4144204"/>
            <a:ext cx="3282461" cy="21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1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77D9E0-C015-4292-BFC9-10FC3EAB9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OTAN celebrates 34 years!</a:t>
            </a:r>
          </a:p>
        </p:txBody>
      </p:sp>
      <p:pic>
        <p:nvPicPr>
          <p:cNvPr id="10" name="Picture 2" title="OTAN Logo">
            <a:extLst>
              <a:ext uri="{FF2B5EF4-FFF2-40B4-BE49-F238E27FC236}">
                <a16:creationId xmlns:a16="http://schemas.microsoft.com/office/drawing/2014/main" id="{FA73069F-671E-CA47-9637-1784CC8D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9" y="1417710"/>
            <a:ext cx="3139381" cy="31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photo with more than 20 smiling faces and staff waving hello. TOT Picture.">
            <a:extLst>
              <a:ext uri="{FF2B5EF4-FFF2-40B4-BE49-F238E27FC236}">
                <a16:creationId xmlns:a16="http://schemas.microsoft.com/office/drawing/2014/main" id="{477F7F96-A08B-BA1B-B41A-2D9D46E68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474" y="2314380"/>
            <a:ext cx="7365579" cy="359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75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77D9E0-C015-4292-BFC9-10FC3EAB9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Staying connected – social media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6A5CC25-072C-4070-832D-D4A989CEF67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/>
              <a:t>OTAN on Social Media</a:t>
            </a:r>
          </a:p>
        </p:txBody>
      </p:sp>
      <p:pic>
        <p:nvPicPr>
          <p:cNvPr id="12290" name="Picture 2" descr="Social Media icons. Twitter, Facebook, LinkedIn, YouTube">
            <a:extLst>
              <a:ext uri="{FF2B5EF4-FFF2-40B4-BE49-F238E27FC236}">
                <a16:creationId xmlns:a16="http://schemas.microsoft.com/office/drawing/2014/main" id="{C80855A0-3E95-2C43-A624-6A74F5A45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970" y="2165572"/>
            <a:ext cx="5671054" cy="160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44A9C2-6CEA-41C0-99FA-A74CD45FC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430" y="3891516"/>
            <a:ext cx="11699139" cy="2413590"/>
          </a:xfrm>
        </p:spPr>
        <p:txBody>
          <a:bodyPr/>
          <a:lstStyle/>
          <a:p>
            <a:r>
              <a:rPr lang="en-US" dirty="0">
                <a:solidFill>
                  <a:srgbClr val="0C4FA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en-US" dirty="0"/>
              <a:t> twitter.com/</a:t>
            </a:r>
            <a:r>
              <a:rPr lang="en-US" dirty="0" err="1"/>
              <a:t>otan</a:t>
            </a:r>
            <a:r>
              <a:rPr lang="en-US" dirty="0"/>
              <a:t> or @otan</a:t>
            </a:r>
          </a:p>
          <a:p>
            <a:r>
              <a:rPr lang="en-US" dirty="0">
                <a:solidFill>
                  <a:srgbClr val="0C4FA8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r>
              <a:rPr lang="en-US" dirty="0"/>
              <a:t> facebook.com/</a:t>
            </a:r>
            <a:r>
              <a:rPr lang="en-US" dirty="0" err="1"/>
              <a:t>otanservesadulteducation</a:t>
            </a:r>
            <a:endParaRPr lang="en-US" dirty="0"/>
          </a:p>
          <a:p>
            <a:r>
              <a:rPr lang="en-US" dirty="0">
                <a:solidFill>
                  <a:srgbClr val="0C4FA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r>
              <a:rPr lang="en-US" dirty="0"/>
              <a:t> linkedin.com/company/otan_2</a:t>
            </a:r>
            <a:endParaRPr lang="en-US" dirty="0">
              <a:cs typeface="Arial"/>
            </a:endParaRPr>
          </a:p>
          <a:p>
            <a:r>
              <a:rPr lang="en-US" dirty="0">
                <a:solidFill>
                  <a:srgbClr val="0C4FA8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n-US" dirty="0"/>
              <a:t> channel – youtube.com/</a:t>
            </a:r>
            <a:r>
              <a:rPr lang="en-US" dirty="0" err="1"/>
              <a:t>otanservesadulteducation</a:t>
            </a:r>
          </a:p>
        </p:txBody>
      </p:sp>
    </p:spTree>
    <p:extLst>
      <p:ext uri="{BB962C8B-B14F-4D97-AF65-F5344CB8AC3E}">
        <p14:creationId xmlns:p14="http://schemas.microsoft.com/office/powerpoint/2010/main" val="3735637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0888-9806-485F-9DBD-7408B314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 SLIDE</a:t>
            </a:r>
          </a:p>
        </p:txBody>
      </p:sp>
      <p:pic>
        <p:nvPicPr>
          <p:cNvPr id="6" name="Content Placeholder 5" descr="OTAN Information, YouTube Channel /OTANServesAdultEducation , Facebook Page /OTANServesAdultEducation , Twitter Page /OTAN , Visit OTAN.us for more information on OTAN offerings , Call 916-228-2580">
            <a:extLst>
              <a:ext uri="{FF2B5EF4-FFF2-40B4-BE49-F238E27FC236}">
                <a16:creationId xmlns:a16="http://schemas.microsoft.com/office/drawing/2014/main" id="{CBF3D8A4-0646-466D-9C4A-423C4007F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ubtitle 3" hidden="1">
            <a:extLst>
              <a:ext uri="{FF2B5EF4-FFF2-40B4-BE49-F238E27FC236}">
                <a16:creationId xmlns:a16="http://schemas.microsoft.com/office/drawing/2014/main" id="{71E777A6-C3DE-4086-B469-0AC64B5C61F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31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CF407-C6E0-4B99-9AEE-F6173B4D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OTAN?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7D7AB-50F7-4C5E-8D65-8507B79B3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133" y="1443892"/>
            <a:ext cx="11654624" cy="2913089"/>
          </a:xfrm>
        </p:spPr>
        <p:txBody>
          <a:bodyPr/>
          <a:lstStyle/>
          <a:p>
            <a:r>
              <a:rPr lang="en-US" dirty="0"/>
              <a:t>OTAN is one of three state adult ed leadership projects in California.</a:t>
            </a:r>
            <a:endParaRPr lang="en-US" dirty="0">
              <a:cs typeface="Arial"/>
            </a:endParaRPr>
          </a:p>
          <a:p>
            <a:r>
              <a:rPr lang="en-US" dirty="0"/>
              <a:t>Vision: </a:t>
            </a:r>
            <a:r>
              <a:rPr lang="en-US" b="1" i="1">
                <a:ea typeface="+mn-lt"/>
                <a:cs typeface="+mn-lt"/>
              </a:rPr>
              <a:t>Leading Adult Education through support for and the </a:t>
            </a:r>
            <a:r>
              <a:rPr lang="en-US" b="1" i="1" dirty="0">
                <a:ea typeface="+mn-lt"/>
                <a:cs typeface="+mn-lt"/>
              </a:rPr>
              <a:t>effective application of technology.</a:t>
            </a:r>
          </a:p>
          <a:p>
            <a:r>
              <a:rPr lang="en-US" dirty="0"/>
              <a:t>Please </a:t>
            </a:r>
            <a:r>
              <a:rPr lang="en-US" b="1" dirty="0"/>
              <a:t>share</a:t>
            </a:r>
            <a:r>
              <a:rPr lang="en-US" dirty="0"/>
              <a:t> what you learn today with your colleagues! </a:t>
            </a:r>
            <a:endParaRPr lang="en-US" dirty="0">
              <a:cs typeface="Arial"/>
            </a:endParaRPr>
          </a:p>
        </p:txBody>
      </p:sp>
      <p:pic>
        <p:nvPicPr>
          <p:cNvPr id="1026" name="Picture 2" descr="OTAN Logo">
            <a:extLst>
              <a:ext uri="{FF2B5EF4-FFF2-40B4-BE49-F238E27FC236}">
                <a16:creationId xmlns:a16="http://schemas.microsoft.com/office/drawing/2014/main" id="{B376ECE0-9387-9844-93E1-DA488DA2D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61" y="4754858"/>
            <a:ext cx="1781709" cy="179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LPRO Logo">
            <a:extLst>
              <a:ext uri="{FF2B5EF4-FFF2-40B4-BE49-F238E27FC236}">
                <a16:creationId xmlns:a16="http://schemas.microsoft.com/office/drawing/2014/main" id="{80640979-6AD2-C44B-A90D-E5F054D15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93" y="4903064"/>
            <a:ext cx="2522972" cy="140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SAS Logo">
            <a:extLst>
              <a:ext uri="{FF2B5EF4-FFF2-40B4-BE49-F238E27FC236}">
                <a16:creationId xmlns:a16="http://schemas.microsoft.com/office/drawing/2014/main" id="{7E4F869E-EB16-0243-9153-576FC683A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029" y="5154648"/>
            <a:ext cx="2952910" cy="89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322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CF407-C6E0-4B99-9AEE-F6173B4D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7D7AB-50F7-4C5E-8D65-8507B79B3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541" y="1199907"/>
            <a:ext cx="7343533" cy="5249530"/>
          </a:xfrm>
        </p:spPr>
        <p:txBody>
          <a:bodyPr>
            <a:normAutofit/>
          </a:bodyPr>
          <a:lstStyle/>
          <a:p>
            <a:r>
              <a:rPr lang="en-US" dirty="0"/>
              <a:t>What is OTAN? … Our OTAN website (www.otan.us) and Membership</a:t>
            </a:r>
          </a:p>
          <a:p>
            <a:r>
              <a:rPr lang="en-US" dirty="0">
                <a:cs typeface="Arial"/>
              </a:rPr>
              <a:t>OTAN's Teams – Development &amp; Training</a:t>
            </a:r>
            <a:endParaRPr lang="en-US" dirty="0"/>
          </a:p>
          <a:p>
            <a:r>
              <a:rPr lang="en-US" dirty="0"/>
              <a:t>Explore Teaching Tools and Resources </a:t>
            </a:r>
            <a:endParaRPr lang="en-US" dirty="0">
              <a:cs typeface="Arial"/>
            </a:endParaRPr>
          </a:p>
          <a:p>
            <a:r>
              <a:rPr lang="en-US" dirty="0"/>
              <a:t>Learn about training opportunities (F2F, online, DLAC, Tech Talks)</a:t>
            </a:r>
            <a:endParaRPr lang="en-US" dirty="0">
              <a:cs typeface="Arial"/>
            </a:endParaRPr>
          </a:p>
          <a:p>
            <a:r>
              <a:rPr lang="en-US" dirty="0">
                <a:ea typeface="+mn-lt"/>
                <a:cs typeface="+mn-lt"/>
              </a:rPr>
              <a:t>Stay connected with OTAN after today's presentation</a:t>
            </a:r>
            <a:endParaRPr lang="en-US" dirty="0">
              <a:cs typeface="Arial"/>
            </a:endParaRPr>
          </a:p>
        </p:txBody>
      </p:sp>
      <p:pic>
        <p:nvPicPr>
          <p:cNvPr id="4" name="Picture 4" descr="This is a list of the types of professional development that OTAN offers.">
            <a:extLst>
              <a:ext uri="{FF2B5EF4-FFF2-40B4-BE49-F238E27FC236}">
                <a16:creationId xmlns:a16="http://schemas.microsoft.com/office/drawing/2014/main" id="{2D237045-4078-BF29-27F9-78C445EA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1" y="1885890"/>
            <a:ext cx="3226157" cy="40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3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77D9E0-C015-4292-BFC9-10FC3EAB9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membership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6A5CC25-072C-4070-832D-D4A989CEF67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" y="1253426"/>
            <a:ext cx="12192000" cy="588343"/>
          </a:xfrm>
        </p:spPr>
        <p:txBody>
          <a:bodyPr/>
          <a:lstStyle/>
          <a:p>
            <a:pPr algn="ctr"/>
            <a:r>
              <a:rPr lang="en-US" sz="2800"/>
              <a:t>Become a member to stay in touch and access resources</a:t>
            </a:r>
          </a:p>
        </p:txBody>
      </p:sp>
      <p:pic>
        <p:nvPicPr>
          <p:cNvPr id="6" name="Picture 8" descr="This is the OTAN banner with the Join OTAN/Membership section highlighted in yellow.&#10;">
            <a:extLst>
              <a:ext uri="{FF2B5EF4-FFF2-40B4-BE49-F238E27FC236}">
                <a16:creationId xmlns:a16="http://schemas.microsoft.com/office/drawing/2014/main" id="{D84023DB-D04B-6047-5D11-9F7BD79F0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583" y="1664158"/>
            <a:ext cx="9332891" cy="242424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44A9C2-6CEA-41C0-99FA-A74CD45FC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427" y="4941686"/>
            <a:ext cx="11103676" cy="25427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C4FA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Stay Connected</a:t>
            </a:r>
            <a:r>
              <a:rPr lang="en-US" dirty="0">
                <a:solidFill>
                  <a:srgbClr val="0C4FA8"/>
                </a:solidFill>
              </a:rPr>
              <a:t> </a:t>
            </a:r>
            <a:r>
              <a:rPr lang="en-US" dirty="0"/>
              <a:t>with OTAN by becoming a member. </a:t>
            </a: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Access monthly </a:t>
            </a:r>
            <a:r>
              <a:rPr lang="en-US" dirty="0">
                <a:solidFill>
                  <a:srgbClr val="0C4FA8"/>
                </a:solidFill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OTAN Digests</a:t>
            </a:r>
            <a:r>
              <a:rPr lang="en-US" dirty="0">
                <a:cs typeface="Arial"/>
              </a:rPr>
              <a:t>.</a:t>
            </a:r>
          </a:p>
          <a:p>
            <a:r>
              <a:rPr lang="en-US" dirty="0">
                <a:cs typeface="Arial"/>
              </a:rPr>
              <a:t>Access quarterly </a:t>
            </a:r>
            <a:r>
              <a:rPr lang="en-US" dirty="0">
                <a:solidFill>
                  <a:srgbClr val="0C4FA8"/>
                </a:solidFill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OTAN Newsletters</a:t>
            </a:r>
            <a:r>
              <a:rPr lang="en-US" dirty="0">
                <a:cs typeface="Arial"/>
              </a:rPr>
              <a:t>.</a:t>
            </a:r>
          </a:p>
          <a:p>
            <a:r>
              <a:rPr lang="en-US" dirty="0">
                <a:cs typeface="Arial"/>
              </a:rPr>
              <a:t>Join us on Social Media!   </a:t>
            </a: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pPr lvl="1"/>
            <a:endParaRPr lang="en-US" dirty="0">
              <a:cs typeface="Arial"/>
            </a:endParaRPr>
          </a:p>
        </p:txBody>
      </p:sp>
      <p:pic>
        <p:nvPicPr>
          <p:cNvPr id="9" name="Picture 9" descr="Social Media Icons: Twitter, Facebook, LinkedIn, and YouTube">
            <a:extLst>
              <a:ext uri="{FF2B5EF4-FFF2-40B4-BE49-F238E27FC236}">
                <a16:creationId xmlns:a16="http://schemas.microsoft.com/office/drawing/2014/main" id="{B0F19570-D5DE-6010-C98C-FCF97346D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609" y="5962315"/>
            <a:ext cx="192405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46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Otan homepage </a:t>
            </a:r>
          </a:p>
        </p:txBody>
      </p:sp>
      <p:pic>
        <p:nvPicPr>
          <p:cNvPr id="6" name="Picture 5" descr="This is a copy of OTAN's home page for their website. ">
            <a:extLst>
              <a:ext uri="{FF2B5EF4-FFF2-40B4-BE49-F238E27FC236}">
                <a16:creationId xmlns:a16="http://schemas.microsoft.com/office/drawing/2014/main" id="{454099ED-9BFC-7896-EBEB-10EAAE7FF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970" y="1119673"/>
            <a:ext cx="5369731" cy="553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09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803A-AC3D-47A6-A4E9-A2BAB3D0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970" y="258663"/>
            <a:ext cx="9131030" cy="622570"/>
          </a:xfrm>
        </p:spPr>
        <p:txBody>
          <a:bodyPr/>
          <a:lstStyle/>
          <a:p>
            <a:r>
              <a:rPr lang="en-US"/>
              <a:t>ONLINE ApPLICATION &amp; REPORTING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5632A67-258F-4D60-90A8-C52CC1EDF27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/>
              <a:t>Online Application &amp;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37AC3-35BC-48C9-ADB8-56EE913E8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C4FA8"/>
                </a:solid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Application &amp; Reporting</a:t>
            </a:r>
            <a:r>
              <a:rPr lang="en-US" dirty="0">
                <a:solidFill>
                  <a:srgbClr val="0C4FA8"/>
                </a:solidFill>
                <a:cs typeface="Arial"/>
              </a:rPr>
              <a:t> </a:t>
            </a:r>
            <a:r>
              <a:rPr lang="en-US" dirty="0">
                <a:cs typeface="Arial"/>
              </a:rPr>
              <a:t>website </a:t>
            </a:r>
            <a:endParaRPr lang="en-US" dirty="0"/>
          </a:p>
          <a:p>
            <a:pPr lvl="1"/>
            <a:r>
              <a:rPr lang="en-US" dirty="0">
                <a:solidFill>
                  <a:srgbClr val="132648"/>
                </a:solidFill>
                <a:cs typeface="Arial"/>
              </a:rPr>
              <a:t>WIOA yearly activities: applications, grant award notifications (GANs), budgets, expenditure claim reports (ECRs)</a:t>
            </a:r>
            <a:endParaRPr lang="en-US" dirty="0">
              <a:cs typeface="Arial"/>
            </a:endParaRPr>
          </a:p>
          <a:p>
            <a:pPr lvl="1"/>
            <a:r>
              <a:rPr lang="en-US" dirty="0">
                <a:solidFill>
                  <a:srgbClr val="132648"/>
                </a:solidFill>
                <a:ea typeface="+mn-lt"/>
                <a:cs typeface="+mn-lt"/>
              </a:rPr>
              <a:t>Course approvals (K-12 Districts and COEs)</a:t>
            </a:r>
            <a:endParaRPr lang="en-US" dirty="0">
              <a:solidFill>
                <a:srgbClr val="132648"/>
              </a:solidFill>
              <a:cs typeface="Arial"/>
            </a:endParaRPr>
          </a:p>
          <a:p>
            <a:pPr lvl="1"/>
            <a:r>
              <a:rPr lang="en-US" dirty="0">
                <a:solidFill>
                  <a:srgbClr val="132648"/>
                </a:solidFill>
                <a:cs typeface="Arial"/>
              </a:rPr>
              <a:t>Communication and resources</a:t>
            </a:r>
          </a:p>
        </p:txBody>
      </p:sp>
    </p:spTree>
    <p:extLst>
      <p:ext uri="{BB962C8B-B14F-4D97-AF65-F5344CB8AC3E}">
        <p14:creationId xmlns:p14="http://schemas.microsoft.com/office/powerpoint/2010/main" val="4145045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41E26-F9EA-497E-9A73-5F2169165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970" y="258663"/>
            <a:ext cx="9131030" cy="622570"/>
          </a:xfrm>
        </p:spPr>
        <p:txBody>
          <a:bodyPr/>
          <a:lstStyle/>
          <a:p>
            <a:r>
              <a:rPr lang="en-US"/>
              <a:t>OTAN development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91B3673-AA89-43CB-9AF5-4D9D7B87D9D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Websites FOR THE FIELD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33DA7-568D-4C33-B258-6267F554C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94" y="2537993"/>
            <a:ext cx="10131425" cy="364913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C4FA8"/>
                </a:solid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OTAN</a:t>
            </a:r>
            <a:r>
              <a:rPr lang="en-US" dirty="0">
                <a:cs typeface="Arial"/>
              </a:rPr>
              <a:t> - communication, resources, and news</a:t>
            </a:r>
          </a:p>
          <a:p>
            <a:pPr lvl="1"/>
            <a:r>
              <a:rPr lang="en-US" dirty="0">
                <a:solidFill>
                  <a:srgbClr val="0C4FA8"/>
                </a:solidFill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AE Provider Directory</a:t>
            </a:r>
            <a:r>
              <a:rPr lang="en-US" dirty="0">
                <a:solidFill>
                  <a:srgbClr val="0C4FA8"/>
                </a:solidFill>
                <a:cs typeface="Arial"/>
              </a:rPr>
              <a:t> </a:t>
            </a:r>
            <a:r>
              <a:rPr lang="en-US" dirty="0">
                <a:solidFill>
                  <a:srgbClr val="132648"/>
                </a:solidFill>
                <a:cs typeface="Arial"/>
              </a:rPr>
              <a:t>– find a school tool</a:t>
            </a:r>
            <a:endParaRPr lang="en-US" dirty="0">
              <a:cs typeface="Arial"/>
            </a:endParaRPr>
          </a:p>
          <a:p>
            <a:r>
              <a:rPr lang="en-US" dirty="0">
                <a:solidFill>
                  <a:srgbClr val="0C4FA8"/>
                </a:solidFill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 Civics Exchange </a:t>
            </a:r>
            <a:r>
              <a:rPr lang="en-US" dirty="0">
                <a:cs typeface="Arial"/>
              </a:rPr>
              <a:t>– allow educators to share resources</a:t>
            </a:r>
            <a:endParaRPr lang="en-US" dirty="0"/>
          </a:p>
          <a:p>
            <a:r>
              <a:rPr lang="en-US" dirty="0">
                <a:solidFill>
                  <a:srgbClr val="0C4FA8"/>
                </a:solidFill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California Adult Education Professional Development Calendar</a:t>
            </a:r>
            <a:r>
              <a:rPr lang="en-US" dirty="0">
                <a:solidFill>
                  <a:srgbClr val="0C4FA8"/>
                </a:solidFill>
                <a:cs typeface="Arial"/>
              </a:rPr>
              <a:t> </a:t>
            </a:r>
            <a:r>
              <a:rPr lang="en-US" dirty="0">
                <a:cs typeface="Arial"/>
              </a:rPr>
              <a:t>- training calendar</a:t>
            </a:r>
          </a:p>
          <a:p>
            <a:r>
              <a:rPr lang="en-US" dirty="0">
                <a:solidFill>
                  <a:srgbClr val="0C4FA8"/>
                </a:solidFill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Lesson Plan Builder </a:t>
            </a:r>
            <a:r>
              <a:rPr lang="en-US" dirty="0">
                <a:cs typeface="Arial"/>
              </a:rPr>
              <a:t>- create lesson plan outlines</a:t>
            </a:r>
          </a:p>
          <a:p>
            <a:r>
              <a:rPr lang="en-US" dirty="0">
                <a:solidFill>
                  <a:srgbClr val="0C4FA8"/>
                </a:solidFill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Adult Ed Students Succeed</a:t>
            </a:r>
            <a:r>
              <a:rPr lang="en-US" dirty="0">
                <a:solidFill>
                  <a:srgbClr val="0C4FA8"/>
                </a:solidFill>
                <a:cs typeface="Arial"/>
              </a:rPr>
              <a:t> </a:t>
            </a:r>
            <a:r>
              <a:rPr lang="en-US" dirty="0">
                <a:cs typeface="Arial"/>
              </a:rPr>
              <a:t>– annual recognition of students</a:t>
            </a: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9352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77D9E0-C015-4292-BFC9-10FC3EAB9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and resources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6A5CC25-072C-4070-832D-D4A989CEF67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" y="1253426"/>
            <a:ext cx="12192000" cy="588343"/>
          </a:xfrm>
        </p:spPr>
        <p:txBody>
          <a:bodyPr/>
          <a:lstStyle/>
          <a:p>
            <a:pPr algn="ctr"/>
            <a:r>
              <a:rPr lang="en-US"/>
              <a:t>There are many tools and resources under this tab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44A9C2-6CEA-41C0-99FA-A74CD45FC7E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" y="2287467"/>
            <a:ext cx="6261372" cy="43174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On the OTAN homepage, click on the Resources tab: </a:t>
            </a:r>
          </a:p>
          <a:p>
            <a:pPr lvl="1"/>
            <a:r>
              <a:rPr lang="en-US" sz="2600" dirty="0">
                <a:solidFill>
                  <a:srgbClr val="0C4FA8"/>
                </a:solid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 Learning Guidance</a:t>
            </a:r>
            <a:endParaRPr lang="en-US" sz="2600" dirty="0">
              <a:solidFill>
                <a:srgbClr val="0C4FA8"/>
              </a:solidFill>
              <a:cs typeface="Arial"/>
            </a:endParaRPr>
          </a:p>
          <a:p>
            <a:pPr lvl="1"/>
            <a:r>
              <a:rPr lang="en-US" sz="2600" dirty="0">
                <a:solidFill>
                  <a:srgbClr val="0C4FA8"/>
                </a:solidFill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California DL Cooperative: Canvas</a:t>
            </a:r>
            <a:endParaRPr lang="en-US" sz="2600" dirty="0">
              <a:solidFill>
                <a:srgbClr val="0C4FA8"/>
              </a:solidFill>
              <a:cs typeface="Arial"/>
            </a:endParaRPr>
          </a:p>
          <a:p>
            <a:pPr lvl="1"/>
            <a:r>
              <a:rPr lang="en-US" sz="2600" dirty="0">
                <a:solidFill>
                  <a:srgbClr val="0C4FA8"/>
                </a:solidFill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Accessibility Resources </a:t>
            </a:r>
            <a:endParaRPr lang="en-US" sz="2600" dirty="0">
              <a:solidFill>
                <a:srgbClr val="0C4FA8"/>
              </a:solidFill>
              <a:cs typeface="Arial"/>
            </a:endParaRPr>
          </a:p>
          <a:p>
            <a:pPr lvl="1"/>
            <a:r>
              <a:rPr lang="en-US" sz="2600" dirty="0">
                <a:solidFill>
                  <a:srgbClr val="0C4FA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Teaching with Technology</a:t>
            </a:r>
            <a:endParaRPr lang="en-US" sz="2600" dirty="0">
              <a:solidFill>
                <a:srgbClr val="0C4FA8"/>
              </a:solidFill>
              <a:cs typeface="Arial"/>
            </a:endParaRPr>
          </a:p>
          <a:p>
            <a:pPr lvl="1"/>
            <a:r>
              <a:rPr lang="en-US" dirty="0">
                <a:solidFill>
                  <a:srgbClr val="0C4FA8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Web-based Class Activities</a:t>
            </a:r>
            <a:endParaRPr lang="en-US" dirty="0">
              <a:solidFill>
                <a:srgbClr val="0C4FA8"/>
              </a:solidFill>
              <a:cs typeface="Arial"/>
            </a:endParaRPr>
          </a:p>
          <a:p>
            <a:pPr lvl="1"/>
            <a:r>
              <a:rPr lang="en-US" dirty="0">
                <a:solidFill>
                  <a:srgbClr val="0C4FA8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Curriculum Offers</a:t>
            </a:r>
            <a:endParaRPr lang="en-US" dirty="0">
              <a:solidFill>
                <a:srgbClr val="0C4FA8"/>
              </a:solidFill>
              <a:cs typeface="Arial"/>
            </a:endParaRPr>
          </a:p>
          <a:p>
            <a:pPr lvl="1"/>
            <a:r>
              <a:rPr lang="en-US" dirty="0">
                <a:solidFill>
                  <a:srgbClr val="0C4FA8"/>
                </a:solidFill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Adult Ed Students Succeed</a:t>
            </a:r>
            <a:endParaRPr lang="en-US" dirty="0">
              <a:solidFill>
                <a:srgbClr val="0C4FA8"/>
              </a:solidFill>
              <a:cs typeface="Arial"/>
            </a:endParaRPr>
          </a:p>
          <a:p>
            <a:pPr lvl="1"/>
            <a:r>
              <a:rPr lang="en-US" dirty="0">
                <a:solidFill>
                  <a:srgbClr val="0C4FA8"/>
                </a:solidFill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CAE Online Application &amp; Reporting</a:t>
            </a:r>
            <a:endParaRPr lang="en-US" dirty="0">
              <a:solidFill>
                <a:srgbClr val="0C4FA8"/>
              </a:solidFill>
              <a:cs typeface="Arial"/>
            </a:endParaRPr>
          </a:p>
          <a:p>
            <a:pPr marL="457200" lvl="1" indent="0">
              <a:buNone/>
            </a:pPr>
            <a:endParaRPr lang="en-US" dirty="0">
              <a:cs typeface="Arial"/>
            </a:endParaRPr>
          </a:p>
        </p:txBody>
      </p:sp>
      <p:pic>
        <p:nvPicPr>
          <p:cNvPr id="6" name="Content Placeholder 5" descr="The image is a screen capture of the resources tab on the OTAN website.">
            <a:extLst>
              <a:ext uri="{FF2B5EF4-FFF2-40B4-BE49-F238E27FC236}">
                <a16:creationId xmlns:a16="http://schemas.microsoft.com/office/drawing/2014/main" id="{330B74A0-AC97-41CD-959F-CE3527ABD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7314253" y="2279650"/>
            <a:ext cx="3356281" cy="3649663"/>
          </a:xfrm>
        </p:spPr>
      </p:pic>
    </p:spTree>
    <p:extLst>
      <p:ext uri="{BB962C8B-B14F-4D97-AF65-F5344CB8AC3E}">
        <p14:creationId xmlns:p14="http://schemas.microsoft.com/office/powerpoint/2010/main" val="14250977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6.1.4122"/>
  <p:tag name="SLIDO_PRESENTATION_ID" val="00000000-0000-0000-0000-000000000000"/>
  <p:tag name="SLIDO_EVENT_UUID" val="bcbb29e0-e99a-49ea-aef8-aa188d33dfef"/>
  <p:tag name="SLIDO_EVENT_SECTION_UUID" val="c9202d88-2b89-4cbd-b1a0-3b835691ae3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ster">
  <a:themeElements>
    <a:clrScheme name="Custom 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1878BA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TANStyle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Master">
  <a:themeElements>
    <a:clrScheme name="Custom 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1878BA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TANStyle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3.xml><?xml version="1.0" encoding="utf-8"?>
<a:theme xmlns:a="http://schemas.openxmlformats.org/drawingml/2006/main" name="CDE Set 1">
  <a:themeElements>
    <a:clrScheme name="CDE Set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AA177AE90AB84CBBC907C95F34C631" ma:contentTypeVersion="22" ma:contentTypeDescription="Create a new document." ma:contentTypeScope="" ma:versionID="e567d2ce26538baf9feef8a3516a5dfc">
  <xsd:schema xmlns:xsd="http://www.w3.org/2001/XMLSchema" xmlns:xs="http://www.w3.org/2001/XMLSchema" xmlns:p="http://schemas.microsoft.com/office/2006/metadata/properties" xmlns:ns2="ac0dddc7-4c2c-4aeb-a23f-99e6b6e539ca" xmlns:ns3="8ab51f35-1fb3-4be4-a4fa-7dc10d905072" targetNamespace="http://schemas.microsoft.com/office/2006/metadata/properties" ma:root="true" ma:fieldsID="80b78b28574d8437f19ddce5e62f278e" ns2:_="" ns3:_="">
    <xsd:import namespace="ac0dddc7-4c2c-4aeb-a23f-99e6b6e539ca"/>
    <xsd:import namespace="8ab51f35-1fb3-4be4-a4fa-7dc10d90507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Notes_x002d_Comment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_Flow_SignoffStatu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0dddc7-4c2c-4aeb-a23f-99e6b6e539c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8" nillable="true" ma:displayName="Taxonomy Catch All Column" ma:hidden="true" ma:list="{fa564d8c-a56f-4d27-9692-c18015842a55}" ma:internalName="TaxCatchAll" ma:showField="CatchAllData" ma:web="ac0dddc7-4c2c-4aeb-a23f-99e6b6e53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b51f35-1fb3-4be4-a4fa-7dc10d9050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Notes_x002d_Comments" ma:index="16" nillable="true" ma:displayName="Notes-Comments" ma:internalName="Notes_x002d_Comments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9e8b3729-a4b8-462e-9781-4baf9b076d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_x002d_Comments xmlns="8ab51f35-1fb3-4be4-a4fa-7dc10d905072" xsi:nil="true"/>
    <_Flow_SignoffStatus xmlns="8ab51f35-1fb3-4be4-a4fa-7dc10d905072" xsi:nil="true"/>
    <SharedWithUsers xmlns="ac0dddc7-4c2c-4aeb-a23f-99e6b6e539ca">
      <UserInfo>
        <DisplayName>Anthony Burik</DisplayName>
        <AccountId>1648</AccountId>
        <AccountType/>
      </UserInfo>
      <UserInfo>
        <DisplayName>David Espinoza</DisplayName>
        <AccountId>2948</AccountId>
        <AccountType/>
      </UserInfo>
    </SharedWithUsers>
    <lcf76f155ced4ddcb4097134ff3c332f xmlns="8ab51f35-1fb3-4be4-a4fa-7dc10d905072">
      <Terms xmlns="http://schemas.microsoft.com/office/infopath/2007/PartnerControls"/>
    </lcf76f155ced4ddcb4097134ff3c332f>
    <TaxCatchAll xmlns="ac0dddc7-4c2c-4aeb-a23f-99e6b6e539ca" xsi:nil="true"/>
  </documentManagement>
</p:properties>
</file>

<file path=customXml/itemProps1.xml><?xml version="1.0" encoding="utf-8"?>
<ds:datastoreItem xmlns:ds="http://schemas.openxmlformats.org/officeDocument/2006/customXml" ds:itemID="{E0F1DF1E-36E3-406C-8CF7-DB13BB6470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D22CAB-ED02-4856-AF74-063C4B8061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0dddc7-4c2c-4aeb-a23f-99e6b6e539ca"/>
    <ds:schemaRef ds:uri="8ab51f35-1fb3-4be4-a4fa-7dc10d9050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5274BF-C111-4B7A-8D90-F7666D37C131}">
  <ds:schemaRefs>
    <ds:schemaRef ds:uri="http://www.w3.org/XML/1998/namespace"/>
    <ds:schemaRef ds:uri="http://purl.org/dc/elements/1.1/"/>
    <ds:schemaRef ds:uri="8ab51f35-1fb3-4be4-a4fa-7dc10d905072"/>
    <ds:schemaRef ds:uri="http://purl.org/dc/terms/"/>
    <ds:schemaRef ds:uri="http://schemas.microsoft.com/office/infopath/2007/PartnerControls"/>
    <ds:schemaRef ds:uri="ac0dddc7-4c2c-4aeb-a23f-99e6b6e539ca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Future Celestial design</Template>
  <TotalTime>0</TotalTime>
  <Words>712</Words>
  <Application>Microsoft Office PowerPoint</Application>
  <PresentationFormat>Widescreen</PresentationFormat>
  <Paragraphs>114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Wingdings</vt:lpstr>
      <vt:lpstr>Master</vt:lpstr>
      <vt:lpstr>Master</vt:lpstr>
      <vt:lpstr>CDE Set 1</vt:lpstr>
      <vt:lpstr>State Leadership Project:</vt:lpstr>
      <vt:lpstr>OTAN celebrates 34 years!</vt:lpstr>
      <vt:lpstr>WHAT is OTAN?</vt:lpstr>
      <vt:lpstr>AGENDA</vt:lpstr>
      <vt:lpstr>membership</vt:lpstr>
      <vt:lpstr>Otan homepage </vt:lpstr>
      <vt:lpstr>ONLINE ApPLICATION &amp; REPORTING</vt:lpstr>
      <vt:lpstr>OTAN development</vt:lpstr>
      <vt:lpstr>tools and resources</vt:lpstr>
      <vt:lpstr>Teaching with technology</vt:lpstr>
      <vt:lpstr>Web-based class activities</vt:lpstr>
      <vt:lpstr>Curriculum offers</vt:lpstr>
      <vt:lpstr>Access to CANVAS LMS </vt:lpstr>
      <vt:lpstr>Adult education students succeed</vt:lpstr>
      <vt:lpstr>OTAN training</vt:lpstr>
      <vt:lpstr>OTAN tech talks</vt:lpstr>
      <vt:lpstr>OTher training opportunities</vt:lpstr>
      <vt:lpstr>TDLS </vt:lpstr>
      <vt:lpstr>DLAC </vt:lpstr>
      <vt:lpstr>Staying connected – social media</vt:lpstr>
      <vt:lpstr>END SLIDE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OTAN celebrates 31 years!</dc:title>
  <dc:creator/>
  <cp:lastModifiedBy/>
  <cp:revision>502</cp:revision>
  <dcterms:created xsi:type="dcterms:W3CDTF">2019-01-28T20:07:54Z</dcterms:created>
  <dcterms:modified xsi:type="dcterms:W3CDTF">2023-10-03T15:18:37Z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0x0101006CAA177AE90AB84CBBC907C95F34C631</vt:lpwstr>
  </property>
  <property fmtid="{D5CDD505-2E9C-101B-9397-08002B2CF9AE}" pid="3" name="MediaServiceImageTags">
    <vt:lpwstr/>
  </property>
  <property fmtid="{D5CDD505-2E9C-101B-9397-08002B2CF9AE}" pid="4" name="SlidoAppVersion">
    <vt:lpwstr>1.6.1.4122</vt:lpwstr>
  </property>
</Properties>
</file>