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51"/>
  </p:notesMasterIdLst>
  <p:handoutMasterIdLst>
    <p:handoutMasterId r:id="rId52"/>
  </p:handoutMasterIdLst>
  <p:sldIdLst>
    <p:sldId id="256" r:id="rId11"/>
    <p:sldId id="257" r:id="rId12"/>
    <p:sldId id="265" r:id="rId13"/>
    <p:sldId id="321" r:id="rId14"/>
    <p:sldId id="266" r:id="rId15"/>
    <p:sldId id="278" r:id="rId16"/>
    <p:sldId id="267" r:id="rId17"/>
    <p:sldId id="269" r:id="rId18"/>
    <p:sldId id="270" r:id="rId19"/>
    <p:sldId id="310" r:id="rId20"/>
    <p:sldId id="279" r:id="rId21"/>
    <p:sldId id="324" r:id="rId22"/>
    <p:sldId id="273" r:id="rId23"/>
    <p:sldId id="274" r:id="rId24"/>
    <p:sldId id="313" r:id="rId25"/>
    <p:sldId id="277" r:id="rId26"/>
    <p:sldId id="280" r:id="rId27"/>
    <p:sldId id="281" r:id="rId28"/>
    <p:sldId id="282" r:id="rId29"/>
    <p:sldId id="326" r:id="rId30"/>
    <p:sldId id="327" r:id="rId31"/>
    <p:sldId id="328" r:id="rId32"/>
    <p:sldId id="319" r:id="rId33"/>
    <p:sldId id="283" r:id="rId34"/>
    <p:sldId id="286" r:id="rId35"/>
    <p:sldId id="311" r:id="rId36"/>
    <p:sldId id="329" r:id="rId37"/>
    <p:sldId id="284" r:id="rId38"/>
    <p:sldId id="287" r:id="rId39"/>
    <p:sldId id="302" r:id="rId40"/>
    <p:sldId id="303" r:id="rId41"/>
    <p:sldId id="288" r:id="rId42"/>
    <p:sldId id="289" r:id="rId43"/>
    <p:sldId id="290" r:id="rId44"/>
    <p:sldId id="291" r:id="rId45"/>
    <p:sldId id="292" r:id="rId46"/>
    <p:sldId id="259" r:id="rId47"/>
    <p:sldId id="294" r:id="rId48"/>
    <p:sldId id="318" r:id="rId49"/>
    <p:sldId id="295" r:id="rId5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IOA Title II" id="{72948E2F-6E0C-499E-B3A7-76127F793AA4}">
          <p14:sldIdLst>
            <p14:sldId id="256"/>
            <p14:sldId id="257"/>
            <p14:sldId id="265"/>
            <p14:sldId id="321"/>
            <p14:sldId id="266"/>
            <p14:sldId id="278"/>
            <p14:sldId id="267"/>
            <p14:sldId id="269"/>
            <p14:sldId id="270"/>
            <p14:sldId id="310"/>
            <p14:sldId id="279"/>
            <p14:sldId id="324"/>
            <p14:sldId id="273"/>
            <p14:sldId id="274"/>
            <p14:sldId id="313"/>
            <p14:sldId id="277"/>
            <p14:sldId id="280"/>
            <p14:sldId id="281"/>
            <p14:sldId id="282"/>
            <p14:sldId id="326"/>
            <p14:sldId id="327"/>
            <p14:sldId id="328"/>
            <p14:sldId id="319"/>
            <p14:sldId id="283"/>
            <p14:sldId id="286"/>
            <p14:sldId id="311"/>
            <p14:sldId id="329"/>
            <p14:sldId id="284"/>
            <p14:sldId id="287"/>
            <p14:sldId id="302"/>
            <p14:sldId id="303"/>
            <p14:sldId id="288"/>
            <p14:sldId id="289"/>
            <p14:sldId id="290"/>
            <p14:sldId id="291"/>
            <p14:sldId id="292"/>
            <p14:sldId id="259"/>
            <p14:sldId id="294"/>
            <p14:sldId id="318"/>
            <p14:sldId id="2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8B6F"/>
    <a:srgbClr val="0C4A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E21B8-B5C8-BFF9-6ECF-131096FD4A03}" v="76" dt="2022-09-12T15:45:02.626"/>
    <p1510:client id="{64B372A2-A9DE-0BDD-400B-9851E880D1EA}" v="443" dt="2022-09-07T14:30:28.344"/>
    <p1510:client id="{753A2163-EDE3-E56A-300F-7386C0ED6415}" v="22" dt="2022-09-12T16:28:44.6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28" autoAdjust="0"/>
    <p:restoredTop sz="74601" autoAdjust="0"/>
  </p:normalViewPr>
  <p:slideViewPr>
    <p:cSldViewPr snapToGrid="0">
      <p:cViewPr varScale="1">
        <p:scale>
          <a:sx n="85" d="100"/>
          <a:sy n="85" d="100"/>
        </p:scale>
        <p:origin x="1656" y="39"/>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298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microsoft.com/office/2016/11/relationships/changesInfo" Target="changesInfos/changesInfo1.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tableStyles" Target="tableStyles.xml"/><Relationship Id="rId8" Type="http://schemas.openxmlformats.org/officeDocument/2006/relationships/slideMaster" Target="slideMasters/slideMaster5.xml"/><Relationship Id="rId51" Type="http://schemas.openxmlformats.org/officeDocument/2006/relationships/notesMaster" Target="notesMasters/notesMaster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74d46cdc60a13e53669846c7e585dd2b59afab19ef0dd34d1ecf9fcafdf61d97::" providerId="AD" clId="Web-{2E4E21B8-B5C8-BFF9-6ECF-131096FD4A03}"/>
    <pc:docChg chg="addSld modSld modSection">
      <pc:chgData name="Guest User" userId="S::urn:spo:anon#74d46cdc60a13e53669846c7e585dd2b59afab19ef0dd34d1ecf9fcafdf61d97::" providerId="AD" clId="Web-{2E4E21B8-B5C8-BFF9-6ECF-131096FD4A03}" dt="2022-09-12T15:45:02.626" v="81" actId="20577"/>
      <pc:docMkLst>
        <pc:docMk/>
      </pc:docMkLst>
      <pc:sldChg chg="modSp new">
        <pc:chgData name="Guest User" userId="S::urn:spo:anon#74d46cdc60a13e53669846c7e585dd2b59afab19ef0dd34d1ecf9fcafdf61d97::" providerId="AD" clId="Web-{2E4E21B8-B5C8-BFF9-6ECF-131096FD4A03}" dt="2022-09-12T15:45:02.626" v="81" actId="20577"/>
        <pc:sldMkLst>
          <pc:docMk/>
          <pc:sldMk cId="3910026313" sldId="320"/>
        </pc:sldMkLst>
        <pc:spChg chg="mod">
          <ac:chgData name="Guest User" userId="S::urn:spo:anon#74d46cdc60a13e53669846c7e585dd2b59afab19ef0dd34d1ecf9fcafdf61d97::" providerId="AD" clId="Web-{2E4E21B8-B5C8-BFF9-6ECF-131096FD4A03}" dt="2022-09-12T15:24:19.302" v="2" actId="20577"/>
          <ac:spMkLst>
            <pc:docMk/>
            <pc:sldMk cId="3910026313" sldId="320"/>
            <ac:spMk id="2" creationId="{3CE3B81B-FAB7-0B5E-FB14-A4C98D1F66B0}"/>
          </ac:spMkLst>
        </pc:spChg>
        <pc:spChg chg="mod">
          <ac:chgData name="Guest User" userId="S::urn:spo:anon#74d46cdc60a13e53669846c7e585dd2b59afab19ef0dd34d1ecf9fcafdf61d97::" providerId="AD" clId="Web-{2E4E21B8-B5C8-BFF9-6ECF-131096FD4A03}" dt="2022-09-12T15:45:02.626" v="81" actId="20577"/>
          <ac:spMkLst>
            <pc:docMk/>
            <pc:sldMk cId="3910026313" sldId="320"/>
            <ac:spMk id="3" creationId="{D6BCBB18-57AD-865F-964C-D789A8153753}"/>
          </ac:spMkLst>
        </pc:spChg>
      </pc:sldChg>
    </pc:docChg>
  </pc:docChgLst>
  <pc:docChgLst>
    <pc:chgData name="Guest User" userId="S::urn:spo:anon#74d46cdc60a13e53669846c7e585dd2b59afab19ef0dd34d1ecf9fcafdf61d97::" providerId="AD" clId="Web-{64B372A2-A9DE-0BDD-400B-9851E880D1EA}"/>
    <pc:docChg chg="modSld">
      <pc:chgData name="Guest User" userId="S::urn:spo:anon#74d46cdc60a13e53669846c7e585dd2b59afab19ef0dd34d1ecf9fcafdf61d97::" providerId="AD" clId="Web-{64B372A2-A9DE-0BDD-400B-9851E880D1EA}" dt="2022-09-07T14:30:28.344" v="439" actId="20577"/>
      <pc:docMkLst>
        <pc:docMk/>
      </pc:docMkLst>
      <pc:sldChg chg="modSp">
        <pc:chgData name="Guest User" userId="S::urn:spo:anon#74d46cdc60a13e53669846c7e585dd2b59afab19ef0dd34d1ecf9fcafdf61d97::" providerId="AD" clId="Web-{64B372A2-A9DE-0BDD-400B-9851E880D1EA}" dt="2022-09-07T14:25:29.037" v="423" actId="20577"/>
        <pc:sldMkLst>
          <pc:docMk/>
          <pc:sldMk cId="190372259" sldId="266"/>
        </pc:sldMkLst>
        <pc:spChg chg="mod">
          <ac:chgData name="Guest User" userId="S::urn:spo:anon#74d46cdc60a13e53669846c7e585dd2b59afab19ef0dd34d1ecf9fcafdf61d97::" providerId="AD" clId="Web-{64B372A2-A9DE-0BDD-400B-9851E880D1EA}" dt="2022-09-07T14:25:29.037" v="423" actId="20577"/>
          <ac:spMkLst>
            <pc:docMk/>
            <pc:sldMk cId="190372259" sldId="266"/>
            <ac:spMk id="3" creationId="{E4800E9A-65C1-4092-AF4C-C567F6EC9112}"/>
          </ac:spMkLst>
        </pc:spChg>
      </pc:sldChg>
      <pc:sldChg chg="modSp">
        <pc:chgData name="Guest User" userId="S::urn:spo:anon#74d46cdc60a13e53669846c7e585dd2b59afab19ef0dd34d1ecf9fcafdf61d97::" providerId="AD" clId="Web-{64B372A2-A9DE-0BDD-400B-9851E880D1EA}" dt="2022-09-07T13:41:40.412" v="26" actId="20577"/>
        <pc:sldMkLst>
          <pc:docMk/>
          <pc:sldMk cId="2268164175" sldId="270"/>
        </pc:sldMkLst>
        <pc:spChg chg="mod">
          <ac:chgData name="Guest User" userId="S::urn:spo:anon#74d46cdc60a13e53669846c7e585dd2b59afab19ef0dd34d1ecf9fcafdf61d97::" providerId="AD" clId="Web-{64B372A2-A9DE-0BDD-400B-9851E880D1EA}" dt="2022-09-07T13:41:40.412" v="26" actId="20577"/>
          <ac:spMkLst>
            <pc:docMk/>
            <pc:sldMk cId="2268164175" sldId="270"/>
            <ac:spMk id="3" creationId="{E0D8EC56-EAE5-4F5F-ACEA-49B9CE58F9D3}"/>
          </ac:spMkLst>
        </pc:spChg>
      </pc:sldChg>
      <pc:sldChg chg="modSp">
        <pc:chgData name="Guest User" userId="S::urn:spo:anon#74d46cdc60a13e53669846c7e585dd2b59afab19ef0dd34d1ecf9fcafdf61d97::" providerId="AD" clId="Web-{64B372A2-A9DE-0BDD-400B-9851E880D1EA}" dt="2022-09-07T13:46:34.500" v="91" actId="20577"/>
        <pc:sldMkLst>
          <pc:docMk/>
          <pc:sldMk cId="1832828019" sldId="274"/>
        </pc:sldMkLst>
        <pc:spChg chg="mod">
          <ac:chgData name="Guest User" userId="S::urn:spo:anon#74d46cdc60a13e53669846c7e585dd2b59afab19ef0dd34d1ecf9fcafdf61d97::" providerId="AD" clId="Web-{64B372A2-A9DE-0BDD-400B-9851E880D1EA}" dt="2022-09-07T13:46:34.500" v="91" actId="20577"/>
          <ac:spMkLst>
            <pc:docMk/>
            <pc:sldMk cId="1832828019" sldId="274"/>
            <ac:spMk id="3" creationId="{A5BF5DC3-210A-4BB2-AF84-B087F1E8559B}"/>
          </ac:spMkLst>
        </pc:spChg>
      </pc:sldChg>
      <pc:sldChg chg="modSp">
        <pc:chgData name="Guest User" userId="S::urn:spo:anon#74d46cdc60a13e53669846c7e585dd2b59afab19ef0dd34d1ecf9fcafdf61d97::" providerId="AD" clId="Web-{64B372A2-A9DE-0BDD-400B-9851E880D1EA}" dt="2022-09-07T14:30:28.344" v="439" actId="20577"/>
        <pc:sldMkLst>
          <pc:docMk/>
          <pc:sldMk cId="3953830672" sldId="281"/>
        </pc:sldMkLst>
        <pc:spChg chg="mod">
          <ac:chgData name="Guest User" userId="S::urn:spo:anon#74d46cdc60a13e53669846c7e585dd2b59afab19ef0dd34d1ecf9fcafdf61d97::" providerId="AD" clId="Web-{64B372A2-A9DE-0BDD-400B-9851E880D1EA}" dt="2022-09-07T14:30:28.344" v="439" actId="20577"/>
          <ac:spMkLst>
            <pc:docMk/>
            <pc:sldMk cId="3953830672" sldId="281"/>
            <ac:spMk id="3" creationId="{C382CB4A-B46C-46A6-801B-EB6E0406C8E6}"/>
          </ac:spMkLst>
        </pc:spChg>
      </pc:sldChg>
      <pc:sldChg chg="modSp">
        <pc:chgData name="Guest User" userId="S::urn:spo:anon#74d46cdc60a13e53669846c7e585dd2b59afab19ef0dd34d1ecf9fcafdf61d97::" providerId="AD" clId="Web-{64B372A2-A9DE-0BDD-400B-9851E880D1EA}" dt="2022-09-07T14:21:00.684" v="409" actId="20577"/>
        <pc:sldMkLst>
          <pc:docMk/>
          <pc:sldMk cId="68454282" sldId="283"/>
        </pc:sldMkLst>
        <pc:spChg chg="mod">
          <ac:chgData name="Guest User" userId="S::urn:spo:anon#74d46cdc60a13e53669846c7e585dd2b59afab19ef0dd34d1ecf9fcafdf61d97::" providerId="AD" clId="Web-{64B372A2-A9DE-0BDD-400B-9851E880D1EA}" dt="2022-09-07T13:54:06.423" v="161" actId="14100"/>
          <ac:spMkLst>
            <pc:docMk/>
            <pc:sldMk cId="68454282" sldId="283"/>
            <ac:spMk id="2" creationId="{3A6EE377-C4CC-4000-BC3E-35AA8F9AB47A}"/>
          </ac:spMkLst>
        </pc:spChg>
        <pc:spChg chg="mod">
          <ac:chgData name="Guest User" userId="S::urn:spo:anon#74d46cdc60a13e53669846c7e585dd2b59afab19ef0dd34d1ecf9fcafdf61d97::" providerId="AD" clId="Web-{64B372A2-A9DE-0BDD-400B-9851E880D1EA}" dt="2022-09-07T14:21:00.684" v="409" actId="20577"/>
          <ac:spMkLst>
            <pc:docMk/>
            <pc:sldMk cId="68454282" sldId="283"/>
            <ac:spMk id="3" creationId="{313E7076-AFF9-45AF-8625-CF596809F515}"/>
          </ac:spMkLst>
        </pc:spChg>
      </pc:sldChg>
      <pc:sldChg chg="modSp">
        <pc:chgData name="Guest User" userId="S::urn:spo:anon#74d46cdc60a13e53669846c7e585dd2b59afab19ef0dd34d1ecf9fcafdf61d97::" providerId="AD" clId="Web-{64B372A2-A9DE-0BDD-400B-9851E880D1EA}" dt="2022-09-07T13:57:33.086" v="203" actId="20577"/>
        <pc:sldMkLst>
          <pc:docMk/>
          <pc:sldMk cId="526604774" sldId="284"/>
        </pc:sldMkLst>
        <pc:spChg chg="mod">
          <ac:chgData name="Guest User" userId="S::urn:spo:anon#74d46cdc60a13e53669846c7e585dd2b59afab19ef0dd34d1ecf9fcafdf61d97::" providerId="AD" clId="Web-{64B372A2-A9DE-0BDD-400B-9851E880D1EA}" dt="2022-09-07T13:57:33.086" v="203" actId="20577"/>
          <ac:spMkLst>
            <pc:docMk/>
            <pc:sldMk cId="526604774" sldId="284"/>
            <ac:spMk id="3" creationId="{4720BB10-FCB3-4E79-A0F4-41C6D5D712A7}"/>
          </ac:spMkLst>
        </pc:spChg>
      </pc:sldChg>
      <pc:sldChg chg="modSp">
        <pc:chgData name="Guest User" userId="S::urn:spo:anon#74d46cdc60a13e53669846c7e585dd2b59afab19ef0dd34d1ecf9fcafdf61d97::" providerId="AD" clId="Web-{64B372A2-A9DE-0BDD-400B-9851E880D1EA}" dt="2022-09-07T14:22:17.733" v="410" actId="20577"/>
        <pc:sldMkLst>
          <pc:docMk/>
          <pc:sldMk cId="3000507243" sldId="286"/>
        </pc:sldMkLst>
        <pc:spChg chg="mod">
          <ac:chgData name="Guest User" userId="S::urn:spo:anon#74d46cdc60a13e53669846c7e585dd2b59afab19ef0dd34d1ecf9fcafdf61d97::" providerId="AD" clId="Web-{64B372A2-A9DE-0BDD-400B-9851E880D1EA}" dt="2022-09-07T14:22:17.733" v="410" actId="20577"/>
          <ac:spMkLst>
            <pc:docMk/>
            <pc:sldMk cId="3000507243" sldId="286"/>
            <ac:spMk id="3" creationId="{5324F525-4C5E-4794-9A6A-915D1BE96E3D}"/>
          </ac:spMkLst>
        </pc:spChg>
      </pc:sldChg>
      <pc:sldChg chg="modSp">
        <pc:chgData name="Guest User" userId="S::urn:spo:anon#74d46cdc60a13e53669846c7e585dd2b59afab19ef0dd34d1ecf9fcafdf61d97::" providerId="AD" clId="Web-{64B372A2-A9DE-0BDD-400B-9851E880D1EA}" dt="2022-09-07T14:04:34.289" v="244" actId="20577"/>
        <pc:sldMkLst>
          <pc:docMk/>
          <pc:sldMk cId="727679030" sldId="287"/>
        </pc:sldMkLst>
        <pc:spChg chg="mod">
          <ac:chgData name="Guest User" userId="S::urn:spo:anon#74d46cdc60a13e53669846c7e585dd2b59afab19ef0dd34d1ecf9fcafdf61d97::" providerId="AD" clId="Web-{64B372A2-A9DE-0BDD-400B-9851E880D1EA}" dt="2022-09-07T14:04:34.289" v="244" actId="20577"/>
          <ac:spMkLst>
            <pc:docMk/>
            <pc:sldMk cId="727679030" sldId="287"/>
            <ac:spMk id="3" creationId="{999C0592-01AA-4329-9AEA-E9FB3E537066}"/>
          </ac:spMkLst>
        </pc:spChg>
      </pc:sldChg>
      <pc:sldChg chg="modSp">
        <pc:chgData name="Guest User" userId="S::urn:spo:anon#74d46cdc60a13e53669846c7e585dd2b59afab19ef0dd34d1ecf9fcafdf61d97::" providerId="AD" clId="Web-{64B372A2-A9DE-0BDD-400B-9851E880D1EA}" dt="2022-09-07T14:08:29.923" v="277" actId="20577"/>
        <pc:sldMkLst>
          <pc:docMk/>
          <pc:sldMk cId="3532090996" sldId="291"/>
        </pc:sldMkLst>
        <pc:spChg chg="mod">
          <ac:chgData name="Guest User" userId="S::urn:spo:anon#74d46cdc60a13e53669846c7e585dd2b59afab19ef0dd34d1ecf9fcafdf61d97::" providerId="AD" clId="Web-{64B372A2-A9DE-0BDD-400B-9851E880D1EA}" dt="2022-09-07T14:08:29.923" v="277" actId="20577"/>
          <ac:spMkLst>
            <pc:docMk/>
            <pc:sldMk cId="3532090996" sldId="291"/>
            <ac:spMk id="3" creationId="{855AEAB3-CD4A-4787-AA36-5DF65C12D8AE}"/>
          </ac:spMkLst>
        </pc:spChg>
      </pc:sldChg>
      <pc:sldChg chg="modSp">
        <pc:chgData name="Guest User" userId="S::urn:spo:anon#74d46cdc60a13e53669846c7e585dd2b59afab19ef0dd34d1ecf9fcafdf61d97::" providerId="AD" clId="Web-{64B372A2-A9DE-0BDD-400B-9851E880D1EA}" dt="2022-09-07T14:12:23.665" v="313" actId="20577"/>
        <pc:sldMkLst>
          <pc:docMk/>
          <pc:sldMk cId="3078420569" sldId="310"/>
        </pc:sldMkLst>
        <pc:spChg chg="mod">
          <ac:chgData name="Guest User" userId="S::urn:spo:anon#74d46cdc60a13e53669846c7e585dd2b59afab19ef0dd34d1ecf9fcafdf61d97::" providerId="AD" clId="Web-{64B372A2-A9DE-0BDD-400B-9851E880D1EA}" dt="2022-09-07T14:12:23.665" v="313" actId="20577"/>
          <ac:spMkLst>
            <pc:docMk/>
            <pc:sldMk cId="3078420569" sldId="310"/>
            <ac:spMk id="3" creationId="{3DD26D56-0F61-4D76-8730-6D54BB30B814}"/>
          </ac:spMkLst>
        </pc:spChg>
      </pc:sldChg>
      <pc:sldChg chg="modSp">
        <pc:chgData name="Guest User" userId="S::urn:spo:anon#74d46cdc60a13e53669846c7e585dd2b59afab19ef0dd34d1ecf9fcafdf61d97::" providerId="AD" clId="Web-{64B372A2-A9DE-0BDD-400B-9851E880D1EA}" dt="2022-09-07T14:27:43.417" v="433" actId="14100"/>
        <pc:sldMkLst>
          <pc:docMk/>
          <pc:sldMk cId="831217907" sldId="313"/>
        </pc:sldMkLst>
        <pc:spChg chg="mod">
          <ac:chgData name="Guest User" userId="S::urn:spo:anon#74d46cdc60a13e53669846c7e585dd2b59afab19ef0dd34d1ecf9fcafdf61d97::" providerId="AD" clId="Web-{64B372A2-A9DE-0BDD-400B-9851E880D1EA}" dt="2022-09-07T14:27:43.417" v="433" actId="14100"/>
          <ac:spMkLst>
            <pc:docMk/>
            <pc:sldMk cId="831217907" sldId="313"/>
            <ac:spMk id="3" creationId="{77042179-1207-44BE-95A2-45BFEF35C157}"/>
          </ac:spMkLst>
        </pc:spChg>
      </pc:sldChg>
    </pc:docChg>
  </pc:docChgLst>
  <pc:docChgLst>
    <pc:chgData name="Guest User" userId="S::urn:spo:anon#74d46cdc60a13e53669846c7e585dd2b59afab19ef0dd34d1ecf9fcafdf61d97::" providerId="AD" clId="Web-{753A2163-EDE3-E56A-300F-7386C0ED6415}"/>
    <pc:docChg chg="modSld">
      <pc:chgData name="Guest User" userId="S::urn:spo:anon#74d46cdc60a13e53669846c7e585dd2b59afab19ef0dd34d1ecf9fcafdf61d97::" providerId="AD" clId="Web-{753A2163-EDE3-E56A-300F-7386C0ED6415}" dt="2022-09-12T16:28:44.610" v="21" actId="20577"/>
      <pc:docMkLst>
        <pc:docMk/>
      </pc:docMkLst>
      <pc:sldChg chg="modSp">
        <pc:chgData name="Guest User" userId="S::urn:spo:anon#74d46cdc60a13e53669846c7e585dd2b59afab19ef0dd34d1ecf9fcafdf61d97::" providerId="AD" clId="Web-{753A2163-EDE3-E56A-300F-7386C0ED6415}" dt="2022-09-12T16:28:44.610" v="21" actId="20577"/>
        <pc:sldMkLst>
          <pc:docMk/>
          <pc:sldMk cId="190372259" sldId="266"/>
        </pc:sldMkLst>
        <pc:spChg chg="mod">
          <ac:chgData name="Guest User" userId="S::urn:spo:anon#74d46cdc60a13e53669846c7e585dd2b59afab19ef0dd34d1ecf9fcafdf61d97::" providerId="AD" clId="Web-{753A2163-EDE3-E56A-300F-7386C0ED6415}" dt="2022-09-12T16:28:44.610" v="21" actId="20577"/>
          <ac:spMkLst>
            <pc:docMk/>
            <pc:sldMk cId="190372259" sldId="266"/>
            <ac:spMk id="3" creationId="{E4800E9A-65C1-4092-AF4C-C567F6EC911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8A08BE69-669F-416A-93EF-12E394687B13}" type="datetimeFigureOut">
              <a:rPr lang="en-US" smtClean="0"/>
              <a:t>9/20/2023</a:t>
            </a:fld>
            <a:endParaRPr lang="en-US" dirty="0"/>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8F29019-704D-4805-9B43-8A1089A67E53}" type="slidenum">
              <a:rPr lang="en-US" smtClean="0"/>
              <a:t>‹#›</a:t>
            </a:fld>
            <a:endParaRPr lang="en-US" dirty="0"/>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5110321-FE7C-41D5-A6A6-9361CA1AFD5B}" type="datetimeFigureOut">
              <a:rPr lang="en-US" smtClean="0"/>
              <a:t>9/20/2023</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852AC79-A108-4FDF-A0BE-96CEB0D6FF0B}" type="slidenum">
              <a:rPr lang="en-US" smtClean="0"/>
              <a:t>‹#›</a:t>
            </a:fld>
            <a:endParaRPr lang="en-US" dirty="0"/>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eaLnBrk="0" fontAlgn="base" hangingPunct="0">
              <a:spcBef>
                <a:spcPct val="30000"/>
              </a:spcBef>
              <a:spcAft>
                <a:spcPct val="0"/>
              </a:spcAft>
              <a:defRPr/>
            </a:pP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dirty="0"/>
          </a:p>
        </p:txBody>
      </p:sp>
    </p:spTree>
    <p:extLst>
      <p:ext uri="{BB962C8B-B14F-4D97-AF65-F5344CB8AC3E}">
        <p14:creationId xmlns:p14="http://schemas.microsoft.com/office/powerpoint/2010/main" val="717101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10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799594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lnSpc>
                <a:spcPct val="107000"/>
              </a:lnSpc>
              <a:defRPr/>
            </a:pP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11</a:t>
            </a:fld>
            <a:endParaRPr lang="en-US" dirty="0"/>
          </a:p>
        </p:txBody>
      </p:sp>
    </p:spTree>
    <p:extLst>
      <p:ext uri="{BB962C8B-B14F-4D97-AF65-F5344CB8AC3E}">
        <p14:creationId xmlns:p14="http://schemas.microsoft.com/office/powerpoint/2010/main" val="276736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lnSpc>
                <a:spcPct val="107000"/>
              </a:lnSpc>
              <a:defRPr/>
            </a:pPr>
            <a:endParaRPr lang="en-US" sz="13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12</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958158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13</a:t>
            </a:fld>
            <a:endParaRPr lang="en-US" dirty="0"/>
          </a:p>
        </p:txBody>
      </p:sp>
    </p:spTree>
    <p:extLst>
      <p:ext uri="{BB962C8B-B14F-4D97-AF65-F5344CB8AC3E}">
        <p14:creationId xmlns:p14="http://schemas.microsoft.com/office/powerpoint/2010/main" val="259123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dirty="0"/>
          </a:p>
        </p:txBody>
      </p:sp>
    </p:spTree>
    <p:extLst>
      <p:ext uri="{BB962C8B-B14F-4D97-AF65-F5344CB8AC3E}">
        <p14:creationId xmlns:p14="http://schemas.microsoft.com/office/powerpoint/2010/main" val="3009836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15</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685030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16</a:t>
            </a:fld>
            <a:endParaRPr lang="en-US" dirty="0"/>
          </a:p>
        </p:txBody>
      </p:sp>
    </p:spTree>
    <p:extLst>
      <p:ext uri="{BB962C8B-B14F-4D97-AF65-F5344CB8AC3E}">
        <p14:creationId xmlns:p14="http://schemas.microsoft.com/office/powerpoint/2010/main" val="1281869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17</a:t>
            </a:fld>
            <a:endParaRPr lang="en-US" dirty="0"/>
          </a:p>
        </p:txBody>
      </p:sp>
    </p:spTree>
    <p:extLst>
      <p:ext uri="{BB962C8B-B14F-4D97-AF65-F5344CB8AC3E}">
        <p14:creationId xmlns:p14="http://schemas.microsoft.com/office/powerpoint/2010/main" val="2046935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18</a:t>
            </a:fld>
            <a:endParaRPr lang="en-US" dirty="0"/>
          </a:p>
        </p:txBody>
      </p:sp>
    </p:spTree>
    <p:extLst>
      <p:ext uri="{BB962C8B-B14F-4D97-AF65-F5344CB8AC3E}">
        <p14:creationId xmlns:p14="http://schemas.microsoft.com/office/powerpoint/2010/main" val="2055687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5792" defTabSz="966612" fontAlgn="base">
              <a:spcBef>
                <a:spcPts val="423"/>
              </a:spcBef>
              <a:spcAft>
                <a:spcPct val="0"/>
              </a:spcAft>
              <a:buClr>
                <a:srgbClr val="7C9FCF"/>
              </a:buClr>
              <a:buSzPct val="68000"/>
              <a:defRPr/>
            </a:pPr>
            <a:endParaRPr lang="en-US" sz="3000" b="1" dirty="0">
              <a:solidFill>
                <a:prstClr val="black"/>
              </a:solidFill>
            </a:endParaRPr>
          </a:p>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19</a:t>
            </a:fld>
            <a:endParaRPr lang="en-US" dirty="0"/>
          </a:p>
        </p:txBody>
      </p:sp>
    </p:spTree>
    <p:extLst>
      <p:ext uri="{BB962C8B-B14F-4D97-AF65-F5344CB8AC3E}">
        <p14:creationId xmlns:p14="http://schemas.microsoft.com/office/powerpoint/2010/main" val="2769878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spcBef>
                <a:spcPts val="455"/>
              </a:spcBef>
            </a:pPr>
            <a:endParaRPr lang="en-US" sz="1300" b="1" dirty="0">
              <a:solidFill>
                <a:srgbClr val="000000"/>
              </a:solidFill>
              <a:latin typeface="Times" panose="02020603050405020304" pitchFamily="18" charset="0"/>
              <a:ea typeface="MS PGothic"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a:t>
            </a:fld>
            <a:endParaRPr lang="en-US" dirty="0"/>
          </a:p>
        </p:txBody>
      </p:sp>
    </p:spTree>
    <p:extLst>
      <p:ext uri="{BB962C8B-B14F-4D97-AF65-F5344CB8AC3E}">
        <p14:creationId xmlns:p14="http://schemas.microsoft.com/office/powerpoint/2010/main" val="3519321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7607824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5410305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22</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9359675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23</a:t>
            </a:fld>
            <a:endParaRPr lang="en-US" dirty="0"/>
          </a:p>
        </p:txBody>
      </p:sp>
    </p:spTree>
    <p:extLst>
      <p:ext uri="{BB962C8B-B14F-4D97-AF65-F5344CB8AC3E}">
        <p14:creationId xmlns:p14="http://schemas.microsoft.com/office/powerpoint/2010/main" val="33677933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24</a:t>
            </a:fld>
            <a:endParaRPr lang="en-US" dirty="0"/>
          </a:p>
        </p:txBody>
      </p:sp>
    </p:spTree>
    <p:extLst>
      <p:ext uri="{BB962C8B-B14F-4D97-AF65-F5344CB8AC3E}">
        <p14:creationId xmlns:p14="http://schemas.microsoft.com/office/powerpoint/2010/main" val="17104819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lnSpc>
                <a:spcPct val="90000"/>
              </a:lnSpc>
              <a:spcBef>
                <a:spcPts val="423"/>
              </a:spcBef>
              <a:spcAft>
                <a:spcPts val="423"/>
              </a:spcAft>
              <a:defRPr/>
            </a:pPr>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25</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3591236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26</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3351856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27</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8421600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28</a:t>
            </a:fld>
            <a:endParaRPr lang="en-US" dirty="0"/>
          </a:p>
        </p:txBody>
      </p:sp>
    </p:spTree>
    <p:extLst>
      <p:ext uri="{BB962C8B-B14F-4D97-AF65-F5344CB8AC3E}">
        <p14:creationId xmlns:p14="http://schemas.microsoft.com/office/powerpoint/2010/main" val="11216052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29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334554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a:t>
            </a:fld>
            <a:endParaRPr lang="en-US" dirty="0"/>
          </a:p>
        </p:txBody>
      </p:sp>
    </p:spTree>
    <p:extLst>
      <p:ext uri="{BB962C8B-B14F-4D97-AF65-F5344CB8AC3E}">
        <p14:creationId xmlns:p14="http://schemas.microsoft.com/office/powerpoint/2010/main" val="3038629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46"/>
              </a:spcAft>
            </a:pPr>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30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4657910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b="1"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31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40734896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32</a:t>
            </a:fld>
            <a:endParaRPr lang="en-US" dirty="0"/>
          </a:p>
        </p:txBody>
      </p:sp>
    </p:spTree>
    <p:extLst>
      <p:ext uri="{BB962C8B-B14F-4D97-AF65-F5344CB8AC3E}">
        <p14:creationId xmlns:p14="http://schemas.microsoft.com/office/powerpoint/2010/main" val="10289783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sz="1300" dirty="0">
              <a:solidFill>
                <a:prstClr val="black"/>
              </a:solidFill>
            </a:endParaRPr>
          </a:p>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33</a:t>
            </a:fld>
            <a:endParaRPr lang="en-US" dirty="0"/>
          </a:p>
        </p:txBody>
      </p:sp>
    </p:spTree>
    <p:extLst>
      <p:ext uri="{BB962C8B-B14F-4D97-AF65-F5344CB8AC3E}">
        <p14:creationId xmlns:p14="http://schemas.microsoft.com/office/powerpoint/2010/main" val="3215417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34</a:t>
            </a:fld>
            <a:endParaRPr lang="en-US" dirty="0"/>
          </a:p>
        </p:txBody>
      </p:sp>
    </p:spTree>
    <p:extLst>
      <p:ext uri="{BB962C8B-B14F-4D97-AF65-F5344CB8AC3E}">
        <p14:creationId xmlns:p14="http://schemas.microsoft.com/office/powerpoint/2010/main" val="27517649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35</a:t>
            </a:fld>
            <a:endParaRPr lang="en-US" dirty="0"/>
          </a:p>
        </p:txBody>
      </p:sp>
    </p:spTree>
    <p:extLst>
      <p:ext uri="{BB962C8B-B14F-4D97-AF65-F5344CB8AC3E}">
        <p14:creationId xmlns:p14="http://schemas.microsoft.com/office/powerpoint/2010/main" val="8792173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36</a:t>
            </a:fld>
            <a:endParaRPr lang="en-US" dirty="0"/>
          </a:p>
        </p:txBody>
      </p:sp>
    </p:spTree>
    <p:extLst>
      <p:ext uri="{BB962C8B-B14F-4D97-AF65-F5344CB8AC3E}">
        <p14:creationId xmlns:p14="http://schemas.microsoft.com/office/powerpoint/2010/main" val="14470679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4200" b="1" dirty="0">
              <a:solidFill>
                <a:srgbClr val="464646"/>
              </a:solidFill>
              <a:effectLst>
                <a:outerShdw blurRad="31750" dist="25400" dir="5400000" algn="tl" rotWithShape="0">
                  <a:srgbClr val="000000">
                    <a:alpha val="25000"/>
                  </a:srgbClr>
                </a:outerShdw>
              </a:effectLst>
              <a:latin typeface="Arial" panose="020B0604020202020204" pitchFamily="34" charset="0"/>
              <a:cs typeface="Arial" panose="020B0604020202020204" pitchFamily="34" charset="0"/>
            </a:endParaRPr>
          </a:p>
          <a:p>
            <a:endParaRPr lang="en-US" altLang="en-US" sz="4200" b="1" dirty="0">
              <a:solidFill>
                <a:srgbClr val="464646"/>
              </a:solidFill>
              <a:effectLst>
                <a:outerShdw blurRad="31750" dist="25400" dir="5400000" algn="tl" rotWithShape="0">
                  <a:srgbClr val="000000">
                    <a:alpha val="25000"/>
                  </a:srgbClr>
                </a:outerShdw>
              </a:effectLst>
              <a:latin typeface="Arial" panose="020B0604020202020204" pitchFamily="34" charset="0"/>
              <a:cs typeface="Arial" panose="020B0604020202020204" pitchFamily="34" charset="0"/>
            </a:endParaRPr>
          </a:p>
          <a:p>
            <a:pPr marL="161102" defTabSz="966612">
              <a:spcBef>
                <a:spcPts val="317"/>
              </a:spcBef>
              <a:spcAft>
                <a:spcPts val="317"/>
              </a:spcAft>
              <a:defRPr/>
            </a:pPr>
            <a:endParaRPr lang="en-US" sz="1300" b="1" cap="small" dirty="0">
              <a:solidFill>
                <a:srgbClr val="333333"/>
              </a:solidFill>
              <a:latin typeface="Verdana" panose="020B0604030504040204" pitchFamily="34" charset="0"/>
            </a:endParaRPr>
          </a:p>
          <a:p>
            <a:pPr marL="161102" defTabSz="966612">
              <a:spcBef>
                <a:spcPts val="317"/>
              </a:spcBef>
              <a:spcAft>
                <a:spcPts val="317"/>
              </a:spcAft>
              <a:defRPr/>
            </a:pPr>
            <a:endParaRPr lang="en-US" sz="1300" b="1" cap="small" dirty="0">
              <a:solidFill>
                <a:srgbClr val="333333"/>
              </a:solidFill>
              <a:latin typeface="Verdana" panose="020B0604030504040204" pitchFamily="34" charset="0"/>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37</a:t>
            </a:fld>
            <a:endParaRPr lang="en-US" dirty="0"/>
          </a:p>
        </p:txBody>
      </p:sp>
    </p:spTree>
    <p:extLst>
      <p:ext uri="{BB962C8B-B14F-4D97-AF65-F5344CB8AC3E}">
        <p14:creationId xmlns:p14="http://schemas.microsoft.com/office/powerpoint/2010/main" val="1142660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1102" defTabSz="966612">
              <a:spcBef>
                <a:spcPts val="317"/>
              </a:spcBef>
              <a:spcAft>
                <a:spcPts val="317"/>
              </a:spcAft>
              <a:defRPr/>
            </a:pP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38</a:t>
            </a:fld>
            <a:endParaRPr lang="en-US" dirty="0"/>
          </a:p>
        </p:txBody>
      </p:sp>
    </p:spTree>
    <p:extLst>
      <p:ext uri="{BB962C8B-B14F-4D97-AF65-F5344CB8AC3E}">
        <p14:creationId xmlns:p14="http://schemas.microsoft.com/office/powerpoint/2010/main" val="4726375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39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636693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66612">
              <a:defRPr/>
            </a:pPr>
            <a:fld id="{0852AC79-A108-4FDF-A0BE-96CEB0D6FF0B}" type="slidenum">
              <a:rPr lang="en-US">
                <a:solidFill>
                  <a:prstClr val="black"/>
                </a:solidFill>
                <a:latin typeface="Calibri" panose="020F0502020204030204"/>
              </a:rPr>
              <a:pPr defTabSz="966612">
                <a:defRPr/>
              </a:pPr>
              <a:t>4</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4216719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40</a:t>
            </a:fld>
            <a:endParaRPr lang="en-US" dirty="0"/>
          </a:p>
        </p:txBody>
      </p:sp>
    </p:spTree>
    <p:extLst>
      <p:ext uri="{BB962C8B-B14F-4D97-AF65-F5344CB8AC3E}">
        <p14:creationId xmlns:p14="http://schemas.microsoft.com/office/powerpoint/2010/main" val="2677353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lnSpc>
                <a:spcPct val="107000"/>
              </a:lnSpc>
              <a:spcAft>
                <a:spcPts val="846"/>
              </a:spcAft>
              <a:defRPr/>
            </a:pP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5</a:t>
            </a:fld>
            <a:endParaRPr lang="en-US" dirty="0"/>
          </a:p>
        </p:txBody>
      </p:sp>
    </p:spTree>
    <p:extLst>
      <p:ext uri="{BB962C8B-B14F-4D97-AF65-F5344CB8AC3E}">
        <p14:creationId xmlns:p14="http://schemas.microsoft.com/office/powerpoint/2010/main" val="3656482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6</a:t>
            </a:fld>
            <a:endParaRPr lang="en-US" dirty="0"/>
          </a:p>
        </p:txBody>
      </p:sp>
    </p:spTree>
    <p:extLst>
      <p:ext uri="{BB962C8B-B14F-4D97-AF65-F5344CB8AC3E}">
        <p14:creationId xmlns:p14="http://schemas.microsoft.com/office/powerpoint/2010/main" val="3112783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7</a:t>
            </a:fld>
            <a:endParaRPr lang="en-US" dirty="0"/>
          </a:p>
        </p:txBody>
      </p:sp>
    </p:spTree>
    <p:extLst>
      <p:ext uri="{BB962C8B-B14F-4D97-AF65-F5344CB8AC3E}">
        <p14:creationId xmlns:p14="http://schemas.microsoft.com/office/powerpoint/2010/main" val="3301269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8</a:t>
            </a:fld>
            <a:endParaRPr lang="en-US" dirty="0"/>
          </a:p>
        </p:txBody>
      </p:sp>
    </p:spTree>
    <p:extLst>
      <p:ext uri="{BB962C8B-B14F-4D97-AF65-F5344CB8AC3E}">
        <p14:creationId xmlns:p14="http://schemas.microsoft.com/office/powerpoint/2010/main" val="1376797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9</a:t>
            </a:fld>
            <a:endParaRPr lang="en-US" dirty="0"/>
          </a:p>
        </p:txBody>
      </p:sp>
    </p:spTree>
    <p:extLst>
      <p:ext uri="{BB962C8B-B14F-4D97-AF65-F5344CB8AC3E}">
        <p14:creationId xmlns:p14="http://schemas.microsoft.com/office/powerpoint/2010/main" val="41200217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CALIFORNIA DEPARTMENT OF EDUCATION</a:t>
            </a:r>
          </a:p>
          <a:p>
            <a:pPr algn="r"/>
            <a:r>
              <a:rPr lang="en-US" sz="2400" dirty="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dirty="0"/>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dirty="0">
                  <a:solidFill>
                    <a:srgbClr val="0C4A6D"/>
                  </a:solidFill>
                  <a:latin typeface="Arial" panose="020B0604020202020204" pitchFamily="34" charset="0"/>
                  <a:cs typeface="Arial" panose="020B0604020202020204" pitchFamily="34" charset="0"/>
                </a:rPr>
                <a:t>CALIFORNIA DEPARTMENT OF EDUCATION</a:t>
              </a:r>
            </a:p>
            <a:p>
              <a:pPr algn="ctr"/>
              <a:r>
                <a:rPr lang="en-US" sz="2400" dirty="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dirty="0"/>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xmln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de.ca.gov/fg/aC/sa/documents/csam2019complete.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cde.ca.gov/fg/aC/sa/documents/csam2019complete.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de.ca.gov/fg/aC/sa/documents/csam2019complete.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info.gov/content/pkg/PLAW-113publ128/pdf/PLAW-113publ128.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ecfr.gov/cgi-bin/text-idx?SID=6214841a79953f26c5c230d72d6b70a1&amp;tpl=/ecfrbrowse/Title02/2cfr200_main_02.tpl" TargetMode="External"/><Relationship Id="rId5" Type="http://schemas.openxmlformats.org/officeDocument/2006/relationships/hyperlink" Target="https://www.ecfr.gov/current/title-2/subtitle-A/chapter-II/part-200?toc=1" TargetMode="External"/><Relationship Id="rId4" Type="http://schemas.openxmlformats.org/officeDocument/2006/relationships/hyperlink" Target="https://www2.ed.gov/policy/fund/reg/edgarReg/edgar.html"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aambriz@cde.ca.gov"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mailto:adulteducation@cde.ca.gov"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ecfr.gov/current/title-34/subtitle-A/part-76/subpart-G/subject-group-ECFRae39e5300d1271f/section-76.70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ca.gov/sp/ae/ga/faqsupp.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whitehouse.gov/wp-content/uploads/2023/05/Part-4-Department-of-Education.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7585C9B-B3AA-13B0-4C54-E3512328A2B6}"/>
              </a:ext>
            </a:extLst>
          </p:cNvPr>
          <p:cNvSpPr txBox="1">
            <a:spLocks/>
          </p:cNvSpPr>
          <p:nvPr/>
        </p:nvSpPr>
        <p:spPr>
          <a:xfrm>
            <a:off x="2867816" y="3538202"/>
            <a:ext cx="9153525" cy="1271924"/>
          </a:xfrm>
          <a:prstGeom prst="rect">
            <a:avLst/>
          </a:prstGeom>
        </p:spPr>
        <p:txBody>
          <a:bodyPr vert="horz" lIns="91440" tIns="45720" rIns="91440" bIns="45720" rtlCol="0" anchor="t">
            <a:normAutofit fontScale="97500"/>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marL="109535" fontAlgn="base">
              <a:lnSpc>
                <a:spcPct val="100000"/>
              </a:lnSpc>
              <a:spcBef>
                <a:spcPts val="400"/>
              </a:spcBef>
              <a:spcAft>
                <a:spcPct val="0"/>
              </a:spcAft>
            </a:pPr>
            <a:r>
              <a:rPr lang="en-US" altLang="en-US" sz="2500" b="1" dirty="0">
                <a:latin typeface="+mn-lt"/>
                <a:ea typeface="+mn-ea"/>
                <a:cs typeface="Arial" panose="020B0604020202020204" pitchFamily="34" charset="0"/>
              </a:rPr>
              <a:t>Arturo </a:t>
            </a:r>
            <a:r>
              <a:rPr lang="en-US" altLang="en-US" sz="2500" b="1" dirty="0" err="1">
                <a:latin typeface="+mn-lt"/>
                <a:ea typeface="+mn-ea"/>
                <a:cs typeface="Arial" panose="020B0604020202020204" pitchFamily="34" charset="0"/>
              </a:rPr>
              <a:t>Ambriz</a:t>
            </a:r>
            <a:r>
              <a:rPr lang="en-US" altLang="en-US" sz="2500" b="1" dirty="0">
                <a:latin typeface="+mn-lt"/>
                <a:ea typeface="+mn-ea"/>
                <a:cs typeface="Arial" panose="020B0604020202020204" pitchFamily="34" charset="0"/>
              </a:rPr>
              <a:t>, CPA</a:t>
            </a:r>
            <a:br>
              <a:rPr lang="en-US" altLang="en-US" sz="2400" b="1" dirty="0">
                <a:latin typeface="+mn-lt"/>
                <a:ea typeface="+mn-ea"/>
                <a:cs typeface="Arial" panose="020B0604020202020204" pitchFamily="34" charset="0"/>
              </a:rPr>
            </a:br>
            <a:r>
              <a:rPr lang="en-US" altLang="en-US" sz="2500" dirty="0">
                <a:latin typeface="+mn-lt"/>
                <a:ea typeface="+mn-ea"/>
                <a:cs typeface="Arial" panose="020B0604020202020204" pitchFamily="34" charset="0"/>
              </a:rPr>
              <a:t>Education Programs Consultant</a:t>
            </a:r>
            <a:br>
              <a:rPr lang="en-US" altLang="en-US" sz="2500" dirty="0">
                <a:latin typeface="+mn-lt"/>
                <a:ea typeface="+mn-ea"/>
                <a:cs typeface="Arial" panose="020B0604020202020204" pitchFamily="34" charset="0"/>
              </a:rPr>
            </a:br>
            <a:r>
              <a:rPr lang="en-US" altLang="en-US" sz="2500" dirty="0">
                <a:latin typeface="+mn-lt"/>
                <a:ea typeface="+mn-ea"/>
                <a:cs typeface="Arial" panose="020B0604020202020204" pitchFamily="34" charset="0"/>
              </a:rPr>
              <a:t>Adult Education Office</a:t>
            </a:r>
            <a:endParaRPr lang="en-US" sz="2500" dirty="0"/>
          </a:p>
        </p:txBody>
      </p:sp>
      <p:sp>
        <p:nvSpPr>
          <p:cNvPr id="3" name="Title 1">
            <a:extLst>
              <a:ext uri="{FF2B5EF4-FFF2-40B4-BE49-F238E27FC236}">
                <a16:creationId xmlns:a16="http://schemas.microsoft.com/office/drawing/2014/main" id="{75209BA4-6D6E-EA96-763A-27BBF5164363}"/>
              </a:ext>
            </a:extLst>
          </p:cNvPr>
          <p:cNvSpPr txBox="1">
            <a:spLocks/>
          </p:cNvSpPr>
          <p:nvPr/>
        </p:nvSpPr>
        <p:spPr>
          <a:xfrm>
            <a:off x="2924223" y="2613027"/>
            <a:ext cx="9153525" cy="70677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marL="109535" fontAlgn="base">
              <a:lnSpc>
                <a:spcPct val="100000"/>
              </a:lnSpc>
              <a:spcBef>
                <a:spcPts val="400"/>
              </a:spcBef>
              <a:spcAft>
                <a:spcPct val="0"/>
              </a:spcAft>
            </a:pPr>
            <a:r>
              <a:rPr lang="en-US" altLang="en-US" sz="3600" b="1" dirty="0">
                <a:cs typeface="Arial" panose="020B0604020202020204" pitchFamily="34" charset="0"/>
              </a:rPr>
              <a:t>Fiscal Compliance Overview</a:t>
            </a:r>
            <a:br>
              <a:rPr lang="en-US" altLang="en-US" sz="3600" b="1" dirty="0">
                <a:solidFill>
                  <a:prstClr val="black"/>
                </a:solidFill>
                <a:latin typeface="Arial" panose="020B0604020202020204" pitchFamily="34" charset="0"/>
                <a:ea typeface="+mn-ea"/>
                <a:cs typeface="Arial" panose="020B0604020202020204" pitchFamily="34" charset="0"/>
              </a:rPr>
            </a:br>
            <a:br>
              <a:rPr lang="en-US" altLang="en-US" sz="3600" b="1" dirty="0">
                <a:solidFill>
                  <a:prstClr val="black"/>
                </a:solidFill>
                <a:latin typeface="Arial" panose="020B0604020202020204" pitchFamily="34" charset="0"/>
                <a:ea typeface="+mn-ea"/>
                <a:cs typeface="Arial" panose="020B0604020202020204" pitchFamily="34" charset="0"/>
              </a:rPr>
            </a:br>
            <a:br>
              <a:rPr lang="en-US" altLang="en-US" sz="3600" dirty="0">
                <a:solidFill>
                  <a:prstClr val="black"/>
                </a:solidFill>
                <a:latin typeface="Arial" panose="020B0604020202020204" pitchFamily="34" charset="0"/>
                <a:ea typeface="+mn-ea"/>
                <a:cs typeface="Arial" panose="020B0604020202020204" pitchFamily="34" charset="0"/>
              </a:rPr>
            </a:br>
            <a:endParaRPr lang="en-US" sz="3600" dirty="0"/>
          </a:p>
        </p:txBody>
      </p:sp>
      <p:sp>
        <p:nvSpPr>
          <p:cNvPr id="2" name="Title 1">
            <a:extLst>
              <a:ext uri="{FF2B5EF4-FFF2-40B4-BE49-F238E27FC236}">
                <a16:creationId xmlns:a16="http://schemas.microsoft.com/office/drawing/2014/main" id="{E31F287B-3956-4411-90CB-C098D6858A2F}"/>
              </a:ext>
            </a:extLst>
          </p:cNvPr>
          <p:cNvSpPr>
            <a:spLocks noGrp="1"/>
          </p:cNvSpPr>
          <p:nvPr>
            <p:ph type="ctrTitle"/>
          </p:nvPr>
        </p:nvSpPr>
        <p:spPr>
          <a:xfrm>
            <a:off x="2102623" y="576365"/>
            <a:ext cx="9975125" cy="1454388"/>
          </a:xfrm>
        </p:spPr>
        <p:txBody>
          <a:bodyPr anchor="t">
            <a:noAutofit/>
          </a:bodyPr>
          <a:lstStyle/>
          <a:p>
            <a:pPr marL="109535" lvl="0" fontAlgn="base">
              <a:lnSpc>
                <a:spcPct val="100000"/>
              </a:lnSpc>
              <a:spcBef>
                <a:spcPts val="400"/>
              </a:spcBef>
              <a:spcAft>
                <a:spcPct val="0"/>
              </a:spcAft>
            </a:pPr>
            <a:r>
              <a:rPr lang="en-US" altLang="en-US" sz="3600" b="1" dirty="0">
                <a:cs typeface="Arial" panose="020B0604020202020204" pitchFamily="34" charset="0"/>
              </a:rPr>
              <a:t>Workforce Innovation and Opportunity Act, Title II: Adult Education and</a:t>
            </a:r>
            <a:br>
              <a:rPr lang="en-US" altLang="en-US" sz="3600" b="1" dirty="0">
                <a:cs typeface="Arial" panose="020B0604020202020204" pitchFamily="34" charset="0"/>
              </a:rPr>
            </a:br>
            <a:r>
              <a:rPr lang="en-US" altLang="en-US" sz="3600" b="1" dirty="0">
                <a:cs typeface="Arial" panose="020B0604020202020204" pitchFamily="34" charset="0"/>
              </a:rPr>
              <a:t>Family Literacy Act</a:t>
            </a:r>
            <a:br>
              <a:rPr lang="en-US" altLang="en-US" sz="3600" b="1" dirty="0">
                <a:cs typeface="Arial" panose="020B0604020202020204" pitchFamily="34" charset="0"/>
              </a:rPr>
            </a:br>
            <a:br>
              <a:rPr lang="en-US" altLang="en-US" sz="3600" b="1" dirty="0">
                <a:cs typeface="Arial" panose="020B0604020202020204" pitchFamily="34" charset="0"/>
              </a:rPr>
            </a:br>
            <a:br>
              <a:rPr lang="en-US" altLang="en-US" sz="3600" b="1" dirty="0">
                <a:cs typeface="Arial" panose="020B0604020202020204" pitchFamily="34" charset="0"/>
              </a:rPr>
            </a:br>
            <a:endParaRPr lang="en-US" sz="3600" dirty="0"/>
          </a:p>
        </p:txBody>
      </p:sp>
    </p:spTree>
    <p:extLst>
      <p:ext uri="{BB962C8B-B14F-4D97-AF65-F5344CB8AC3E}">
        <p14:creationId xmlns:p14="http://schemas.microsoft.com/office/powerpoint/2010/main" val="3682906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7F686-6923-4AA2-BBEC-512FA6EE6C5D}"/>
              </a:ext>
            </a:extLst>
          </p:cNvPr>
          <p:cNvSpPr>
            <a:spLocks noGrp="1"/>
          </p:cNvSpPr>
          <p:nvPr>
            <p:ph type="title"/>
          </p:nvPr>
        </p:nvSpPr>
        <p:spPr/>
        <p:txBody>
          <a:bodyPr/>
          <a:lstStyle/>
          <a:p>
            <a:r>
              <a:rPr lang="en-US" dirty="0"/>
              <a:t>Supplement or Supplant? (2)</a:t>
            </a:r>
          </a:p>
        </p:txBody>
      </p:sp>
      <p:sp>
        <p:nvSpPr>
          <p:cNvPr id="3" name="Content Placeholder 2">
            <a:extLst>
              <a:ext uri="{FF2B5EF4-FFF2-40B4-BE49-F238E27FC236}">
                <a16:creationId xmlns:a16="http://schemas.microsoft.com/office/drawing/2014/main" id="{3DD26D56-0F61-4D76-8730-6D54BB30B814}"/>
              </a:ext>
            </a:extLst>
          </p:cNvPr>
          <p:cNvSpPr>
            <a:spLocks noGrp="1"/>
          </p:cNvSpPr>
          <p:nvPr>
            <p:ph idx="1"/>
          </p:nvPr>
        </p:nvSpPr>
        <p:spPr>
          <a:xfrm>
            <a:off x="152400" y="1529362"/>
            <a:ext cx="11887200" cy="5124839"/>
          </a:xfrm>
        </p:spPr>
        <p:txBody>
          <a:bodyPr vert="horz" lIns="91440" tIns="45720" rIns="91440" bIns="45720" rtlCol="0" anchor="t">
            <a:normAutofit/>
          </a:bodyPr>
          <a:lstStyle/>
          <a:p>
            <a:pPr>
              <a:spcBef>
                <a:spcPts val="1200"/>
              </a:spcBef>
              <a:spcAft>
                <a:spcPts val="1200"/>
              </a:spcAft>
            </a:pPr>
            <a:r>
              <a:rPr lang="en-US" sz="2800" dirty="0"/>
              <a:t>An agency rents a copier that is used 50% on AEFLA programs and 50% on non-AEFLA programs. The agency paid 50% of the rent cost with AEFLA and 50% with state and local funds in the prior year, but fully paid with AEFLA  funds in the current year because the state and local resources were needed for other expenditures. </a:t>
            </a:r>
          </a:p>
          <a:p>
            <a:pPr marL="514350" indent="-514350">
              <a:buFont typeface="+mj-lt"/>
              <a:buAutoNum type="alphaLcPeriod"/>
            </a:pPr>
            <a:r>
              <a:rPr lang="en-US" sz="2800" dirty="0"/>
              <a:t>Is this supplanting? </a:t>
            </a:r>
            <a:r>
              <a:rPr lang="en-US" sz="2600" dirty="0">
                <a:solidFill>
                  <a:schemeClr val="accent4">
                    <a:lumMod val="60000"/>
                    <a:lumOff val="40000"/>
                  </a:schemeClr>
                </a:solidFill>
              </a:rPr>
              <a:t>Yes, presumed supplanting has occurred, that  the agency redirected state and local resources while using AEFLA funds to fully pay for the costs. In this scenario, the agency can only pay up to 50% of the copier rent costs with AEFLA funds.</a:t>
            </a:r>
          </a:p>
          <a:p>
            <a:pPr marL="514350" indent="-514350">
              <a:buFont typeface="+mj-lt"/>
              <a:buAutoNum type="alphaLcPeriod"/>
            </a:pPr>
            <a:r>
              <a:rPr lang="en-US" sz="2800" dirty="0"/>
              <a:t>Is this supplemental? </a:t>
            </a:r>
            <a:r>
              <a:rPr lang="en-US" sz="2600" dirty="0">
                <a:solidFill>
                  <a:schemeClr val="accent4">
                    <a:lumMod val="60000"/>
                    <a:lumOff val="40000"/>
                  </a:schemeClr>
                </a:solidFill>
              </a:rPr>
              <a:t>No, see a. above</a:t>
            </a:r>
          </a:p>
        </p:txBody>
      </p:sp>
    </p:spTree>
    <p:extLst>
      <p:ext uri="{BB962C8B-B14F-4D97-AF65-F5344CB8AC3E}">
        <p14:creationId xmlns:p14="http://schemas.microsoft.com/office/powerpoint/2010/main" val="307842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dirty="0"/>
              <a:t>Cost Allowability and Allocation </a:t>
            </a:r>
          </a:p>
        </p:txBody>
      </p:sp>
    </p:spTree>
    <p:extLst>
      <p:ext uri="{BB962C8B-B14F-4D97-AF65-F5344CB8AC3E}">
        <p14:creationId xmlns:p14="http://schemas.microsoft.com/office/powerpoint/2010/main" val="3212054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DDC13-B294-45B6-853C-4511741EC21E}"/>
              </a:ext>
            </a:extLst>
          </p:cNvPr>
          <p:cNvSpPr>
            <a:spLocks noGrp="1"/>
          </p:cNvSpPr>
          <p:nvPr>
            <p:ph type="title"/>
          </p:nvPr>
        </p:nvSpPr>
        <p:spPr>
          <a:xfrm>
            <a:off x="152400" y="-304799"/>
            <a:ext cx="11887200" cy="1834162"/>
          </a:xfrm>
        </p:spPr>
        <p:txBody>
          <a:bodyPr/>
          <a:lstStyle/>
          <a:p>
            <a:r>
              <a:rPr lang="en-US" dirty="0"/>
              <a:t>Factors Affecting Allowability of Costs </a:t>
            </a:r>
          </a:p>
        </p:txBody>
      </p:sp>
      <p:sp>
        <p:nvSpPr>
          <p:cNvPr id="3" name="Content Placeholder 2">
            <a:extLst>
              <a:ext uri="{FF2B5EF4-FFF2-40B4-BE49-F238E27FC236}">
                <a16:creationId xmlns:a16="http://schemas.microsoft.com/office/drawing/2014/main" id="{EF067A51-75B1-490F-99E6-BF9521856614}"/>
              </a:ext>
            </a:extLst>
          </p:cNvPr>
          <p:cNvSpPr>
            <a:spLocks noGrp="1"/>
          </p:cNvSpPr>
          <p:nvPr>
            <p:ph idx="1"/>
          </p:nvPr>
        </p:nvSpPr>
        <p:spPr>
          <a:xfrm>
            <a:off x="152400" y="1016001"/>
            <a:ext cx="11887200" cy="5712178"/>
          </a:xfrm>
        </p:spPr>
        <p:txBody>
          <a:bodyPr>
            <a:normAutofit/>
          </a:bodyPr>
          <a:lstStyle/>
          <a:p>
            <a:pPr marL="0" indent="0">
              <a:spcBef>
                <a:spcPts val="1200"/>
              </a:spcBef>
              <a:spcAft>
                <a:spcPts val="1200"/>
              </a:spcAft>
              <a:buNone/>
            </a:pPr>
            <a:r>
              <a:rPr lang="en-US" sz="2600" b="1" dirty="0"/>
              <a:t>What is required?</a:t>
            </a:r>
          </a:p>
          <a:p>
            <a:pPr marL="0" indent="0">
              <a:spcBef>
                <a:spcPts val="0"/>
              </a:spcBef>
              <a:spcAft>
                <a:spcPts val="600"/>
              </a:spcAft>
              <a:buNone/>
            </a:pPr>
            <a:r>
              <a:rPr lang="en-US" sz="2600" dirty="0"/>
              <a:t>Per 2 CFR 200.403, to be </a:t>
            </a:r>
            <a:r>
              <a:rPr lang="en-US" sz="2600" b="1" dirty="0"/>
              <a:t>allowable </a:t>
            </a:r>
            <a:r>
              <a:rPr lang="en-US" sz="2600" dirty="0"/>
              <a:t>under Federal awards, costs must be: </a:t>
            </a:r>
          </a:p>
          <a:p>
            <a:pPr>
              <a:spcBef>
                <a:spcPts val="600"/>
              </a:spcBef>
              <a:spcAft>
                <a:spcPts val="600"/>
              </a:spcAft>
            </a:pPr>
            <a:r>
              <a:rPr lang="en-US" sz="2600" b="1" dirty="0"/>
              <a:t>Necessary </a:t>
            </a:r>
            <a:r>
              <a:rPr lang="en-US" sz="2600" dirty="0"/>
              <a:t>– Can the agency demonstrate that the cost addresses or improves an existing need for the performance of the program?</a:t>
            </a:r>
          </a:p>
          <a:p>
            <a:pPr>
              <a:spcBef>
                <a:spcPts val="600"/>
              </a:spcBef>
              <a:spcAft>
                <a:spcPts val="600"/>
              </a:spcAft>
            </a:pPr>
            <a:r>
              <a:rPr lang="en-US" sz="2600" b="1" dirty="0"/>
              <a:t>Reasonable</a:t>
            </a:r>
            <a:r>
              <a:rPr lang="en-US" sz="2600" dirty="0"/>
              <a:t> – Is the price what a “prudent person” would pay under the circumstances at the time the decision was made to incur the cost? </a:t>
            </a:r>
          </a:p>
          <a:p>
            <a:pPr>
              <a:spcBef>
                <a:spcPts val="600"/>
              </a:spcBef>
              <a:spcAft>
                <a:spcPts val="600"/>
              </a:spcAft>
            </a:pPr>
            <a:r>
              <a:rPr lang="en-US" sz="2600" b="1" dirty="0"/>
              <a:t>Allocable</a:t>
            </a:r>
            <a:r>
              <a:rPr lang="en-US" sz="2600" dirty="0"/>
              <a:t> to the federal award– Is the cost charged to the program in accordance with benefits received; proportional? </a:t>
            </a:r>
          </a:p>
          <a:p>
            <a:pPr>
              <a:spcBef>
                <a:spcPts val="600"/>
              </a:spcBef>
              <a:spcAft>
                <a:spcPts val="600"/>
              </a:spcAft>
            </a:pPr>
            <a:r>
              <a:rPr lang="en-US" sz="2600" b="1" dirty="0"/>
              <a:t>Authorized</a:t>
            </a:r>
            <a:r>
              <a:rPr lang="en-US" sz="2600" dirty="0"/>
              <a:t> – AEFLA, EDGAR, UGG, state or local laws and regulations</a:t>
            </a:r>
          </a:p>
          <a:p>
            <a:pPr>
              <a:spcBef>
                <a:spcPts val="600"/>
              </a:spcBef>
              <a:spcAft>
                <a:spcPts val="600"/>
              </a:spcAft>
            </a:pPr>
            <a:r>
              <a:rPr lang="en-US" sz="2600" b="1" dirty="0"/>
              <a:t>Adequately documented </a:t>
            </a:r>
          </a:p>
          <a:p>
            <a:pPr>
              <a:spcBef>
                <a:spcPts val="600"/>
              </a:spcBef>
            </a:pPr>
            <a:r>
              <a:rPr lang="en-US" sz="2600" b="1" dirty="0"/>
              <a:t>Incurred during the approved budget period </a:t>
            </a:r>
            <a:r>
              <a:rPr lang="en-US" sz="2600" dirty="0"/>
              <a:t>(July 1 – June 30)</a:t>
            </a:r>
          </a:p>
          <a:p>
            <a:endParaRPr lang="en-US" dirty="0"/>
          </a:p>
        </p:txBody>
      </p:sp>
    </p:spTree>
    <p:extLst>
      <p:ext uri="{BB962C8B-B14F-4D97-AF65-F5344CB8AC3E}">
        <p14:creationId xmlns:p14="http://schemas.microsoft.com/office/powerpoint/2010/main" val="1029808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429B0-5D97-4D23-81E2-293EEF516873}"/>
              </a:ext>
            </a:extLst>
          </p:cNvPr>
          <p:cNvSpPr>
            <a:spLocks noGrp="1"/>
          </p:cNvSpPr>
          <p:nvPr>
            <p:ph type="title"/>
          </p:nvPr>
        </p:nvSpPr>
        <p:spPr/>
        <p:txBody>
          <a:bodyPr/>
          <a:lstStyle/>
          <a:p>
            <a:r>
              <a:rPr lang="en-US" dirty="0"/>
              <a:t>Allowable and Unallowable Items of Costs</a:t>
            </a:r>
          </a:p>
        </p:txBody>
      </p:sp>
      <p:sp>
        <p:nvSpPr>
          <p:cNvPr id="3" name="Content Placeholder 2">
            <a:extLst>
              <a:ext uri="{FF2B5EF4-FFF2-40B4-BE49-F238E27FC236}">
                <a16:creationId xmlns:a16="http://schemas.microsoft.com/office/drawing/2014/main" id="{5FD798DF-6BF4-49F0-A7B6-8EF1F5A3EB67}"/>
              </a:ext>
            </a:extLst>
          </p:cNvPr>
          <p:cNvSpPr>
            <a:spLocks noGrp="1"/>
          </p:cNvSpPr>
          <p:nvPr>
            <p:ph idx="1"/>
          </p:nvPr>
        </p:nvSpPr>
        <p:spPr>
          <a:xfrm>
            <a:off x="152400" y="1347537"/>
            <a:ext cx="11887200" cy="5306665"/>
          </a:xfrm>
        </p:spPr>
        <p:txBody>
          <a:bodyPr>
            <a:normAutofit/>
          </a:bodyPr>
          <a:lstStyle/>
          <a:p>
            <a:pPr marL="0" indent="0">
              <a:spcBef>
                <a:spcPts val="0"/>
              </a:spcBef>
              <a:buNone/>
            </a:pPr>
            <a:r>
              <a:rPr lang="en-US" sz="2800" dirty="0"/>
              <a:t>Under 2 CFR 200.420 to 476, there are general provisions and allowability rules for selected items of costs, which include: advertising; alcoholic beverages, compensation–personal services; materials and supplies, including costs of computer devices; travel, and so on. </a:t>
            </a:r>
          </a:p>
          <a:p>
            <a:pPr marL="0" indent="0">
              <a:spcBef>
                <a:spcPts val="0"/>
              </a:spcBef>
              <a:buNone/>
            </a:pPr>
            <a:endParaRPr lang="en-US" sz="2800" b="1" dirty="0"/>
          </a:p>
          <a:p>
            <a:pPr indent="0">
              <a:spcBef>
                <a:spcPts val="0"/>
              </a:spcBef>
              <a:spcAft>
                <a:spcPts val="1200"/>
              </a:spcAft>
              <a:buNone/>
            </a:pPr>
            <a:r>
              <a:rPr lang="en-US" sz="2800" b="1" dirty="0"/>
              <a:t>Example 1</a:t>
            </a:r>
            <a:r>
              <a:rPr lang="en-US" sz="2800" dirty="0"/>
              <a:t>: Costs of advertising for programmatic purposes such as program outreach and recruitment are allowable. </a:t>
            </a:r>
          </a:p>
          <a:p>
            <a:pPr indent="0">
              <a:spcBef>
                <a:spcPts val="600"/>
              </a:spcBef>
              <a:spcAft>
                <a:spcPts val="1200"/>
              </a:spcAft>
              <a:buNone/>
            </a:pPr>
            <a:r>
              <a:rPr lang="en-US" sz="2800" b="1" dirty="0"/>
              <a:t>Example 2</a:t>
            </a:r>
            <a:r>
              <a:rPr lang="en-US" sz="2800" dirty="0"/>
              <a:t>: Costs of alcoholic beverages are unallowable.</a:t>
            </a:r>
          </a:p>
          <a:p>
            <a:pPr marL="0" indent="0">
              <a:buNone/>
            </a:pPr>
            <a:r>
              <a:rPr lang="en-US" sz="2800" b="1" dirty="0"/>
              <a:t>Note</a:t>
            </a:r>
            <a:r>
              <a:rPr lang="en-US" sz="2800" dirty="0"/>
              <a:t>: The costs are listed in alphabetical order and this is not a complete list of allowable and unallowable costs, as it relates to the AEFLA grant. </a:t>
            </a:r>
          </a:p>
        </p:txBody>
      </p:sp>
    </p:spTree>
    <p:extLst>
      <p:ext uri="{BB962C8B-B14F-4D97-AF65-F5344CB8AC3E}">
        <p14:creationId xmlns:p14="http://schemas.microsoft.com/office/powerpoint/2010/main" val="4071218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BDA3-879F-4545-BF93-4B81BF0007F3}"/>
              </a:ext>
            </a:extLst>
          </p:cNvPr>
          <p:cNvSpPr>
            <a:spLocks noGrp="1"/>
          </p:cNvSpPr>
          <p:nvPr>
            <p:ph type="title"/>
          </p:nvPr>
        </p:nvSpPr>
        <p:spPr/>
        <p:txBody>
          <a:bodyPr/>
          <a:lstStyle/>
          <a:p>
            <a:r>
              <a:rPr lang="en-US" dirty="0"/>
              <a:t>Allowable Costs? (1)</a:t>
            </a:r>
          </a:p>
        </p:txBody>
      </p:sp>
      <p:sp>
        <p:nvSpPr>
          <p:cNvPr id="3" name="Content Placeholder 2">
            <a:extLst>
              <a:ext uri="{FF2B5EF4-FFF2-40B4-BE49-F238E27FC236}">
                <a16:creationId xmlns:a16="http://schemas.microsoft.com/office/drawing/2014/main" id="{A5BF5DC3-210A-4BB2-AF84-B087F1E8559B}"/>
              </a:ext>
            </a:extLst>
          </p:cNvPr>
          <p:cNvSpPr>
            <a:spLocks noGrp="1"/>
          </p:cNvSpPr>
          <p:nvPr>
            <p:ph idx="1"/>
          </p:nvPr>
        </p:nvSpPr>
        <p:spPr>
          <a:xfrm>
            <a:off x="152400" y="1377244"/>
            <a:ext cx="11887200" cy="5276958"/>
          </a:xfrm>
        </p:spPr>
        <p:txBody>
          <a:bodyPr vert="horz" lIns="91440" tIns="45720" rIns="91440" bIns="45720" rtlCol="0" anchor="t">
            <a:normAutofit/>
          </a:bodyPr>
          <a:lstStyle/>
          <a:p>
            <a:pPr marL="0" indent="0">
              <a:buNone/>
            </a:pPr>
            <a:r>
              <a:rPr lang="en-US" sz="2800" dirty="0"/>
              <a:t>May AEFLA funds be used to pay the salary and related costs of an adult education teacher?</a:t>
            </a:r>
          </a:p>
          <a:p>
            <a:pPr marL="514350" indent="-514350">
              <a:buFont typeface="+mj-lt"/>
              <a:buAutoNum type="alphaLcPeriod"/>
            </a:pPr>
            <a:r>
              <a:rPr lang="en-US" sz="2800" dirty="0"/>
              <a:t>Yes</a:t>
            </a:r>
          </a:p>
          <a:p>
            <a:pPr marL="514350" indent="-514350">
              <a:buFont typeface="+mj-lt"/>
              <a:buAutoNum type="alphaLcPeriod"/>
            </a:pPr>
            <a:r>
              <a:rPr lang="en-US" sz="2800" dirty="0"/>
              <a:t>No</a:t>
            </a:r>
          </a:p>
          <a:p>
            <a:pPr marL="514350" indent="-514350">
              <a:buFont typeface="+mj-lt"/>
              <a:buAutoNum type="alphaLcPeriod"/>
            </a:pPr>
            <a:r>
              <a:rPr lang="en-US" sz="2800" dirty="0">
                <a:solidFill>
                  <a:schemeClr val="bg1">
                    <a:lumMod val="95000"/>
                  </a:schemeClr>
                </a:solidFill>
              </a:rPr>
              <a:t>It depends </a:t>
            </a:r>
          </a:p>
          <a:p>
            <a:pPr marL="0" indent="0">
              <a:buNone/>
            </a:pPr>
            <a:r>
              <a:rPr lang="en-US" sz="2800" dirty="0">
                <a:solidFill>
                  <a:schemeClr val="accent4">
                    <a:lumMod val="60000"/>
                    <a:lumOff val="40000"/>
                  </a:schemeClr>
                </a:solidFill>
              </a:rPr>
              <a:t>c. </a:t>
            </a:r>
            <a:r>
              <a:rPr lang="en-US" sz="2600" dirty="0">
                <a:solidFill>
                  <a:schemeClr val="accent4">
                    <a:lumMod val="60000"/>
                    <a:lumOff val="40000"/>
                  </a:schemeClr>
                </a:solidFill>
              </a:rPr>
              <a:t>It depends. AEFLA  funds may be used, considering that the teacher provides services to students who are eligible for AEFLA programs and the services are allowable under the grant (i.e., necessary and reasonable for the performance of  the AEFLA programs, are allocable, authorized, documented, and incurred during the approved budget).  </a:t>
            </a:r>
            <a:endParaRPr lang="en-US" sz="2600" dirty="0">
              <a:solidFill>
                <a:schemeClr val="accent4">
                  <a:lumMod val="60000"/>
                  <a:lumOff val="40000"/>
                </a:schemeClr>
              </a:solidFill>
              <a:cs typeface="Arial"/>
            </a:endParaRPr>
          </a:p>
        </p:txBody>
      </p:sp>
    </p:spTree>
    <p:extLst>
      <p:ext uri="{BB962C8B-B14F-4D97-AF65-F5344CB8AC3E}">
        <p14:creationId xmlns:p14="http://schemas.microsoft.com/office/powerpoint/2010/main" val="1832828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3EC73-D909-4AD7-946A-00B1C21ADD5C}"/>
              </a:ext>
            </a:extLst>
          </p:cNvPr>
          <p:cNvSpPr>
            <a:spLocks noGrp="1"/>
          </p:cNvSpPr>
          <p:nvPr>
            <p:ph type="title"/>
          </p:nvPr>
        </p:nvSpPr>
        <p:spPr/>
        <p:txBody>
          <a:bodyPr/>
          <a:lstStyle/>
          <a:p>
            <a:r>
              <a:rPr lang="en-US" dirty="0"/>
              <a:t>Allowable Costs? (2)</a:t>
            </a:r>
          </a:p>
        </p:txBody>
      </p:sp>
      <p:sp>
        <p:nvSpPr>
          <p:cNvPr id="3" name="Content Placeholder 2">
            <a:extLst>
              <a:ext uri="{FF2B5EF4-FFF2-40B4-BE49-F238E27FC236}">
                <a16:creationId xmlns:a16="http://schemas.microsoft.com/office/drawing/2014/main" id="{77042179-1207-44BE-95A2-45BFEF35C157}"/>
              </a:ext>
            </a:extLst>
          </p:cNvPr>
          <p:cNvSpPr>
            <a:spLocks noGrp="1"/>
          </p:cNvSpPr>
          <p:nvPr>
            <p:ph idx="1"/>
          </p:nvPr>
        </p:nvSpPr>
        <p:spPr>
          <a:xfrm>
            <a:off x="152400" y="1491409"/>
            <a:ext cx="11887200" cy="4969998"/>
          </a:xfrm>
        </p:spPr>
        <p:txBody>
          <a:bodyPr vert="horz" lIns="91440" tIns="45720" rIns="91440" bIns="45720" rtlCol="0" anchor="t">
            <a:normAutofit/>
          </a:bodyPr>
          <a:lstStyle/>
          <a:p>
            <a:pPr marL="0" indent="0">
              <a:buNone/>
            </a:pPr>
            <a:r>
              <a:rPr lang="en-US" sz="2800" dirty="0"/>
              <a:t>May  AEFLA funds be used to purchase office furniture, such as desks, chairs, and cabinets?  </a:t>
            </a:r>
          </a:p>
          <a:p>
            <a:pPr marL="514350" indent="-514350">
              <a:buFont typeface="+mj-lt"/>
              <a:buAutoNum type="alphaLcPeriod"/>
            </a:pPr>
            <a:r>
              <a:rPr lang="en-US" sz="2800" dirty="0"/>
              <a:t>Yes</a:t>
            </a:r>
          </a:p>
          <a:p>
            <a:pPr marL="514350" indent="-514350">
              <a:buFont typeface="+mj-lt"/>
              <a:buAutoNum type="alphaLcPeriod"/>
            </a:pPr>
            <a:r>
              <a:rPr lang="en-US" sz="2800" dirty="0">
                <a:solidFill>
                  <a:srgbClr val="FFC000"/>
                </a:solidFill>
              </a:rPr>
              <a:t>No</a:t>
            </a:r>
          </a:p>
          <a:p>
            <a:pPr marL="514350" indent="-514350">
              <a:spcAft>
                <a:spcPts val="1200"/>
              </a:spcAft>
              <a:buFont typeface="+mj-lt"/>
              <a:buAutoNum type="alphaLcPeriod"/>
            </a:pPr>
            <a:r>
              <a:rPr lang="en-US" sz="2800" dirty="0"/>
              <a:t>It depends</a:t>
            </a:r>
          </a:p>
          <a:p>
            <a:pPr marL="0" marR="0" indent="0">
              <a:lnSpc>
                <a:spcPct val="107000"/>
              </a:lnSpc>
              <a:spcBef>
                <a:spcPts val="0"/>
              </a:spcBef>
              <a:spcAft>
                <a:spcPts val="800"/>
              </a:spcAft>
              <a:buNone/>
            </a:pPr>
            <a:r>
              <a:rPr lang="en-US" sz="2600" dirty="0">
                <a:solidFill>
                  <a:schemeClr val="accent4">
                    <a:lumMod val="60000"/>
                    <a:lumOff val="40000"/>
                  </a:schemeClr>
                </a:solidFill>
                <a:latin typeface="Arial" panose="020B0604020202020204" pitchFamily="34" charset="0"/>
                <a:ea typeface="Calibri" panose="020F0502020204030204" pitchFamily="34" charset="0"/>
                <a:cs typeface="Times New Roman" panose="02020603050405020304" pitchFamily="18" charset="0"/>
              </a:rPr>
              <a:t>b. No, AEFLA funds cannot be used for office furniture. In general, capital expenditures and equipment with per-unit acquisition cost equals or exceeding the lesser of the agency’s capitalization threshold or $5,000 are not reimbursable with AEFLA funds. (State-imposed requirement)</a:t>
            </a:r>
          </a:p>
        </p:txBody>
      </p:sp>
    </p:spTree>
    <p:extLst>
      <p:ext uri="{BB962C8B-B14F-4D97-AF65-F5344CB8AC3E}">
        <p14:creationId xmlns:p14="http://schemas.microsoft.com/office/powerpoint/2010/main" val="831217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0B899-8D98-48BF-BE3C-A9BF6D3B6DF8}"/>
              </a:ext>
            </a:extLst>
          </p:cNvPr>
          <p:cNvSpPr>
            <a:spLocks noGrp="1"/>
          </p:cNvSpPr>
          <p:nvPr>
            <p:ph type="title"/>
          </p:nvPr>
        </p:nvSpPr>
        <p:spPr/>
        <p:txBody>
          <a:bodyPr/>
          <a:lstStyle/>
          <a:p>
            <a:r>
              <a:rPr lang="en-US" dirty="0"/>
              <a:t>Allocable Proportion? </a:t>
            </a:r>
          </a:p>
        </p:txBody>
      </p:sp>
      <p:sp>
        <p:nvSpPr>
          <p:cNvPr id="3" name="Content Placeholder 2">
            <a:extLst>
              <a:ext uri="{FF2B5EF4-FFF2-40B4-BE49-F238E27FC236}">
                <a16:creationId xmlns:a16="http://schemas.microsoft.com/office/drawing/2014/main" id="{C382CB4A-B46C-46A6-801B-EB6E0406C8E6}"/>
              </a:ext>
            </a:extLst>
          </p:cNvPr>
          <p:cNvSpPr>
            <a:spLocks noGrp="1"/>
          </p:cNvSpPr>
          <p:nvPr>
            <p:ph idx="1"/>
          </p:nvPr>
        </p:nvSpPr>
        <p:spPr>
          <a:xfrm>
            <a:off x="152400" y="1196622"/>
            <a:ext cx="12039600" cy="5457579"/>
          </a:xfrm>
        </p:spPr>
        <p:txBody>
          <a:bodyPr>
            <a:normAutofit/>
          </a:bodyPr>
          <a:lstStyle/>
          <a:p>
            <a:pPr marL="0" indent="0">
              <a:spcBef>
                <a:spcPts val="1200"/>
              </a:spcBef>
              <a:spcAft>
                <a:spcPts val="1200"/>
              </a:spcAft>
              <a:buNone/>
            </a:pPr>
            <a:r>
              <a:rPr lang="en-US" sz="2800" dirty="0"/>
              <a:t>An agency rents a copier that is used 50% on AEFLA programs and 50% on non-AEFLA programs, can the agency charge:</a:t>
            </a:r>
          </a:p>
          <a:p>
            <a:pPr marL="514350" indent="-514350">
              <a:spcAft>
                <a:spcPts val="1000"/>
              </a:spcAft>
              <a:buFont typeface="+mj-lt"/>
              <a:buAutoNum type="alphaLcPeriod"/>
            </a:pPr>
            <a:r>
              <a:rPr lang="en-US" sz="2800" dirty="0"/>
              <a:t>50% of the cost to AEFLA and 50% to non-AEFLA programs? </a:t>
            </a:r>
            <a:r>
              <a:rPr lang="en-US" sz="2600" dirty="0">
                <a:solidFill>
                  <a:schemeClr val="accent4">
                    <a:lumMod val="60000"/>
                    <a:lumOff val="40000"/>
                  </a:schemeClr>
                </a:solidFill>
              </a:rPr>
              <a:t>Yes, the agency can charge up to 50% of the cost to AEFLA – in accordance with the 50% benefits received.   </a:t>
            </a:r>
          </a:p>
          <a:p>
            <a:pPr marL="514350" indent="-514350">
              <a:spcAft>
                <a:spcPts val="1000"/>
              </a:spcAft>
              <a:buFont typeface="+mj-lt"/>
              <a:buAutoNum type="alphaLcPeriod"/>
            </a:pPr>
            <a:r>
              <a:rPr lang="en-US" sz="2800" dirty="0"/>
              <a:t>75% of the cost to AEFLA and 25% to non-AEFLA? </a:t>
            </a:r>
            <a:r>
              <a:rPr lang="en-US" sz="2600" dirty="0">
                <a:solidFill>
                  <a:schemeClr val="accent4">
                    <a:lumMod val="60000"/>
                    <a:lumOff val="40000"/>
                  </a:schemeClr>
                </a:solidFill>
              </a:rPr>
              <a:t>No, 75% of the cost is more than the 50% benefits received. The agency can charge up to 50% to AEFLA. </a:t>
            </a:r>
          </a:p>
          <a:p>
            <a:pPr marL="514350" indent="-514350">
              <a:spcAft>
                <a:spcPts val="1000"/>
              </a:spcAft>
              <a:buFont typeface="+mj-lt"/>
              <a:buAutoNum type="alphaLcPeriod"/>
            </a:pPr>
            <a:r>
              <a:rPr lang="en-US" sz="2800" dirty="0"/>
              <a:t>0% of the cost to AEFLA and 100% to non-AEFLA? </a:t>
            </a:r>
            <a:r>
              <a:rPr lang="en-US" sz="2600" dirty="0">
                <a:solidFill>
                  <a:schemeClr val="accent4">
                    <a:lumMod val="60000"/>
                    <a:lumOff val="40000"/>
                  </a:schemeClr>
                </a:solidFill>
              </a:rPr>
              <a:t>Yes, charging 0% of the cost to AEFLA and receiving 50% of the benefits is acceptable.  </a:t>
            </a:r>
          </a:p>
        </p:txBody>
      </p:sp>
    </p:spTree>
    <p:extLst>
      <p:ext uri="{BB962C8B-B14F-4D97-AF65-F5344CB8AC3E}">
        <p14:creationId xmlns:p14="http://schemas.microsoft.com/office/powerpoint/2010/main" val="3805752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dirty="0"/>
              <a:t>Time &amp; Effort Reporting </a:t>
            </a:r>
          </a:p>
        </p:txBody>
      </p:sp>
    </p:spTree>
    <p:extLst>
      <p:ext uri="{BB962C8B-B14F-4D97-AF65-F5344CB8AC3E}">
        <p14:creationId xmlns:p14="http://schemas.microsoft.com/office/powerpoint/2010/main" val="4092088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0B899-8D98-48BF-BE3C-A9BF6D3B6DF8}"/>
              </a:ext>
            </a:extLst>
          </p:cNvPr>
          <p:cNvSpPr>
            <a:spLocks noGrp="1"/>
          </p:cNvSpPr>
          <p:nvPr>
            <p:ph type="title"/>
          </p:nvPr>
        </p:nvSpPr>
        <p:spPr>
          <a:xfrm>
            <a:off x="152400" y="203800"/>
            <a:ext cx="11887200" cy="935190"/>
          </a:xfrm>
        </p:spPr>
        <p:txBody>
          <a:bodyPr/>
          <a:lstStyle/>
          <a:p>
            <a:r>
              <a:rPr lang="en-US" dirty="0"/>
              <a:t>Time and Effort Reporting Requirements </a:t>
            </a:r>
          </a:p>
        </p:txBody>
      </p:sp>
      <p:sp>
        <p:nvSpPr>
          <p:cNvPr id="3" name="Content Placeholder 2">
            <a:extLst>
              <a:ext uri="{FF2B5EF4-FFF2-40B4-BE49-F238E27FC236}">
                <a16:creationId xmlns:a16="http://schemas.microsoft.com/office/drawing/2014/main" id="{C382CB4A-B46C-46A6-801B-EB6E0406C8E6}"/>
              </a:ext>
            </a:extLst>
          </p:cNvPr>
          <p:cNvSpPr>
            <a:spLocks noGrp="1"/>
          </p:cNvSpPr>
          <p:nvPr>
            <p:ph idx="1"/>
          </p:nvPr>
        </p:nvSpPr>
        <p:spPr>
          <a:xfrm>
            <a:off x="152400" y="1138991"/>
            <a:ext cx="11887200" cy="5719010"/>
          </a:xfrm>
        </p:spPr>
        <p:txBody>
          <a:bodyPr vert="horz" lIns="91440" tIns="45720" rIns="91440" bIns="45720" rtlCol="0" anchor="t">
            <a:normAutofit/>
          </a:bodyPr>
          <a:lstStyle/>
          <a:p>
            <a:pPr marL="0" indent="0">
              <a:spcBef>
                <a:spcPts val="0"/>
              </a:spcBef>
              <a:buNone/>
            </a:pPr>
            <a:r>
              <a:rPr lang="en-US" sz="2800" b="1" dirty="0"/>
              <a:t>What is required?</a:t>
            </a:r>
          </a:p>
          <a:p>
            <a:pPr marL="0" indent="0">
              <a:spcBef>
                <a:spcPts val="1800"/>
              </a:spcBef>
              <a:spcAft>
                <a:spcPts val="600"/>
              </a:spcAft>
              <a:buNone/>
            </a:pPr>
            <a:r>
              <a:rPr lang="en-US" sz="2800" dirty="0"/>
              <a:t>Any employee (full-time, part-time, substitute, hourly) paid with federal funds must maintain </a:t>
            </a:r>
            <a:r>
              <a:rPr lang="en-US" sz="2800" b="1" dirty="0"/>
              <a:t>documentation</a:t>
            </a:r>
            <a:r>
              <a:rPr lang="en-US" sz="2800" dirty="0"/>
              <a:t> showing that their time is </a:t>
            </a:r>
            <a:r>
              <a:rPr lang="en-US" sz="2800" b="1" dirty="0"/>
              <a:t>allocable</a:t>
            </a:r>
            <a:r>
              <a:rPr lang="en-US" sz="2800" dirty="0"/>
              <a:t> to a federal program. (2 CFR 200.403(a)).</a:t>
            </a:r>
          </a:p>
          <a:p>
            <a:pPr indent="0">
              <a:spcBef>
                <a:spcPts val="600"/>
              </a:spcBef>
              <a:spcAft>
                <a:spcPts val="1200"/>
              </a:spcAft>
              <a:buNone/>
            </a:pPr>
            <a:r>
              <a:rPr lang="en-US" sz="2800" dirty="0"/>
              <a:t>In other words, a cost must be allocated or charged to a federal program “in accordance with relative benefits received.” (2CFR 200.405(a))</a:t>
            </a:r>
            <a:endParaRPr lang="en-US" sz="2600" b="1" dirty="0"/>
          </a:p>
          <a:p>
            <a:pPr indent="0">
              <a:buNone/>
            </a:pPr>
            <a:r>
              <a:rPr lang="en-US" sz="2600" b="1" dirty="0"/>
              <a:t>Example</a:t>
            </a:r>
            <a:r>
              <a:rPr lang="en-US" sz="2600" dirty="0"/>
              <a:t>: If a teacher is paid 50% with AEFLA funds, resource code 3905 and 50% with California Adult Education Program (CAEP), resource code 6391, the time and effort </a:t>
            </a:r>
            <a:r>
              <a:rPr lang="en-US" sz="2600" b="1" dirty="0"/>
              <a:t>documentation</a:t>
            </a:r>
            <a:r>
              <a:rPr lang="en-US" sz="2600" dirty="0"/>
              <a:t> must demonstrate that at least 50% of the teacher’s time was providing AEFLA grant related activities, under resource 3905 programs focus areas. </a:t>
            </a:r>
          </a:p>
          <a:p>
            <a:pPr indent="0">
              <a:spcBef>
                <a:spcPts val="600"/>
              </a:spcBef>
              <a:buNone/>
            </a:pPr>
            <a:endParaRPr lang="en-US" sz="2600" dirty="0"/>
          </a:p>
          <a:p>
            <a:pPr indent="0">
              <a:buNone/>
            </a:pPr>
            <a:endParaRPr lang="en-US" sz="2600" dirty="0">
              <a:cs typeface="Arial"/>
            </a:endParaRPr>
          </a:p>
          <a:p>
            <a:pPr marL="0" indent="0">
              <a:buNone/>
            </a:pPr>
            <a:endParaRPr lang="en-US" dirty="0"/>
          </a:p>
        </p:txBody>
      </p:sp>
    </p:spTree>
    <p:extLst>
      <p:ext uri="{BB962C8B-B14F-4D97-AF65-F5344CB8AC3E}">
        <p14:creationId xmlns:p14="http://schemas.microsoft.com/office/powerpoint/2010/main" val="3953830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6B0C-2AD2-44F9-BC6A-D9D3EF366824}"/>
              </a:ext>
            </a:extLst>
          </p:cNvPr>
          <p:cNvSpPr>
            <a:spLocks noGrp="1"/>
          </p:cNvSpPr>
          <p:nvPr>
            <p:ph type="title"/>
          </p:nvPr>
        </p:nvSpPr>
        <p:spPr>
          <a:xfrm>
            <a:off x="152399" y="-318976"/>
            <a:ext cx="12213265" cy="1690576"/>
          </a:xfrm>
        </p:spPr>
        <p:txBody>
          <a:bodyPr>
            <a:normAutofit/>
          </a:bodyPr>
          <a:lstStyle/>
          <a:p>
            <a:r>
              <a:rPr lang="en-US" sz="4000" dirty="0">
                <a:solidFill>
                  <a:prstClr val="white"/>
                </a:solidFill>
              </a:rPr>
              <a:t>Time &amp; Effort - Standards for Documentation (1)</a:t>
            </a:r>
            <a:r>
              <a:rPr lang="en-US" sz="3900" dirty="0"/>
              <a:t> </a:t>
            </a:r>
          </a:p>
        </p:txBody>
      </p:sp>
      <p:sp>
        <p:nvSpPr>
          <p:cNvPr id="3" name="Content Placeholder 2">
            <a:extLst>
              <a:ext uri="{FF2B5EF4-FFF2-40B4-BE49-F238E27FC236}">
                <a16:creationId xmlns:a16="http://schemas.microsoft.com/office/drawing/2014/main" id="{C35C22D3-858C-4474-AF4F-307425FFD101}"/>
              </a:ext>
            </a:extLst>
          </p:cNvPr>
          <p:cNvSpPr>
            <a:spLocks noGrp="1"/>
          </p:cNvSpPr>
          <p:nvPr>
            <p:ph idx="1"/>
          </p:nvPr>
        </p:nvSpPr>
        <p:spPr>
          <a:xfrm>
            <a:off x="152400" y="1117600"/>
            <a:ext cx="12039600" cy="5740400"/>
          </a:xfrm>
        </p:spPr>
        <p:txBody>
          <a:bodyPr>
            <a:normAutofit/>
          </a:bodyPr>
          <a:lstStyle/>
          <a:p>
            <a:pPr marL="0" indent="0">
              <a:spcBef>
                <a:spcPts val="0"/>
              </a:spcBef>
              <a:buNone/>
            </a:pPr>
            <a:r>
              <a:rPr lang="en-US" sz="2800" dirty="0"/>
              <a:t>Per 2 CFR 200.430(i)(1), the </a:t>
            </a:r>
            <a:r>
              <a:rPr lang="en-US" sz="2800" b="1" dirty="0"/>
              <a:t>documentation</a:t>
            </a:r>
            <a:r>
              <a:rPr lang="en-US" sz="2800" dirty="0"/>
              <a:t> must be </a:t>
            </a:r>
            <a:r>
              <a:rPr lang="en-US" sz="2800" b="1" dirty="0"/>
              <a:t>based on records </a:t>
            </a:r>
            <a:r>
              <a:rPr lang="en-US" sz="2800" dirty="0"/>
              <a:t>that </a:t>
            </a:r>
            <a:r>
              <a:rPr lang="en-US" sz="2800" b="1" dirty="0"/>
              <a:t>accurately reflect the work performed</a:t>
            </a:r>
            <a:r>
              <a:rPr lang="en-US" sz="2800" dirty="0"/>
              <a:t>. </a:t>
            </a:r>
          </a:p>
          <a:p>
            <a:pPr marL="0" indent="0">
              <a:spcBef>
                <a:spcPts val="0"/>
              </a:spcBef>
              <a:buNone/>
            </a:pPr>
            <a:r>
              <a:rPr lang="en-US" sz="2800" dirty="0"/>
              <a:t> </a:t>
            </a:r>
          </a:p>
          <a:p>
            <a:pPr marL="182880" indent="-182880">
              <a:spcBef>
                <a:spcPts val="0"/>
              </a:spcBef>
              <a:spcAft>
                <a:spcPts val="800"/>
              </a:spcAft>
            </a:pPr>
            <a:r>
              <a:rPr lang="en-US" sz="2600" dirty="0"/>
              <a:t>Be supported by a </a:t>
            </a:r>
            <a:r>
              <a:rPr lang="en-US" sz="2600" b="1" dirty="0"/>
              <a:t>system of internal controls </a:t>
            </a:r>
            <a:r>
              <a:rPr lang="en-US" sz="2600" dirty="0"/>
              <a:t>which provides </a:t>
            </a:r>
            <a:r>
              <a:rPr lang="en-US" sz="2600" b="1" dirty="0"/>
              <a:t>reasonable assurance </a:t>
            </a:r>
            <a:r>
              <a:rPr lang="en-US" sz="2600" dirty="0"/>
              <a:t>that the charges are </a:t>
            </a:r>
            <a:r>
              <a:rPr lang="en-US" sz="2600" b="1" dirty="0"/>
              <a:t>accurate, allowable</a:t>
            </a:r>
            <a:r>
              <a:rPr lang="en-US" sz="2600" dirty="0"/>
              <a:t>, and properly </a:t>
            </a:r>
            <a:r>
              <a:rPr lang="en-US" sz="2600" b="1" dirty="0"/>
              <a:t>allocated.</a:t>
            </a:r>
          </a:p>
          <a:p>
            <a:pPr marL="182880" indent="0">
              <a:spcBef>
                <a:spcPts val="800"/>
              </a:spcBef>
              <a:buNone/>
            </a:pPr>
            <a:r>
              <a:rPr lang="en-US" sz="2600" b="1" dirty="0"/>
              <a:t>Note: </a:t>
            </a:r>
            <a:r>
              <a:rPr lang="en-US" sz="2600" dirty="0"/>
              <a:t>Does the agency has established policies and procedures to ensure that the employees’ salaries and wages charged to federal programs, including AEFLA, are substantiated? </a:t>
            </a:r>
          </a:p>
          <a:p>
            <a:pPr marL="182880" indent="0">
              <a:spcBef>
                <a:spcPts val="0"/>
              </a:spcBef>
              <a:buNone/>
            </a:pPr>
            <a:r>
              <a:rPr lang="en-US" sz="2800" dirty="0"/>
              <a:t> </a:t>
            </a:r>
          </a:p>
          <a:p>
            <a:pPr marL="182880" indent="-182880">
              <a:spcBef>
                <a:spcPts val="0"/>
              </a:spcBef>
              <a:spcAft>
                <a:spcPts val="800"/>
              </a:spcAft>
            </a:pPr>
            <a:r>
              <a:rPr lang="en-US" sz="2600" dirty="0"/>
              <a:t>Be incorporated into the official records of the agency.</a:t>
            </a:r>
          </a:p>
          <a:p>
            <a:pPr marL="182880" indent="0">
              <a:spcBef>
                <a:spcPts val="800"/>
              </a:spcBef>
              <a:buNone/>
            </a:pPr>
            <a:r>
              <a:rPr lang="en-US" sz="2600" b="1" dirty="0"/>
              <a:t>Note</a:t>
            </a:r>
            <a:r>
              <a:rPr lang="en-US" sz="2600" dirty="0"/>
              <a:t>: Has the agency incorporated Time and Effort (T&amp;E) records into its official payroll and accounting records?</a:t>
            </a:r>
          </a:p>
          <a:p>
            <a:endParaRPr lang="en-US" dirty="0"/>
          </a:p>
        </p:txBody>
      </p:sp>
    </p:spTree>
    <p:extLst>
      <p:ext uri="{BB962C8B-B14F-4D97-AF65-F5344CB8AC3E}">
        <p14:creationId xmlns:p14="http://schemas.microsoft.com/office/powerpoint/2010/main" val="1802903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F29-8653-45C1-BB00-1E8E882171D5}"/>
              </a:ext>
            </a:extLst>
          </p:cNvPr>
          <p:cNvSpPr>
            <a:spLocks noGrp="1"/>
          </p:cNvSpPr>
          <p:nvPr>
            <p:ph type="title"/>
          </p:nvPr>
        </p:nvSpPr>
        <p:spPr>
          <a:xfrm>
            <a:off x="152400" y="203799"/>
            <a:ext cx="11887200" cy="838192"/>
          </a:xfrm>
        </p:spPr>
        <p:txBody>
          <a:bodyPr/>
          <a:lstStyle/>
          <a:p>
            <a:r>
              <a:rPr lang="en-US" dirty="0">
                <a:latin typeface="Arial" panose="020B0604020202020204" pitchFamily="34" charset="0"/>
                <a:cs typeface="Arial" panose="020B0604020202020204" pitchFamily="34" charset="0"/>
              </a:rPr>
              <a:t>Overview Topics</a:t>
            </a:r>
            <a:endParaRPr lang="en-US" dirty="0"/>
          </a:p>
        </p:txBody>
      </p:sp>
      <p:sp>
        <p:nvSpPr>
          <p:cNvPr id="3" name="Content Placeholder 2">
            <a:extLst>
              <a:ext uri="{FF2B5EF4-FFF2-40B4-BE49-F238E27FC236}">
                <a16:creationId xmlns:a16="http://schemas.microsoft.com/office/drawing/2014/main" id="{AE625E13-849A-48CD-B849-43EA36324BFD}"/>
              </a:ext>
            </a:extLst>
          </p:cNvPr>
          <p:cNvSpPr>
            <a:spLocks noGrp="1"/>
          </p:cNvSpPr>
          <p:nvPr>
            <p:ph idx="1"/>
          </p:nvPr>
        </p:nvSpPr>
        <p:spPr>
          <a:xfrm>
            <a:off x="74428" y="1041991"/>
            <a:ext cx="12117572" cy="5015909"/>
          </a:xfrm>
        </p:spPr>
        <p:txBody>
          <a:bodyPr>
            <a:normAutofit/>
          </a:bodyPr>
          <a:lstStyle/>
          <a:p>
            <a:pPr marL="457200" lvl="0" eaLnBrk="0" fontAlgn="base" hangingPunct="0">
              <a:lnSpc>
                <a:spcPct val="100000"/>
              </a:lnSpc>
              <a:spcAft>
                <a:spcPts val="1000"/>
              </a:spcAft>
            </a:pPr>
            <a:r>
              <a:rPr lang="en-US" dirty="0">
                <a:solidFill>
                  <a:prstClr val="white"/>
                </a:solidFill>
              </a:rPr>
              <a:t>Statute and Regulations</a:t>
            </a:r>
          </a:p>
          <a:p>
            <a:pPr marL="457200" lvl="0" eaLnBrk="0" fontAlgn="base" hangingPunct="0">
              <a:lnSpc>
                <a:spcPct val="100000"/>
              </a:lnSpc>
              <a:spcAft>
                <a:spcPts val="1000"/>
              </a:spcAft>
            </a:pPr>
            <a:r>
              <a:rPr lang="en-US" dirty="0">
                <a:solidFill>
                  <a:prstClr val="white"/>
                </a:solidFill>
              </a:rPr>
              <a:t>Timely Spending Funds and Carryover</a:t>
            </a:r>
          </a:p>
          <a:p>
            <a:pPr marL="457200">
              <a:lnSpc>
                <a:spcPct val="100000"/>
              </a:lnSpc>
              <a:spcAft>
                <a:spcPts val="1000"/>
              </a:spcAft>
            </a:pPr>
            <a:r>
              <a:rPr lang="en-US" dirty="0"/>
              <a:t>Supplement, Not Supplant (SNS) Provisions</a:t>
            </a:r>
          </a:p>
          <a:p>
            <a:pPr marL="457200">
              <a:lnSpc>
                <a:spcPct val="100000"/>
              </a:lnSpc>
              <a:spcAft>
                <a:spcPts val="1000"/>
              </a:spcAft>
            </a:pPr>
            <a:r>
              <a:rPr lang="en-US" dirty="0"/>
              <a:t>Cost Allowability and Allocation Requirements</a:t>
            </a:r>
          </a:p>
          <a:p>
            <a:pPr marL="457200">
              <a:lnSpc>
                <a:spcPct val="100000"/>
              </a:lnSpc>
              <a:spcAft>
                <a:spcPts val="1000"/>
              </a:spcAft>
            </a:pPr>
            <a:r>
              <a:rPr lang="en-US" dirty="0"/>
              <a:t>Standards for Documentation of Personnel Expenses </a:t>
            </a:r>
            <a:br>
              <a:rPr lang="en-US" dirty="0"/>
            </a:br>
            <a:r>
              <a:rPr lang="en-US" dirty="0"/>
              <a:t>(Time and Effort Reporting Requirements)  </a:t>
            </a:r>
          </a:p>
          <a:p>
            <a:pPr marL="457200">
              <a:lnSpc>
                <a:spcPct val="100000"/>
              </a:lnSpc>
              <a:spcAft>
                <a:spcPts val="1000"/>
              </a:spcAft>
            </a:pPr>
            <a:r>
              <a:rPr lang="en-US" dirty="0"/>
              <a:t>Matching Requirements</a:t>
            </a:r>
          </a:p>
          <a:p>
            <a:pPr indent="0">
              <a:lnSpc>
                <a:spcPct val="150000"/>
              </a:lnSpc>
              <a:spcBef>
                <a:spcPts val="600"/>
              </a:spcBef>
              <a:spcAft>
                <a:spcPts val="600"/>
              </a:spcAft>
              <a:buNone/>
            </a:pPr>
            <a:endParaRPr lang="en-US" sz="3000" dirty="0"/>
          </a:p>
          <a:p>
            <a:pPr marL="0" indent="0">
              <a:buNone/>
            </a:pPr>
            <a:endParaRPr lang="en-US" dirty="0"/>
          </a:p>
        </p:txBody>
      </p:sp>
    </p:spTree>
    <p:extLst>
      <p:ext uri="{BB962C8B-B14F-4D97-AF65-F5344CB8AC3E}">
        <p14:creationId xmlns:p14="http://schemas.microsoft.com/office/powerpoint/2010/main" val="4155415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6B0C-2AD2-44F9-BC6A-D9D3EF366824}"/>
              </a:ext>
            </a:extLst>
          </p:cNvPr>
          <p:cNvSpPr>
            <a:spLocks noGrp="1"/>
          </p:cNvSpPr>
          <p:nvPr>
            <p:ph type="title"/>
          </p:nvPr>
        </p:nvSpPr>
        <p:spPr>
          <a:xfrm>
            <a:off x="152399" y="-318976"/>
            <a:ext cx="12213265" cy="1690576"/>
          </a:xfrm>
        </p:spPr>
        <p:txBody>
          <a:bodyPr>
            <a:normAutofit/>
          </a:bodyPr>
          <a:lstStyle/>
          <a:p>
            <a:r>
              <a:rPr lang="en-US" sz="4000" dirty="0">
                <a:solidFill>
                  <a:prstClr val="white"/>
                </a:solidFill>
              </a:rPr>
              <a:t>Time &amp; Effort - Standards for Documentation (1.1)</a:t>
            </a:r>
            <a:r>
              <a:rPr lang="en-US" sz="3900" dirty="0"/>
              <a:t> </a:t>
            </a:r>
          </a:p>
        </p:txBody>
      </p:sp>
      <p:sp>
        <p:nvSpPr>
          <p:cNvPr id="3" name="Content Placeholder 2">
            <a:extLst>
              <a:ext uri="{FF2B5EF4-FFF2-40B4-BE49-F238E27FC236}">
                <a16:creationId xmlns:a16="http://schemas.microsoft.com/office/drawing/2014/main" id="{C35C22D3-858C-4474-AF4F-307425FFD101}"/>
              </a:ext>
            </a:extLst>
          </p:cNvPr>
          <p:cNvSpPr>
            <a:spLocks noGrp="1"/>
          </p:cNvSpPr>
          <p:nvPr>
            <p:ph idx="1"/>
          </p:nvPr>
        </p:nvSpPr>
        <p:spPr>
          <a:xfrm>
            <a:off x="152400" y="1244600"/>
            <a:ext cx="12039600" cy="5613400"/>
          </a:xfrm>
        </p:spPr>
        <p:txBody>
          <a:bodyPr>
            <a:normAutofit/>
          </a:bodyPr>
          <a:lstStyle/>
          <a:p>
            <a:pPr marL="0" indent="0">
              <a:spcBef>
                <a:spcPts val="0"/>
              </a:spcBef>
              <a:buNone/>
            </a:pPr>
            <a:r>
              <a:rPr lang="en-US" sz="2800" dirty="0"/>
              <a:t>Per 2 CFR 200.430(i)(1), the </a:t>
            </a:r>
            <a:r>
              <a:rPr lang="en-US" sz="2800" b="1" dirty="0"/>
              <a:t>documentation</a:t>
            </a:r>
            <a:r>
              <a:rPr lang="en-US" sz="2800" dirty="0"/>
              <a:t> must be </a:t>
            </a:r>
            <a:r>
              <a:rPr lang="en-US" sz="2800" b="1" dirty="0"/>
              <a:t>based on records </a:t>
            </a:r>
            <a:r>
              <a:rPr lang="en-US" sz="2800" dirty="0"/>
              <a:t>that </a:t>
            </a:r>
            <a:r>
              <a:rPr lang="en-US" sz="2800" b="1" dirty="0"/>
              <a:t>accurately reflect the work performed</a:t>
            </a:r>
            <a:r>
              <a:rPr lang="en-US" sz="2800" dirty="0"/>
              <a:t>. (continued)  </a:t>
            </a:r>
          </a:p>
          <a:p>
            <a:pPr marL="0" indent="0">
              <a:spcBef>
                <a:spcPts val="0"/>
              </a:spcBef>
              <a:buNone/>
            </a:pPr>
            <a:endParaRPr lang="en-US" sz="2800" dirty="0"/>
          </a:p>
          <a:p>
            <a:pPr marL="182880" indent="-182880">
              <a:spcBef>
                <a:spcPts val="0"/>
              </a:spcBef>
              <a:spcAft>
                <a:spcPts val="800"/>
              </a:spcAft>
            </a:pPr>
            <a:r>
              <a:rPr lang="en-US" sz="2800" dirty="0">
                <a:solidFill>
                  <a:prstClr val="white"/>
                </a:solidFill>
              </a:rPr>
              <a:t>Reasonably reflect the </a:t>
            </a:r>
            <a:r>
              <a:rPr lang="en-US" sz="2800" b="1" dirty="0">
                <a:solidFill>
                  <a:prstClr val="white"/>
                </a:solidFill>
              </a:rPr>
              <a:t>total</a:t>
            </a:r>
            <a:r>
              <a:rPr lang="en-US" sz="2800" dirty="0">
                <a:solidFill>
                  <a:prstClr val="white"/>
                </a:solidFill>
              </a:rPr>
              <a:t> </a:t>
            </a:r>
            <a:r>
              <a:rPr lang="en-US" sz="2800" b="1" dirty="0">
                <a:solidFill>
                  <a:prstClr val="white"/>
                </a:solidFill>
              </a:rPr>
              <a:t>activity</a:t>
            </a:r>
            <a:r>
              <a:rPr lang="en-US" sz="2800" dirty="0">
                <a:solidFill>
                  <a:prstClr val="white"/>
                </a:solidFill>
              </a:rPr>
              <a:t> for which the employee is compensated. </a:t>
            </a:r>
          </a:p>
          <a:p>
            <a:pPr marL="182880" indent="0">
              <a:spcBef>
                <a:spcPts val="800"/>
              </a:spcBef>
              <a:buNone/>
            </a:pPr>
            <a:r>
              <a:rPr lang="en-US" sz="2600" b="1" dirty="0"/>
              <a:t>Note: </a:t>
            </a:r>
            <a:r>
              <a:rPr lang="en-US" sz="2600" dirty="0"/>
              <a:t>Do the T&amp;E records reflect the entire time (100% of the position), whether the employee works on a full, part-time, substitute, or hourly basis?</a:t>
            </a:r>
          </a:p>
          <a:p>
            <a:pPr marL="182880" indent="0">
              <a:spcBef>
                <a:spcPts val="0"/>
              </a:spcBef>
              <a:buNone/>
            </a:pPr>
            <a:r>
              <a:rPr lang="en-US" sz="2800" dirty="0"/>
              <a:t> </a:t>
            </a:r>
          </a:p>
          <a:p>
            <a:pPr marL="182880" indent="-182880">
              <a:spcBef>
                <a:spcPts val="0"/>
              </a:spcBef>
              <a:spcAft>
                <a:spcPts val="800"/>
              </a:spcAft>
            </a:pPr>
            <a:r>
              <a:rPr lang="en-US" sz="2800" dirty="0">
                <a:solidFill>
                  <a:prstClr val="white"/>
                </a:solidFill>
              </a:rPr>
              <a:t>Encompass </a:t>
            </a:r>
            <a:r>
              <a:rPr lang="en-US" sz="2800" b="1" dirty="0">
                <a:solidFill>
                  <a:prstClr val="white"/>
                </a:solidFill>
              </a:rPr>
              <a:t>all activities </a:t>
            </a:r>
            <a:r>
              <a:rPr lang="en-US" sz="2800" dirty="0">
                <a:solidFill>
                  <a:prstClr val="white"/>
                </a:solidFill>
              </a:rPr>
              <a:t>(federal and non-federal)</a:t>
            </a:r>
            <a:r>
              <a:rPr lang="en-US" sz="2800" dirty="0"/>
              <a:t>.</a:t>
            </a:r>
          </a:p>
          <a:p>
            <a:pPr marL="182880" indent="0">
              <a:spcBef>
                <a:spcPts val="800"/>
              </a:spcBef>
              <a:buNone/>
            </a:pPr>
            <a:r>
              <a:rPr lang="en-US" sz="2600" b="1" dirty="0"/>
              <a:t>Note</a:t>
            </a:r>
            <a:r>
              <a:rPr lang="en-US" sz="2600" dirty="0"/>
              <a:t>: Do the T&amp;E records include all activities (federal and non-federal) reflecting 100% of the position?</a:t>
            </a:r>
          </a:p>
          <a:p>
            <a:endParaRPr lang="en-US" dirty="0"/>
          </a:p>
        </p:txBody>
      </p:sp>
    </p:spTree>
    <p:extLst>
      <p:ext uri="{BB962C8B-B14F-4D97-AF65-F5344CB8AC3E}">
        <p14:creationId xmlns:p14="http://schemas.microsoft.com/office/powerpoint/2010/main" val="732056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6B0C-2AD2-44F9-BC6A-D9D3EF366824}"/>
              </a:ext>
            </a:extLst>
          </p:cNvPr>
          <p:cNvSpPr>
            <a:spLocks noGrp="1"/>
          </p:cNvSpPr>
          <p:nvPr>
            <p:ph type="title"/>
          </p:nvPr>
        </p:nvSpPr>
        <p:spPr>
          <a:xfrm>
            <a:off x="152399" y="-318976"/>
            <a:ext cx="12213265" cy="1690576"/>
          </a:xfrm>
        </p:spPr>
        <p:txBody>
          <a:bodyPr>
            <a:normAutofit/>
          </a:bodyPr>
          <a:lstStyle/>
          <a:p>
            <a:r>
              <a:rPr lang="en-US" sz="4000" dirty="0">
                <a:solidFill>
                  <a:prstClr val="white"/>
                </a:solidFill>
              </a:rPr>
              <a:t>Time &amp; Effort - Standards for Documentation (1.2)</a:t>
            </a:r>
            <a:r>
              <a:rPr lang="en-US" sz="3900" dirty="0"/>
              <a:t> </a:t>
            </a:r>
          </a:p>
        </p:txBody>
      </p:sp>
      <p:sp>
        <p:nvSpPr>
          <p:cNvPr id="3" name="Content Placeholder 2">
            <a:extLst>
              <a:ext uri="{FF2B5EF4-FFF2-40B4-BE49-F238E27FC236}">
                <a16:creationId xmlns:a16="http://schemas.microsoft.com/office/drawing/2014/main" id="{C35C22D3-858C-4474-AF4F-307425FFD101}"/>
              </a:ext>
            </a:extLst>
          </p:cNvPr>
          <p:cNvSpPr>
            <a:spLocks noGrp="1"/>
          </p:cNvSpPr>
          <p:nvPr>
            <p:ph idx="1"/>
          </p:nvPr>
        </p:nvSpPr>
        <p:spPr>
          <a:xfrm>
            <a:off x="152400" y="1083733"/>
            <a:ext cx="12039600" cy="5774267"/>
          </a:xfrm>
        </p:spPr>
        <p:txBody>
          <a:bodyPr>
            <a:normAutofit/>
          </a:bodyPr>
          <a:lstStyle/>
          <a:p>
            <a:pPr marL="0" indent="0">
              <a:spcBef>
                <a:spcPts val="0"/>
              </a:spcBef>
              <a:buNone/>
            </a:pPr>
            <a:r>
              <a:rPr lang="en-US" sz="2800" dirty="0"/>
              <a:t>Per 2 CFR 200.430(i)(1), the </a:t>
            </a:r>
            <a:r>
              <a:rPr lang="en-US" sz="2800" b="1" dirty="0"/>
              <a:t>documentation</a:t>
            </a:r>
            <a:r>
              <a:rPr lang="en-US" sz="2800" dirty="0"/>
              <a:t> must be </a:t>
            </a:r>
            <a:r>
              <a:rPr lang="en-US" sz="2800" b="1" dirty="0"/>
              <a:t>based on records </a:t>
            </a:r>
            <a:r>
              <a:rPr lang="en-US" sz="2800" dirty="0"/>
              <a:t>that </a:t>
            </a:r>
            <a:r>
              <a:rPr lang="en-US" sz="2800" b="1" dirty="0"/>
              <a:t>accurately reflect the work performed</a:t>
            </a:r>
            <a:r>
              <a:rPr lang="en-US" sz="2800" dirty="0"/>
              <a:t>. (continued)</a:t>
            </a:r>
          </a:p>
          <a:p>
            <a:pPr marL="0" indent="0">
              <a:spcBef>
                <a:spcPts val="0"/>
              </a:spcBef>
              <a:buNone/>
            </a:pPr>
            <a:endParaRPr lang="en-US" sz="2800" dirty="0"/>
          </a:p>
          <a:p>
            <a:pPr marL="182880" indent="-182880">
              <a:spcBef>
                <a:spcPts val="0"/>
              </a:spcBef>
            </a:pPr>
            <a:r>
              <a:rPr lang="en-US" sz="2800" dirty="0">
                <a:solidFill>
                  <a:prstClr val="white"/>
                </a:solidFill>
              </a:rPr>
              <a:t>Comply with established accounting </a:t>
            </a:r>
            <a:r>
              <a:rPr lang="en-US" sz="2800" b="1" dirty="0">
                <a:solidFill>
                  <a:prstClr val="white"/>
                </a:solidFill>
              </a:rPr>
              <a:t>policies and practices. </a:t>
            </a:r>
          </a:p>
          <a:p>
            <a:pPr marL="182880" indent="0">
              <a:spcBef>
                <a:spcPts val="800"/>
              </a:spcBef>
              <a:buNone/>
            </a:pPr>
            <a:r>
              <a:rPr lang="en-US" sz="2800" b="1" dirty="0"/>
              <a:t>Note</a:t>
            </a:r>
            <a:r>
              <a:rPr lang="en-US" sz="2800" dirty="0"/>
              <a:t>: Do the policies and practices include fiscal and program staff, responsible positions, and align to T&amp;E records?</a:t>
            </a:r>
          </a:p>
          <a:p>
            <a:pPr marL="182880" indent="0">
              <a:spcBef>
                <a:spcPts val="0"/>
              </a:spcBef>
              <a:buNone/>
            </a:pPr>
            <a:endParaRPr lang="en-US" sz="2800" dirty="0"/>
          </a:p>
          <a:p>
            <a:pPr marL="182880" indent="-182880">
              <a:spcBef>
                <a:spcPts val="0"/>
              </a:spcBef>
              <a:spcAft>
                <a:spcPts val="1200"/>
              </a:spcAft>
            </a:pPr>
            <a:r>
              <a:rPr lang="en-US" sz="2800" dirty="0">
                <a:solidFill>
                  <a:prstClr val="white"/>
                </a:solidFill>
              </a:rPr>
              <a:t>Support distribution among specific </a:t>
            </a:r>
            <a:r>
              <a:rPr lang="en-US" sz="2800" b="1" dirty="0">
                <a:solidFill>
                  <a:prstClr val="white"/>
                </a:solidFill>
              </a:rPr>
              <a:t>activities or cost objectives*.</a:t>
            </a:r>
          </a:p>
          <a:p>
            <a:pPr marL="182880" indent="0">
              <a:spcBef>
                <a:spcPts val="0"/>
              </a:spcBef>
              <a:spcAft>
                <a:spcPts val="800"/>
              </a:spcAft>
              <a:buNone/>
            </a:pPr>
            <a:r>
              <a:rPr lang="en-US" sz="2600" b="1" dirty="0"/>
              <a:t>Note</a:t>
            </a:r>
            <a:r>
              <a:rPr lang="en-US" sz="2600" dirty="0"/>
              <a:t>: Do the T&amp;E records identify the specific activities or costs objectives the employee performed, and demonstrate that these benefited the programs, including AEFLA, from which the employee was paid?</a:t>
            </a:r>
          </a:p>
          <a:p>
            <a:pPr marL="182880" indent="0">
              <a:spcBef>
                <a:spcPts val="800"/>
              </a:spcBef>
              <a:buNone/>
            </a:pPr>
            <a:r>
              <a:rPr lang="en-US" sz="2600" dirty="0"/>
              <a:t>* </a:t>
            </a:r>
            <a:r>
              <a:rPr lang="en-US" sz="2600" b="1" dirty="0"/>
              <a:t>Cost objectives </a:t>
            </a:r>
            <a:r>
              <a:rPr lang="en-US" sz="2600" dirty="0"/>
              <a:t>- more details on the next slides  </a:t>
            </a:r>
          </a:p>
          <a:p>
            <a:pPr marL="0" indent="0">
              <a:buNone/>
            </a:pPr>
            <a:endParaRPr lang="en-US" dirty="0"/>
          </a:p>
        </p:txBody>
      </p:sp>
    </p:spTree>
    <p:extLst>
      <p:ext uri="{BB962C8B-B14F-4D97-AF65-F5344CB8AC3E}">
        <p14:creationId xmlns:p14="http://schemas.microsoft.com/office/powerpoint/2010/main" val="1496866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6B0C-2AD2-44F9-BC6A-D9D3EF366824}"/>
              </a:ext>
            </a:extLst>
          </p:cNvPr>
          <p:cNvSpPr>
            <a:spLocks noGrp="1"/>
          </p:cNvSpPr>
          <p:nvPr>
            <p:ph type="title"/>
          </p:nvPr>
        </p:nvSpPr>
        <p:spPr>
          <a:xfrm>
            <a:off x="152399" y="-318976"/>
            <a:ext cx="12213265" cy="1515598"/>
          </a:xfrm>
        </p:spPr>
        <p:txBody>
          <a:bodyPr>
            <a:normAutofit/>
          </a:bodyPr>
          <a:lstStyle/>
          <a:p>
            <a:br>
              <a:rPr lang="en-US" sz="4000" dirty="0">
                <a:solidFill>
                  <a:prstClr val="white"/>
                </a:solidFill>
              </a:rPr>
            </a:br>
            <a:r>
              <a:rPr lang="en-US" sz="4000" dirty="0">
                <a:solidFill>
                  <a:prstClr val="white"/>
                </a:solidFill>
              </a:rPr>
              <a:t>Time &amp; Effort - Standards for Documentation (2)</a:t>
            </a:r>
            <a:r>
              <a:rPr lang="en-US" sz="3900" dirty="0"/>
              <a:t> </a:t>
            </a:r>
          </a:p>
        </p:txBody>
      </p:sp>
      <p:sp>
        <p:nvSpPr>
          <p:cNvPr id="3" name="Content Placeholder 2">
            <a:extLst>
              <a:ext uri="{FF2B5EF4-FFF2-40B4-BE49-F238E27FC236}">
                <a16:creationId xmlns:a16="http://schemas.microsoft.com/office/drawing/2014/main" id="{C35C22D3-858C-4474-AF4F-307425FFD101}"/>
              </a:ext>
            </a:extLst>
          </p:cNvPr>
          <p:cNvSpPr>
            <a:spLocks noGrp="1"/>
          </p:cNvSpPr>
          <p:nvPr>
            <p:ph idx="1"/>
          </p:nvPr>
        </p:nvSpPr>
        <p:spPr>
          <a:xfrm>
            <a:off x="152400" y="1371600"/>
            <a:ext cx="11791244" cy="5486400"/>
          </a:xfrm>
        </p:spPr>
        <p:txBody>
          <a:bodyPr>
            <a:normAutofit/>
          </a:bodyPr>
          <a:lstStyle/>
          <a:p>
            <a:pPr marL="0" indent="0">
              <a:spcBef>
                <a:spcPts val="0"/>
              </a:spcBef>
              <a:buNone/>
            </a:pPr>
            <a:r>
              <a:rPr lang="en-US" sz="2800" dirty="0"/>
              <a:t>Under 2 CFR 200.430(i)(1)(viii), </a:t>
            </a:r>
          </a:p>
          <a:p>
            <a:pPr marL="0" indent="0">
              <a:spcBef>
                <a:spcPts val="0"/>
              </a:spcBef>
              <a:buNone/>
            </a:pPr>
            <a:endParaRPr lang="en-US" sz="2800" dirty="0"/>
          </a:p>
          <a:p>
            <a:pPr marL="182880" indent="-182880">
              <a:spcBef>
                <a:spcPts val="0"/>
              </a:spcBef>
              <a:spcAft>
                <a:spcPts val="800"/>
              </a:spcAft>
            </a:pPr>
            <a:r>
              <a:rPr lang="en-US" sz="2800" b="1" dirty="0">
                <a:solidFill>
                  <a:prstClr val="white"/>
                </a:solidFill>
              </a:rPr>
              <a:t>Budget estimates (</a:t>
            </a:r>
            <a:r>
              <a:rPr lang="en-US" sz="2800" dirty="0">
                <a:solidFill>
                  <a:prstClr val="white"/>
                </a:solidFill>
              </a:rPr>
              <a:t>i.e., estimates determined before the services are performed)</a:t>
            </a:r>
            <a:r>
              <a:rPr lang="en-US" sz="2800" b="1" dirty="0">
                <a:solidFill>
                  <a:prstClr val="white"/>
                </a:solidFill>
              </a:rPr>
              <a:t> </a:t>
            </a:r>
            <a:r>
              <a:rPr lang="en-US" sz="2800" dirty="0">
                <a:solidFill>
                  <a:prstClr val="white"/>
                </a:solidFill>
              </a:rPr>
              <a:t>alone</a:t>
            </a:r>
            <a:r>
              <a:rPr lang="en-US" sz="2800" b="1" dirty="0">
                <a:solidFill>
                  <a:prstClr val="white"/>
                </a:solidFill>
              </a:rPr>
              <a:t> </a:t>
            </a:r>
            <a:r>
              <a:rPr lang="en-US" sz="2800" dirty="0">
                <a:solidFill>
                  <a:prstClr val="white"/>
                </a:solidFill>
              </a:rPr>
              <a:t>do not qualify as support for charges to federal awards.</a:t>
            </a:r>
            <a:r>
              <a:rPr lang="en-US" sz="2800" dirty="0"/>
              <a:t> </a:t>
            </a:r>
          </a:p>
          <a:p>
            <a:pPr marL="182880" indent="0">
              <a:spcBef>
                <a:spcPts val="800"/>
              </a:spcBef>
              <a:buNone/>
            </a:pPr>
            <a:r>
              <a:rPr lang="en-US" sz="2800" b="1" dirty="0"/>
              <a:t>Note</a:t>
            </a:r>
            <a:r>
              <a:rPr lang="en-US" sz="2800" dirty="0"/>
              <a:t>: This is one of the most common reasons of non-compliance and may require the agency to reimburse or repay the federal program(s) with non-federal funds. </a:t>
            </a:r>
          </a:p>
          <a:p>
            <a:pPr marL="182880" indent="0">
              <a:spcBef>
                <a:spcPts val="800"/>
              </a:spcBef>
              <a:buNone/>
            </a:pPr>
            <a:endParaRPr lang="en-US" sz="2600" dirty="0"/>
          </a:p>
          <a:p>
            <a:pPr marL="0" indent="0">
              <a:buNone/>
            </a:pPr>
            <a:endParaRPr lang="en-US" dirty="0"/>
          </a:p>
        </p:txBody>
      </p:sp>
    </p:spTree>
    <p:extLst>
      <p:ext uri="{BB962C8B-B14F-4D97-AF65-F5344CB8AC3E}">
        <p14:creationId xmlns:p14="http://schemas.microsoft.com/office/powerpoint/2010/main" val="1330683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31443-4D22-468A-8B8A-13FF87C5CD32}"/>
              </a:ext>
            </a:extLst>
          </p:cNvPr>
          <p:cNvSpPr>
            <a:spLocks noGrp="1"/>
          </p:cNvSpPr>
          <p:nvPr>
            <p:ph type="title"/>
          </p:nvPr>
        </p:nvSpPr>
        <p:spPr>
          <a:xfrm>
            <a:off x="152400" y="203799"/>
            <a:ext cx="12039600" cy="1325563"/>
          </a:xfrm>
        </p:spPr>
        <p:txBody>
          <a:bodyPr>
            <a:normAutofit/>
          </a:bodyPr>
          <a:lstStyle/>
          <a:p>
            <a:r>
              <a:rPr lang="en-US" sz="4000" dirty="0">
                <a:solidFill>
                  <a:prstClr val="white"/>
                </a:solidFill>
              </a:rPr>
              <a:t>Time &amp; Effort - Standards for Documentation (3)</a:t>
            </a:r>
            <a:endParaRPr lang="en-US" sz="4000" dirty="0"/>
          </a:p>
        </p:txBody>
      </p:sp>
      <p:sp>
        <p:nvSpPr>
          <p:cNvPr id="3" name="Content Placeholder 2">
            <a:extLst>
              <a:ext uri="{FF2B5EF4-FFF2-40B4-BE49-F238E27FC236}">
                <a16:creationId xmlns:a16="http://schemas.microsoft.com/office/drawing/2014/main" id="{230D53B0-9914-49B4-8495-50C4E0DB0D01}"/>
              </a:ext>
            </a:extLst>
          </p:cNvPr>
          <p:cNvSpPr>
            <a:spLocks noGrp="1"/>
          </p:cNvSpPr>
          <p:nvPr>
            <p:ph idx="1"/>
          </p:nvPr>
        </p:nvSpPr>
        <p:spPr>
          <a:xfrm>
            <a:off x="304800" y="1681716"/>
            <a:ext cx="11887200" cy="5015901"/>
          </a:xfrm>
        </p:spPr>
        <p:txBody>
          <a:bodyPr>
            <a:normAutofit/>
          </a:bodyPr>
          <a:lstStyle/>
          <a:p>
            <a:pPr marL="0" indent="0">
              <a:spcBef>
                <a:spcPts val="1200"/>
              </a:spcBef>
              <a:buNone/>
            </a:pPr>
            <a:r>
              <a:rPr lang="en-US" dirty="0"/>
              <a:t>What is a c</a:t>
            </a:r>
            <a:r>
              <a:rPr lang="en-US" b="1" dirty="0"/>
              <a:t>ost objective?</a:t>
            </a:r>
          </a:p>
          <a:p>
            <a:pPr marL="0" indent="0">
              <a:spcBef>
                <a:spcPts val="1200"/>
              </a:spcBef>
              <a:spcAft>
                <a:spcPts val="1200"/>
              </a:spcAft>
              <a:buNone/>
            </a:pPr>
            <a:r>
              <a:rPr lang="en-US" sz="2800" dirty="0"/>
              <a:t>Per 2 CFR 200.1, a cost objective is a function, activities, mandated set-asides, mandatory minimums, and anything that requires separate cost accounting. </a:t>
            </a:r>
          </a:p>
          <a:p>
            <a:pPr marL="0" indent="0">
              <a:buNone/>
            </a:pPr>
            <a:r>
              <a:rPr lang="en-US" sz="2800" dirty="0"/>
              <a:t>In practical terms, a cost objective is a set of work activities allowable under the terms and conditions of a particular funding source. (2019 California School Accounting Manual </a:t>
            </a:r>
            <a:r>
              <a:rPr lang="en-US" sz="2800" dirty="0">
                <a:hlinkClick r:id="rId3"/>
              </a:rPr>
              <a:t>(CSAM) Page 905-1</a:t>
            </a:r>
            <a:r>
              <a:rPr lang="en-US" sz="2800" dirty="0"/>
              <a:t>).</a:t>
            </a:r>
          </a:p>
          <a:p>
            <a:pPr marL="0" indent="0">
              <a:buNone/>
            </a:pPr>
            <a:endParaRPr lang="en-US" dirty="0"/>
          </a:p>
        </p:txBody>
      </p:sp>
    </p:spTree>
    <p:extLst>
      <p:ext uri="{BB962C8B-B14F-4D97-AF65-F5344CB8AC3E}">
        <p14:creationId xmlns:p14="http://schemas.microsoft.com/office/powerpoint/2010/main" val="4278252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EE377-C4CC-4000-BC3E-35AA8F9AB47A}"/>
              </a:ext>
            </a:extLst>
          </p:cNvPr>
          <p:cNvSpPr>
            <a:spLocks noGrp="1"/>
          </p:cNvSpPr>
          <p:nvPr>
            <p:ph type="title"/>
          </p:nvPr>
        </p:nvSpPr>
        <p:spPr>
          <a:xfrm>
            <a:off x="152400" y="-25719"/>
            <a:ext cx="11887200" cy="1184669"/>
          </a:xfrm>
        </p:spPr>
        <p:txBody>
          <a:bodyPr>
            <a:normAutofit fontScale="90000"/>
          </a:bodyPr>
          <a:lstStyle/>
          <a:p>
            <a:r>
              <a:rPr lang="en-US" dirty="0">
                <a:solidFill>
                  <a:prstClr val="white"/>
                </a:solidFill>
              </a:rPr>
              <a:t>Time &amp; Effort - Standards for Documentation (4)</a:t>
            </a:r>
            <a:endParaRPr lang="en-US" dirty="0"/>
          </a:p>
        </p:txBody>
      </p:sp>
      <p:sp>
        <p:nvSpPr>
          <p:cNvPr id="3" name="Content Placeholder 2">
            <a:extLst>
              <a:ext uri="{FF2B5EF4-FFF2-40B4-BE49-F238E27FC236}">
                <a16:creationId xmlns:a16="http://schemas.microsoft.com/office/drawing/2014/main" id="{313E7076-AFF9-45AF-8625-CF596809F515}"/>
              </a:ext>
            </a:extLst>
          </p:cNvPr>
          <p:cNvSpPr>
            <a:spLocks noGrp="1"/>
          </p:cNvSpPr>
          <p:nvPr>
            <p:ph idx="1"/>
          </p:nvPr>
        </p:nvSpPr>
        <p:spPr>
          <a:xfrm>
            <a:off x="152400" y="1028700"/>
            <a:ext cx="11887200" cy="5625502"/>
          </a:xfrm>
        </p:spPr>
        <p:txBody>
          <a:bodyPr vert="horz" lIns="91440" tIns="45720" rIns="91440" bIns="45720" rtlCol="0" anchor="t">
            <a:normAutofit/>
          </a:bodyPr>
          <a:lstStyle/>
          <a:p>
            <a:pPr marL="0" indent="0">
              <a:spcAft>
                <a:spcPts val="1200"/>
              </a:spcAft>
              <a:buNone/>
            </a:pPr>
            <a:r>
              <a:rPr lang="en-US" b="1" dirty="0"/>
              <a:t>Type of documentation? </a:t>
            </a:r>
          </a:p>
          <a:p>
            <a:pPr marL="0" indent="0">
              <a:spcBef>
                <a:spcPts val="600"/>
              </a:spcBef>
              <a:buNone/>
            </a:pPr>
            <a:r>
              <a:rPr lang="en-US" sz="2400" dirty="0"/>
              <a:t>The type of documentation would depend on whether the employee works on a Single Cost Objective (</a:t>
            </a:r>
            <a:r>
              <a:rPr lang="en-US" sz="2400" b="1" dirty="0"/>
              <a:t>SCO)</a:t>
            </a:r>
            <a:r>
              <a:rPr lang="en-US" sz="2400" dirty="0"/>
              <a:t> (or activity) or multiple cost objectives (or activities). </a:t>
            </a:r>
          </a:p>
          <a:p>
            <a:r>
              <a:rPr lang="en-US" sz="2400" b="1" dirty="0"/>
              <a:t>SCO</a:t>
            </a:r>
            <a:r>
              <a:rPr lang="en-US" sz="2400" dirty="0"/>
              <a:t>: A function, activity, … (2 CFR 200.1) </a:t>
            </a:r>
            <a:r>
              <a:rPr lang="en-US" sz="2400" b="1" dirty="0"/>
              <a:t>OR</a:t>
            </a:r>
            <a:r>
              <a:rPr lang="en-US" sz="2400" dirty="0"/>
              <a:t> when both the services(s) being performed and the population being served are allowable and eligible under any of the programs supporting the cost objective. </a:t>
            </a:r>
          </a:p>
          <a:p>
            <a:pPr indent="0">
              <a:buNone/>
            </a:pPr>
            <a:r>
              <a:rPr lang="en-US" sz="2400" b="1" dirty="0"/>
              <a:t>SCO Example 1</a:t>
            </a:r>
            <a:r>
              <a:rPr lang="en-US" sz="2400" dirty="0"/>
              <a:t>: An employee solely providing </a:t>
            </a:r>
            <a:r>
              <a:rPr lang="en-US" sz="2400" b="1" dirty="0"/>
              <a:t>ESL instruction </a:t>
            </a:r>
            <a:r>
              <a:rPr lang="en-US" sz="2400" dirty="0"/>
              <a:t>and paid 100% with AEFLA funds, resource code 3905 </a:t>
            </a:r>
            <a:r>
              <a:rPr lang="en-US" sz="2400" b="1" dirty="0"/>
              <a:t>OR</a:t>
            </a:r>
            <a:endParaRPr lang="en-US" sz="2400" b="1" dirty="0">
              <a:cs typeface="Arial"/>
            </a:endParaRPr>
          </a:p>
          <a:p>
            <a:pPr indent="0">
              <a:buNone/>
            </a:pPr>
            <a:r>
              <a:rPr lang="en-US" sz="2400" b="1" dirty="0"/>
              <a:t>SCO Example 2: </a:t>
            </a:r>
            <a:r>
              <a:rPr lang="en-US" sz="2400" dirty="0"/>
              <a:t>An employee solely providing </a:t>
            </a:r>
            <a:r>
              <a:rPr lang="en-US" sz="2400" b="1" dirty="0"/>
              <a:t>ESL instruction </a:t>
            </a:r>
            <a:r>
              <a:rPr lang="en-US" sz="2400" dirty="0"/>
              <a:t>and paid 50% with  CAEP, resource 6391 and 50% AEFLA funds, resource 3905. The employee is funded with more than one source; however, still works on a SCO because the services being performed and the population being served are allowable and eligible under CAEP and AEFLA, supporting the ESL instruction cost objective or activity.</a:t>
            </a:r>
          </a:p>
          <a:p>
            <a:endParaRPr lang="en-US" dirty="0"/>
          </a:p>
        </p:txBody>
      </p:sp>
    </p:spTree>
    <p:extLst>
      <p:ext uri="{BB962C8B-B14F-4D97-AF65-F5344CB8AC3E}">
        <p14:creationId xmlns:p14="http://schemas.microsoft.com/office/powerpoint/2010/main" val="68454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680C0-BC3C-4C50-872F-C3C7C3AD4E54}"/>
              </a:ext>
            </a:extLst>
          </p:cNvPr>
          <p:cNvSpPr>
            <a:spLocks noGrp="1"/>
          </p:cNvSpPr>
          <p:nvPr>
            <p:ph type="title"/>
          </p:nvPr>
        </p:nvSpPr>
        <p:spPr>
          <a:xfrm>
            <a:off x="152400" y="-171449"/>
            <a:ext cx="11887200" cy="1700812"/>
          </a:xfrm>
        </p:spPr>
        <p:txBody>
          <a:bodyPr/>
          <a:lstStyle/>
          <a:p>
            <a:r>
              <a:rPr lang="en-US" sz="4000" dirty="0">
                <a:solidFill>
                  <a:prstClr val="white"/>
                </a:solidFill>
              </a:rPr>
              <a:t>Time &amp; Effort - Standards for Documentation (4.1)</a:t>
            </a:r>
            <a:endParaRPr lang="en-US" dirty="0"/>
          </a:p>
        </p:txBody>
      </p:sp>
      <p:sp>
        <p:nvSpPr>
          <p:cNvPr id="3" name="Content Placeholder 2">
            <a:extLst>
              <a:ext uri="{FF2B5EF4-FFF2-40B4-BE49-F238E27FC236}">
                <a16:creationId xmlns:a16="http://schemas.microsoft.com/office/drawing/2014/main" id="{5324F525-4C5E-4794-9A6A-915D1BE96E3D}"/>
              </a:ext>
            </a:extLst>
          </p:cNvPr>
          <p:cNvSpPr>
            <a:spLocks noGrp="1"/>
          </p:cNvSpPr>
          <p:nvPr>
            <p:ph idx="1"/>
          </p:nvPr>
        </p:nvSpPr>
        <p:spPr>
          <a:xfrm>
            <a:off x="152400" y="1148317"/>
            <a:ext cx="12039600" cy="5505886"/>
          </a:xfrm>
        </p:spPr>
        <p:txBody>
          <a:bodyPr vert="horz" lIns="91440" tIns="45720" rIns="91440" bIns="45720" rtlCol="0" anchor="t">
            <a:normAutofit/>
          </a:bodyPr>
          <a:lstStyle/>
          <a:p>
            <a:pPr marL="0" indent="0">
              <a:spcBef>
                <a:spcPts val="600"/>
              </a:spcBef>
              <a:spcAft>
                <a:spcPts val="600"/>
              </a:spcAft>
              <a:buNone/>
            </a:pPr>
            <a:r>
              <a:rPr lang="en-US" b="1" dirty="0"/>
              <a:t>Semiannual Certification (</a:t>
            </a:r>
            <a:r>
              <a:rPr lang="en-US" dirty="0"/>
              <a:t>or periodic certification)</a:t>
            </a:r>
            <a:r>
              <a:rPr lang="en-US" dirty="0">
                <a:solidFill>
                  <a:prstClr val="white"/>
                </a:solidFill>
              </a:rPr>
              <a:t> </a:t>
            </a:r>
          </a:p>
          <a:p>
            <a:pPr marL="0" indent="0">
              <a:spcBef>
                <a:spcPts val="600"/>
              </a:spcBef>
              <a:spcAft>
                <a:spcPts val="600"/>
              </a:spcAft>
              <a:buNone/>
            </a:pPr>
            <a:r>
              <a:rPr lang="en-US" sz="2800" dirty="0">
                <a:solidFill>
                  <a:prstClr val="white"/>
                </a:solidFill>
              </a:rPr>
              <a:t>Agencies often use this form for employees working on a </a:t>
            </a:r>
            <a:r>
              <a:rPr lang="en-US" sz="2800" b="1" dirty="0">
                <a:solidFill>
                  <a:prstClr val="white"/>
                </a:solidFill>
              </a:rPr>
              <a:t>SCO</a:t>
            </a:r>
            <a:endParaRPr lang="en-US" sz="2800" dirty="0"/>
          </a:p>
          <a:p>
            <a:pPr>
              <a:spcBef>
                <a:spcPts val="800"/>
              </a:spcBef>
              <a:spcAft>
                <a:spcPts val="800"/>
              </a:spcAft>
            </a:pPr>
            <a:r>
              <a:rPr lang="en-US" sz="2600" dirty="0"/>
              <a:t>After the fact record, covering the entire period of the certification. </a:t>
            </a:r>
          </a:p>
          <a:p>
            <a:pPr>
              <a:spcBef>
                <a:spcPts val="800"/>
              </a:spcBef>
              <a:spcAft>
                <a:spcPts val="800"/>
              </a:spcAft>
            </a:pPr>
            <a:r>
              <a:rPr lang="en-US" sz="2600" dirty="0"/>
              <a:t>Identifies the </a:t>
            </a:r>
            <a:r>
              <a:rPr lang="en-US" sz="2600" b="1" dirty="0"/>
              <a:t>cost objective or activity</a:t>
            </a:r>
            <a:r>
              <a:rPr lang="en-US" sz="2600" dirty="0"/>
              <a:t>, resource code(s), and percentage or hours of </a:t>
            </a:r>
            <a:r>
              <a:rPr lang="en-US" sz="2600" b="1" dirty="0"/>
              <a:t>actual</a:t>
            </a:r>
            <a:r>
              <a:rPr lang="en-US" sz="2600" dirty="0"/>
              <a:t> effort expended for the period of the certification.</a:t>
            </a:r>
          </a:p>
          <a:p>
            <a:pPr>
              <a:spcBef>
                <a:spcPts val="800"/>
              </a:spcBef>
              <a:spcAft>
                <a:spcPts val="800"/>
              </a:spcAft>
            </a:pPr>
            <a:r>
              <a:rPr lang="en-US" sz="2600" dirty="0"/>
              <a:t>Accounts for the </a:t>
            </a:r>
            <a:r>
              <a:rPr lang="en-US" sz="2600" b="1" dirty="0"/>
              <a:t>total activity </a:t>
            </a:r>
            <a:r>
              <a:rPr lang="en-US" sz="2600" dirty="0"/>
              <a:t>(100%) for which the employee is compensated (federal and non-federal activities).</a:t>
            </a:r>
          </a:p>
          <a:p>
            <a:pPr>
              <a:spcBef>
                <a:spcPts val="800"/>
              </a:spcBef>
              <a:spcAft>
                <a:spcPts val="800"/>
              </a:spcAft>
            </a:pPr>
            <a:r>
              <a:rPr lang="en-US" sz="2600" dirty="0"/>
              <a:t>Signed and dated by the employee or supervisory official. </a:t>
            </a:r>
            <a:r>
              <a:rPr lang="en-US" sz="2600" b="1" dirty="0"/>
              <a:t>Agencies may require both signatures</a:t>
            </a:r>
            <a:r>
              <a:rPr lang="en-US" sz="2600" dirty="0"/>
              <a:t>.</a:t>
            </a:r>
          </a:p>
          <a:p>
            <a:pPr lvl="0" indent="0">
              <a:spcBef>
                <a:spcPts val="800"/>
              </a:spcBef>
              <a:spcAft>
                <a:spcPts val="800"/>
              </a:spcAft>
              <a:buSzPct val="60000"/>
              <a:buNone/>
            </a:pPr>
            <a:r>
              <a:rPr lang="en-US" sz="2600" dirty="0">
                <a:solidFill>
                  <a:prstClr val="white"/>
                </a:solidFill>
              </a:rPr>
              <a:t>A sample certification is on page 905-19 of the </a:t>
            </a:r>
            <a:r>
              <a:rPr lang="en-US" sz="2800" dirty="0">
                <a:solidFill>
                  <a:prstClr val="white"/>
                </a:solidFill>
                <a:hlinkClick r:id="rId3">
                  <a:extLst>
                    <a:ext uri="{A12FA001-AC4F-418D-AE19-62706E023703}">
                      <ahyp:hlinkClr xmlns:ahyp="http://schemas.microsoft.com/office/drawing/2018/hyperlinkcolor" val="tx"/>
                    </a:ext>
                  </a:extLst>
                </a:hlinkClick>
              </a:rPr>
              <a:t>2019 CSAM</a:t>
            </a:r>
            <a:r>
              <a:rPr lang="en-US" sz="2800" dirty="0">
                <a:solidFill>
                  <a:prstClr val="white"/>
                </a:solidFill>
              </a:rPr>
              <a:t>.</a:t>
            </a:r>
            <a:endParaRPr lang="en-US" sz="2600" dirty="0">
              <a:solidFill>
                <a:prstClr val="white"/>
              </a:solidFill>
            </a:endParaRPr>
          </a:p>
          <a:p>
            <a:pPr>
              <a:spcBef>
                <a:spcPts val="1200"/>
              </a:spcBef>
              <a:spcAft>
                <a:spcPts val="1200"/>
              </a:spcAft>
            </a:pPr>
            <a:endParaRPr lang="en-US" sz="2600" dirty="0"/>
          </a:p>
          <a:p>
            <a:pPr>
              <a:spcBef>
                <a:spcPts val="1200"/>
              </a:spcBef>
              <a:spcAft>
                <a:spcPts val="1200"/>
              </a:spcAft>
            </a:pPr>
            <a:endParaRPr lang="en-US" sz="2600" dirty="0"/>
          </a:p>
          <a:p>
            <a:pPr marL="0" indent="0">
              <a:buNone/>
            </a:pPr>
            <a:endParaRPr lang="en-US" dirty="0"/>
          </a:p>
        </p:txBody>
      </p:sp>
    </p:spTree>
    <p:extLst>
      <p:ext uri="{BB962C8B-B14F-4D97-AF65-F5344CB8AC3E}">
        <p14:creationId xmlns:p14="http://schemas.microsoft.com/office/powerpoint/2010/main" val="2481114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4C06B7C-385F-4A07-9E0E-6F7D83617C9D}"/>
              </a:ext>
            </a:extLst>
          </p:cNvPr>
          <p:cNvSpPr>
            <a:spLocks noGrp="1"/>
          </p:cNvSpPr>
          <p:nvPr>
            <p:ph type="title"/>
          </p:nvPr>
        </p:nvSpPr>
        <p:spPr>
          <a:xfrm>
            <a:off x="152400" y="203201"/>
            <a:ext cx="11887200" cy="870688"/>
          </a:xfrm>
        </p:spPr>
        <p:txBody>
          <a:bodyPr>
            <a:normAutofit fontScale="90000"/>
          </a:bodyPr>
          <a:lstStyle/>
          <a:p>
            <a:pPr algn="l"/>
            <a:br>
              <a:rPr lang="en-US" dirty="0">
                <a:solidFill>
                  <a:prstClr val="white"/>
                </a:solidFill>
              </a:rPr>
            </a:br>
            <a:r>
              <a:rPr lang="en-US" dirty="0">
                <a:solidFill>
                  <a:prstClr val="white"/>
                </a:solidFill>
              </a:rPr>
              <a:t>Time &amp; Effort – Sample Periodic Certification (4.2) </a:t>
            </a:r>
            <a:br>
              <a:rPr lang="en-US" dirty="0">
                <a:solidFill>
                  <a:prstClr val="white"/>
                </a:solidFill>
              </a:rPr>
            </a:br>
            <a:br>
              <a:rPr lang="en-US" dirty="0">
                <a:solidFill>
                  <a:prstClr val="white"/>
                </a:solidFill>
              </a:rPr>
            </a:br>
            <a:endParaRPr lang="en-US" sz="3600" b="1" dirty="0">
              <a:solidFill>
                <a:srgbClr val="FFC000"/>
              </a:solidFill>
            </a:endParaRPr>
          </a:p>
        </p:txBody>
      </p:sp>
      <p:pic>
        <p:nvPicPr>
          <p:cNvPr id="5" name="Content Placeholder 4" descr="Sample blank periodic (semiannual) certification form for discussion and determine if it includes the elements to meet requirements. ">
            <a:extLst>
              <a:ext uri="{FF2B5EF4-FFF2-40B4-BE49-F238E27FC236}">
                <a16:creationId xmlns:a16="http://schemas.microsoft.com/office/drawing/2014/main" id="{EE8D8F2F-58B8-4A86-8FF3-340351051F40}"/>
              </a:ext>
              <a:ext uri="{C183D7F6-B498-43B3-948B-1728B52AA6E4}">
                <adec:decorative xmlns:adec="http://schemas.microsoft.com/office/drawing/2017/decorative" val="0"/>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724500" y="939254"/>
            <a:ext cx="6742999" cy="4889345"/>
          </a:xfrm>
          <a:prstGeom prst="rect">
            <a:avLst/>
          </a:prstGeom>
        </p:spPr>
      </p:pic>
    </p:spTree>
    <p:extLst>
      <p:ext uri="{BB962C8B-B14F-4D97-AF65-F5344CB8AC3E}">
        <p14:creationId xmlns:p14="http://schemas.microsoft.com/office/powerpoint/2010/main" val="573648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4C06B7C-385F-4A07-9E0E-6F7D83617C9D}"/>
              </a:ext>
            </a:extLst>
          </p:cNvPr>
          <p:cNvSpPr>
            <a:spLocks noGrp="1"/>
          </p:cNvSpPr>
          <p:nvPr>
            <p:ph type="title"/>
          </p:nvPr>
        </p:nvSpPr>
        <p:spPr>
          <a:xfrm>
            <a:off x="152400" y="203201"/>
            <a:ext cx="11887200" cy="870688"/>
          </a:xfrm>
        </p:spPr>
        <p:txBody>
          <a:bodyPr>
            <a:normAutofit fontScale="90000"/>
          </a:bodyPr>
          <a:lstStyle/>
          <a:p>
            <a:pPr algn="l"/>
            <a:br>
              <a:rPr lang="en-US" dirty="0">
                <a:solidFill>
                  <a:prstClr val="white"/>
                </a:solidFill>
              </a:rPr>
            </a:br>
            <a:r>
              <a:rPr lang="en-US" dirty="0">
                <a:solidFill>
                  <a:prstClr val="white"/>
                </a:solidFill>
              </a:rPr>
              <a:t>Time &amp; Effort – Sample Periodic Certification (4.3) </a:t>
            </a:r>
            <a:br>
              <a:rPr lang="en-US" dirty="0">
                <a:solidFill>
                  <a:prstClr val="white"/>
                </a:solidFill>
              </a:rPr>
            </a:br>
            <a:br>
              <a:rPr lang="en-US" dirty="0">
                <a:solidFill>
                  <a:prstClr val="white"/>
                </a:solidFill>
              </a:rPr>
            </a:br>
            <a:endParaRPr lang="en-US" sz="3600" b="1" dirty="0">
              <a:solidFill>
                <a:srgbClr val="FFC000"/>
              </a:solidFill>
            </a:endParaRPr>
          </a:p>
        </p:txBody>
      </p:sp>
      <p:pic>
        <p:nvPicPr>
          <p:cNvPr id="15" name="Content Placeholder 14" descr="Blank time and effort sample periodic certification.&#10;&#10;">
            <a:extLst>
              <a:ext uri="{FF2B5EF4-FFF2-40B4-BE49-F238E27FC236}">
                <a16:creationId xmlns:a16="http://schemas.microsoft.com/office/drawing/2014/main" id="{846F4E96-3A0E-41CF-A60C-2153FA87A450}"/>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872641" y="1129987"/>
            <a:ext cx="6446718" cy="4754709"/>
          </a:xfrm>
          <a:prstGeom prst="rect">
            <a:avLst/>
          </a:prstGeom>
        </p:spPr>
      </p:pic>
    </p:spTree>
    <p:extLst>
      <p:ext uri="{BB962C8B-B14F-4D97-AF65-F5344CB8AC3E}">
        <p14:creationId xmlns:p14="http://schemas.microsoft.com/office/powerpoint/2010/main" val="1805908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6C690-94D7-4337-8FA8-7D96BA933076}"/>
              </a:ext>
            </a:extLst>
          </p:cNvPr>
          <p:cNvSpPr>
            <a:spLocks noGrp="1"/>
          </p:cNvSpPr>
          <p:nvPr>
            <p:ph type="title"/>
          </p:nvPr>
        </p:nvSpPr>
        <p:spPr/>
        <p:txBody>
          <a:bodyPr/>
          <a:lstStyle/>
          <a:p>
            <a:r>
              <a:rPr lang="en-US" sz="4000" dirty="0">
                <a:solidFill>
                  <a:prstClr val="white"/>
                </a:solidFill>
              </a:rPr>
              <a:t>Time &amp; Effort - Standards for Documentation (5)</a:t>
            </a:r>
            <a:endParaRPr lang="en-US" dirty="0"/>
          </a:p>
        </p:txBody>
      </p:sp>
      <p:sp>
        <p:nvSpPr>
          <p:cNvPr id="3" name="Content Placeholder 2">
            <a:extLst>
              <a:ext uri="{FF2B5EF4-FFF2-40B4-BE49-F238E27FC236}">
                <a16:creationId xmlns:a16="http://schemas.microsoft.com/office/drawing/2014/main" id="{4720BB10-FCB3-4E79-A0F4-41C6D5D712A7}"/>
              </a:ext>
            </a:extLst>
          </p:cNvPr>
          <p:cNvSpPr>
            <a:spLocks noGrp="1"/>
          </p:cNvSpPr>
          <p:nvPr>
            <p:ph idx="1"/>
          </p:nvPr>
        </p:nvSpPr>
        <p:spPr>
          <a:xfrm>
            <a:off x="152400" y="1320800"/>
            <a:ext cx="12039600" cy="5333401"/>
          </a:xfrm>
        </p:spPr>
        <p:txBody>
          <a:bodyPr vert="horz" lIns="91440" tIns="45720" rIns="91440" bIns="45720" rtlCol="0" anchor="t">
            <a:normAutofit/>
          </a:bodyPr>
          <a:lstStyle/>
          <a:p>
            <a:pPr marL="0" lvl="0" indent="0">
              <a:spcAft>
                <a:spcPts val="1200"/>
              </a:spcAft>
              <a:buNone/>
            </a:pPr>
            <a:r>
              <a:rPr lang="en-US" b="1" dirty="0">
                <a:solidFill>
                  <a:prstClr val="white"/>
                </a:solidFill>
              </a:rPr>
              <a:t>Type of documentation? (</a:t>
            </a:r>
            <a:r>
              <a:rPr lang="en-US" dirty="0">
                <a:solidFill>
                  <a:prstClr val="white"/>
                </a:solidFill>
              </a:rPr>
              <a:t>continued</a:t>
            </a:r>
            <a:r>
              <a:rPr lang="en-US" b="1" dirty="0">
                <a:solidFill>
                  <a:prstClr val="white"/>
                </a:solidFill>
              </a:rPr>
              <a:t>)</a:t>
            </a:r>
          </a:p>
          <a:p>
            <a:pPr marL="0" indent="0">
              <a:spcBef>
                <a:spcPts val="600"/>
              </a:spcBef>
              <a:spcAft>
                <a:spcPts val="600"/>
              </a:spcAft>
              <a:buNone/>
            </a:pPr>
            <a:r>
              <a:rPr lang="en-US" sz="2400" dirty="0"/>
              <a:t>The type of documentation would depend on whether the employee works on a single cost objective (or activity) or </a:t>
            </a:r>
            <a:r>
              <a:rPr lang="en-US" sz="2400" b="1" dirty="0"/>
              <a:t>Multiple Cost Objectives </a:t>
            </a:r>
            <a:r>
              <a:rPr lang="en-US" sz="2400" dirty="0"/>
              <a:t>(</a:t>
            </a:r>
            <a:r>
              <a:rPr lang="en-US" sz="2400" b="1" dirty="0"/>
              <a:t>MCOs) </a:t>
            </a:r>
            <a:r>
              <a:rPr lang="en-US" sz="2400" dirty="0"/>
              <a:t>(or activities). </a:t>
            </a:r>
          </a:p>
          <a:p>
            <a:r>
              <a:rPr lang="en-US" sz="2400" b="1" dirty="0"/>
              <a:t>MCOs</a:t>
            </a:r>
            <a:r>
              <a:rPr lang="en-US" sz="2400" dirty="0"/>
              <a:t>: When an employee works on more than one federal award; a federal and nonfederal award, a function; and the activities performed are not considered a SCO. </a:t>
            </a:r>
          </a:p>
          <a:p>
            <a:pPr indent="0">
              <a:buNone/>
            </a:pPr>
            <a:r>
              <a:rPr lang="en-US" sz="2400" b="1" dirty="0"/>
              <a:t>MCO Example 1</a:t>
            </a:r>
            <a:r>
              <a:rPr lang="en-US" sz="2400" dirty="0"/>
              <a:t>: An employee who is funded 25% AEFLA, resource code 3926, 25% Perkins V or another Federal grant, and 50% CAEP. </a:t>
            </a:r>
            <a:endParaRPr lang="en-US" sz="2400" dirty="0">
              <a:cs typeface="Arial"/>
            </a:endParaRPr>
          </a:p>
          <a:p>
            <a:pPr indent="0">
              <a:buNone/>
            </a:pPr>
            <a:r>
              <a:rPr lang="en-US" sz="2400" b="1" dirty="0"/>
              <a:t>MCO Example 2</a:t>
            </a:r>
            <a:r>
              <a:rPr lang="en-US" sz="2400" dirty="0"/>
              <a:t>: If an employee provides AEFLA instruction and administration services (e.g. professional development) and is paid 100% with AEFLA funds, the employee is considered to work on MCOs, as </a:t>
            </a:r>
            <a:r>
              <a:rPr lang="en-US" sz="2400" b="1" dirty="0"/>
              <a:t>instruction and administrative activities are two separate functions</a:t>
            </a:r>
            <a:r>
              <a:rPr lang="en-US" sz="2400" dirty="0"/>
              <a:t> or </a:t>
            </a:r>
            <a:r>
              <a:rPr lang="en-US" sz="2400" b="1" dirty="0"/>
              <a:t>cost objectives </a:t>
            </a:r>
            <a:r>
              <a:rPr lang="en-US" sz="2400" dirty="0"/>
              <a:t>within the AEFLA grant. </a:t>
            </a:r>
          </a:p>
          <a:p>
            <a:endParaRPr lang="en-US" dirty="0"/>
          </a:p>
        </p:txBody>
      </p:sp>
    </p:spTree>
    <p:extLst>
      <p:ext uri="{BB962C8B-B14F-4D97-AF65-F5344CB8AC3E}">
        <p14:creationId xmlns:p14="http://schemas.microsoft.com/office/powerpoint/2010/main" val="526604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7A72D-8A72-42B0-855A-7C4C64EAB738}"/>
              </a:ext>
            </a:extLst>
          </p:cNvPr>
          <p:cNvSpPr>
            <a:spLocks noGrp="1"/>
          </p:cNvSpPr>
          <p:nvPr>
            <p:ph type="title"/>
          </p:nvPr>
        </p:nvSpPr>
        <p:spPr>
          <a:xfrm>
            <a:off x="152400" y="-112295"/>
            <a:ext cx="11887200" cy="1641657"/>
          </a:xfrm>
        </p:spPr>
        <p:txBody>
          <a:bodyPr/>
          <a:lstStyle/>
          <a:p>
            <a:r>
              <a:rPr lang="en-US" sz="4000" dirty="0">
                <a:solidFill>
                  <a:prstClr val="white"/>
                </a:solidFill>
              </a:rPr>
              <a:t>Time &amp; Effort - Standards for Documentation (5.1)</a:t>
            </a:r>
            <a:endParaRPr lang="en-US" dirty="0"/>
          </a:p>
        </p:txBody>
      </p:sp>
      <p:sp>
        <p:nvSpPr>
          <p:cNvPr id="3" name="Content Placeholder 2">
            <a:extLst>
              <a:ext uri="{FF2B5EF4-FFF2-40B4-BE49-F238E27FC236}">
                <a16:creationId xmlns:a16="http://schemas.microsoft.com/office/drawing/2014/main" id="{999C0592-01AA-4329-9AEA-E9FB3E537066}"/>
              </a:ext>
            </a:extLst>
          </p:cNvPr>
          <p:cNvSpPr>
            <a:spLocks noGrp="1"/>
          </p:cNvSpPr>
          <p:nvPr>
            <p:ph idx="1"/>
          </p:nvPr>
        </p:nvSpPr>
        <p:spPr>
          <a:xfrm>
            <a:off x="1" y="1251284"/>
            <a:ext cx="12191999" cy="5402917"/>
          </a:xfrm>
        </p:spPr>
        <p:txBody>
          <a:bodyPr vert="horz" lIns="91440" tIns="45720" rIns="91440" bIns="45720" rtlCol="0" anchor="t">
            <a:normAutofit/>
          </a:bodyPr>
          <a:lstStyle/>
          <a:p>
            <a:pPr marL="0" indent="0">
              <a:spcBef>
                <a:spcPts val="800"/>
              </a:spcBef>
              <a:spcAft>
                <a:spcPts val="800"/>
              </a:spcAft>
              <a:buNone/>
            </a:pPr>
            <a:r>
              <a:rPr lang="en-US" b="1" dirty="0"/>
              <a:t>Personal Activity Report (PAR) </a:t>
            </a:r>
            <a:r>
              <a:rPr lang="en-US" dirty="0"/>
              <a:t>or Equivalent</a:t>
            </a:r>
          </a:p>
          <a:p>
            <a:pPr marL="0" indent="0">
              <a:spcBef>
                <a:spcPts val="800"/>
              </a:spcBef>
              <a:spcAft>
                <a:spcPts val="800"/>
              </a:spcAft>
              <a:buNone/>
            </a:pPr>
            <a:r>
              <a:rPr lang="en-US" sz="2600" dirty="0"/>
              <a:t>Agencies typically use this certification form for employees working on </a:t>
            </a:r>
            <a:r>
              <a:rPr lang="en-US" sz="2600" b="1" dirty="0"/>
              <a:t>MCOs</a:t>
            </a:r>
          </a:p>
          <a:p>
            <a:pPr>
              <a:spcBef>
                <a:spcPts val="800"/>
              </a:spcBef>
              <a:spcAft>
                <a:spcPts val="800"/>
              </a:spcAft>
            </a:pPr>
            <a:r>
              <a:rPr lang="en-US" sz="2600" b="1" dirty="0"/>
              <a:t>After the fact record</a:t>
            </a:r>
            <a:r>
              <a:rPr lang="en-US" sz="2600" dirty="0"/>
              <a:t>, reflecting the </a:t>
            </a:r>
            <a:r>
              <a:rPr lang="en-US" sz="2600" b="1" dirty="0"/>
              <a:t>actual time worked, not budget estimates, </a:t>
            </a:r>
            <a:r>
              <a:rPr lang="en-US" sz="2600" dirty="0"/>
              <a:t>on each </a:t>
            </a:r>
            <a:r>
              <a:rPr lang="en-US" sz="2600" b="1" dirty="0"/>
              <a:t>cost objective or activity</a:t>
            </a:r>
            <a:r>
              <a:rPr lang="en-US" sz="2600" dirty="0"/>
              <a:t>, under each resource code. </a:t>
            </a:r>
            <a:endParaRPr lang="en-US" sz="2600" dirty="0">
              <a:cs typeface="Arial"/>
            </a:endParaRPr>
          </a:p>
          <a:p>
            <a:pPr>
              <a:spcBef>
                <a:spcPts val="800"/>
              </a:spcBef>
              <a:spcAft>
                <a:spcPts val="800"/>
              </a:spcAft>
            </a:pPr>
            <a:r>
              <a:rPr lang="en-US" sz="2600" dirty="0"/>
              <a:t>Prepared at least monthly (unless substitute system).</a:t>
            </a:r>
          </a:p>
          <a:p>
            <a:pPr>
              <a:spcBef>
                <a:spcPts val="800"/>
              </a:spcBef>
              <a:spcAft>
                <a:spcPts val="800"/>
              </a:spcAft>
            </a:pPr>
            <a:r>
              <a:rPr lang="en-US" sz="2600" dirty="0"/>
              <a:t>Includes </a:t>
            </a:r>
            <a:r>
              <a:rPr lang="en-US" sz="2600" b="1" dirty="0"/>
              <a:t>all</a:t>
            </a:r>
            <a:r>
              <a:rPr lang="en-US" sz="2600" dirty="0"/>
              <a:t> activities (100%) for which the employee is compensated (federal and non-federal activities).</a:t>
            </a:r>
          </a:p>
          <a:p>
            <a:pPr>
              <a:spcBef>
                <a:spcPts val="800"/>
              </a:spcBef>
              <a:spcAft>
                <a:spcPts val="800"/>
              </a:spcAft>
            </a:pPr>
            <a:r>
              <a:rPr lang="en-US" sz="2600" dirty="0"/>
              <a:t>Signed and dated by employee or supervisor. </a:t>
            </a:r>
            <a:r>
              <a:rPr lang="en-US" sz="2600" b="1" dirty="0"/>
              <a:t>Agencies may require both</a:t>
            </a:r>
            <a:r>
              <a:rPr lang="en-US" sz="2600" dirty="0"/>
              <a:t>.</a:t>
            </a:r>
          </a:p>
          <a:p>
            <a:pPr>
              <a:spcBef>
                <a:spcPts val="800"/>
              </a:spcBef>
              <a:spcAft>
                <a:spcPts val="800"/>
              </a:spcAft>
            </a:pPr>
            <a:r>
              <a:rPr lang="en-US" sz="2600" dirty="0"/>
              <a:t>A sample PAR is on page 905-18 of the </a:t>
            </a:r>
            <a:r>
              <a:rPr lang="en-US" sz="2800" dirty="0">
                <a:hlinkClick r:id="rId3"/>
              </a:rPr>
              <a:t>2019 CSAM</a:t>
            </a:r>
            <a:r>
              <a:rPr lang="en-US" sz="2600" dirty="0"/>
              <a:t>.</a:t>
            </a:r>
          </a:p>
          <a:p>
            <a:pPr>
              <a:spcBef>
                <a:spcPts val="800"/>
              </a:spcBef>
              <a:spcAft>
                <a:spcPts val="800"/>
              </a:spcAft>
            </a:pPr>
            <a:endParaRPr lang="en-US" sz="2600" dirty="0"/>
          </a:p>
          <a:p>
            <a:pPr marL="0" indent="0">
              <a:spcBef>
                <a:spcPts val="800"/>
              </a:spcBef>
              <a:spcAft>
                <a:spcPts val="800"/>
              </a:spcAft>
              <a:buNone/>
            </a:pPr>
            <a:endParaRPr lang="en-US" sz="2600" dirty="0"/>
          </a:p>
          <a:p>
            <a:endParaRPr lang="en-US" sz="2600" dirty="0"/>
          </a:p>
          <a:p>
            <a:pPr marL="0" indent="0">
              <a:buNone/>
            </a:pPr>
            <a:endParaRPr lang="en-US" dirty="0"/>
          </a:p>
        </p:txBody>
      </p:sp>
    </p:spTree>
    <p:extLst>
      <p:ext uri="{BB962C8B-B14F-4D97-AF65-F5344CB8AC3E}">
        <p14:creationId xmlns:p14="http://schemas.microsoft.com/office/powerpoint/2010/main" val="938375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848A0-8937-4ABE-9FFF-B6EFBE3388D9}"/>
              </a:ext>
            </a:extLst>
          </p:cNvPr>
          <p:cNvSpPr>
            <a:spLocks noGrp="1"/>
          </p:cNvSpPr>
          <p:nvPr>
            <p:ph type="title"/>
          </p:nvPr>
        </p:nvSpPr>
        <p:spPr>
          <a:xfrm>
            <a:off x="152400" y="203800"/>
            <a:ext cx="11887200" cy="1191864"/>
          </a:xfrm>
        </p:spPr>
        <p:txBody>
          <a:bodyPr/>
          <a:lstStyle/>
          <a:p>
            <a:r>
              <a:rPr lang="en-US" dirty="0"/>
              <a:t>Statute and Regulations for Reference</a:t>
            </a:r>
          </a:p>
        </p:txBody>
      </p:sp>
      <p:sp>
        <p:nvSpPr>
          <p:cNvPr id="3" name="Content Placeholder 2">
            <a:extLst>
              <a:ext uri="{FF2B5EF4-FFF2-40B4-BE49-F238E27FC236}">
                <a16:creationId xmlns:a16="http://schemas.microsoft.com/office/drawing/2014/main" id="{C28024BD-B84C-4741-8CD1-1D9DD055EF03}"/>
              </a:ext>
            </a:extLst>
          </p:cNvPr>
          <p:cNvSpPr>
            <a:spLocks noGrp="1"/>
          </p:cNvSpPr>
          <p:nvPr>
            <p:ph idx="1"/>
          </p:nvPr>
        </p:nvSpPr>
        <p:spPr>
          <a:xfrm>
            <a:off x="152400" y="1529362"/>
            <a:ext cx="11887200" cy="5124840"/>
          </a:xfrm>
        </p:spPr>
        <p:txBody>
          <a:bodyPr>
            <a:normAutofit/>
          </a:bodyPr>
          <a:lstStyle/>
          <a:p>
            <a:pPr>
              <a:spcAft>
                <a:spcPts val="1800"/>
              </a:spcAft>
            </a:pPr>
            <a:r>
              <a:rPr lang="en-US" sz="2800" b="1" dirty="0"/>
              <a:t>Statute – </a:t>
            </a:r>
            <a:r>
              <a:rPr lang="en-US" sz="2800" dirty="0"/>
              <a:t>Workforce Innovation and Opportunity Act (WIOA), Title II: Adult Education and Family Literacy Act  (</a:t>
            </a:r>
            <a:r>
              <a:rPr lang="en-US" sz="2800" b="1" dirty="0">
                <a:hlinkClick r:id="rId3"/>
              </a:rPr>
              <a:t>AEFLA</a:t>
            </a:r>
            <a:r>
              <a:rPr lang="en-US" sz="2800" dirty="0"/>
              <a:t>)</a:t>
            </a:r>
          </a:p>
          <a:p>
            <a:pPr>
              <a:spcAft>
                <a:spcPts val="1200"/>
              </a:spcAft>
            </a:pPr>
            <a:r>
              <a:rPr lang="en-US" sz="2800" b="1" dirty="0"/>
              <a:t>Regulations –</a:t>
            </a:r>
            <a:r>
              <a:rPr lang="en-US" sz="2800" dirty="0"/>
              <a:t> Education Department General Administrative Regulations (</a:t>
            </a:r>
            <a:r>
              <a:rPr lang="en-US" sz="2800" b="1" dirty="0">
                <a:hlinkClick r:id="rId4"/>
              </a:rPr>
              <a:t>EDGAR</a:t>
            </a:r>
            <a:r>
              <a:rPr lang="en-US" sz="2800" b="1" dirty="0"/>
              <a:t>) </a:t>
            </a:r>
            <a:r>
              <a:rPr lang="en-US" sz="2800" dirty="0"/>
              <a:t>and </a:t>
            </a:r>
          </a:p>
          <a:p>
            <a:pPr marL="914400" lvl="1">
              <a:buSzPct val="60000"/>
              <a:buFont typeface="Courier New" panose="02070309020205020404" pitchFamily="49" charset="0"/>
              <a:buChar char="o"/>
            </a:pPr>
            <a:r>
              <a:rPr lang="en-US" sz="2400" dirty="0">
                <a:solidFill>
                  <a:prstClr val="white"/>
                </a:solidFill>
              </a:rPr>
              <a:t>The Uniform Grant Guidance (</a:t>
            </a:r>
            <a:r>
              <a:rPr lang="en-US" sz="2400" b="1" dirty="0">
                <a:solidFill>
                  <a:prstClr val="white"/>
                </a:solidFill>
              </a:rPr>
              <a:t>UGG</a:t>
            </a:r>
            <a:r>
              <a:rPr lang="en-US" sz="2400" dirty="0">
                <a:solidFill>
                  <a:prstClr val="white"/>
                </a:solidFill>
              </a:rPr>
              <a:t>), Title 2, Code of Federal Regulations (CFR), Part 200 – Cost/Administrative/Audit Rules. </a:t>
            </a:r>
            <a:br>
              <a:rPr lang="en-US" sz="2400" dirty="0">
                <a:solidFill>
                  <a:prstClr val="white"/>
                </a:solidFill>
              </a:rPr>
            </a:br>
            <a:r>
              <a:rPr lang="en-US" sz="2400" dirty="0">
                <a:solidFill>
                  <a:prstClr val="white"/>
                </a:solidFill>
              </a:rPr>
              <a:t>This is a key part in EDGAR also known as </a:t>
            </a:r>
            <a:r>
              <a:rPr lang="en-US" sz="2400" b="1" dirty="0">
                <a:solidFill>
                  <a:prstClr val="white"/>
                </a:solidFill>
                <a:hlinkClick r:id="rId5"/>
              </a:rPr>
              <a:t>2 CFR 200</a:t>
            </a:r>
            <a:r>
              <a:rPr lang="en-US" sz="2400" b="1" dirty="0">
                <a:solidFill>
                  <a:prstClr val="white"/>
                </a:solidFill>
              </a:rPr>
              <a:t>.</a:t>
            </a:r>
          </a:p>
          <a:p>
            <a:endParaRPr lang="en-US" sz="2800" kern="0" dirty="0">
              <a:solidFill>
                <a:sysClr val="windowText" lastClr="000000"/>
              </a:solidFill>
              <a:hlinkClick r:id="rId6">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3611004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16BD-9720-48E3-BB7C-D369E51C65C4}"/>
              </a:ext>
            </a:extLst>
          </p:cNvPr>
          <p:cNvSpPr>
            <a:spLocks noGrp="1"/>
          </p:cNvSpPr>
          <p:nvPr>
            <p:ph type="title"/>
          </p:nvPr>
        </p:nvSpPr>
        <p:spPr>
          <a:xfrm>
            <a:off x="152400" y="466725"/>
            <a:ext cx="11887200" cy="704850"/>
          </a:xfrm>
        </p:spPr>
        <p:txBody>
          <a:bodyPr>
            <a:normAutofit fontScale="90000"/>
          </a:bodyPr>
          <a:lstStyle/>
          <a:p>
            <a:br>
              <a:rPr lang="en-US" dirty="0">
                <a:solidFill>
                  <a:prstClr val="white"/>
                </a:solidFill>
              </a:rPr>
            </a:br>
            <a:r>
              <a:rPr lang="en-US" dirty="0">
                <a:solidFill>
                  <a:prstClr val="white"/>
                </a:solidFill>
              </a:rPr>
              <a:t>Time &amp; Effort – Sample PAR (5.2)</a:t>
            </a:r>
            <a:br>
              <a:rPr lang="en-US" dirty="0">
                <a:solidFill>
                  <a:prstClr val="white"/>
                </a:solidFill>
              </a:rPr>
            </a:br>
            <a:br>
              <a:rPr lang="en-US" dirty="0">
                <a:solidFill>
                  <a:prstClr val="white"/>
                </a:solidFill>
              </a:rPr>
            </a:br>
            <a:endParaRPr lang="en-US" sz="3600" b="1" dirty="0">
              <a:solidFill>
                <a:srgbClr val="FFC000"/>
              </a:solidFill>
            </a:endParaRPr>
          </a:p>
        </p:txBody>
      </p:sp>
      <p:pic>
        <p:nvPicPr>
          <p:cNvPr id="4" name="Content Placeholder 3" descr="Sample blank Personnel Activity Report (PAR) form for discussion and determine if it includes the elements to meet requirements. ">
            <a:extLst>
              <a:ext uri="{FF2B5EF4-FFF2-40B4-BE49-F238E27FC236}">
                <a16:creationId xmlns:a16="http://schemas.microsoft.com/office/drawing/2014/main" id="{622DDD2A-4A89-471C-84CC-5CE050BDB97D}"/>
              </a:ext>
              <a:ext uri="{C183D7F6-B498-43B3-948B-1728B52AA6E4}">
                <adec:decorative xmlns:adec="http://schemas.microsoft.com/office/drawing/2017/decorative" val="0"/>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3181508" y="1081819"/>
            <a:ext cx="5828983" cy="4915074"/>
          </a:xfrm>
          <a:prstGeom prst="rect">
            <a:avLst/>
          </a:prstGeom>
        </p:spPr>
      </p:pic>
    </p:spTree>
    <p:extLst>
      <p:ext uri="{BB962C8B-B14F-4D97-AF65-F5344CB8AC3E}">
        <p14:creationId xmlns:p14="http://schemas.microsoft.com/office/powerpoint/2010/main" val="21167810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6BDBE-B574-4A45-99A7-56BFAD3612E6}"/>
              </a:ext>
            </a:extLst>
          </p:cNvPr>
          <p:cNvSpPr>
            <a:spLocks noGrp="1"/>
          </p:cNvSpPr>
          <p:nvPr>
            <p:ph type="title"/>
          </p:nvPr>
        </p:nvSpPr>
        <p:spPr>
          <a:xfrm>
            <a:off x="152400" y="203799"/>
            <a:ext cx="11887200" cy="1091601"/>
          </a:xfrm>
        </p:spPr>
        <p:txBody>
          <a:bodyPr>
            <a:normAutofit fontScale="90000"/>
          </a:bodyPr>
          <a:lstStyle/>
          <a:p>
            <a:br>
              <a:rPr lang="en-US" dirty="0">
                <a:solidFill>
                  <a:prstClr val="white"/>
                </a:solidFill>
              </a:rPr>
            </a:br>
            <a:r>
              <a:rPr lang="en-US" dirty="0">
                <a:solidFill>
                  <a:prstClr val="white"/>
                </a:solidFill>
              </a:rPr>
              <a:t>Time &amp; Effort – Sample PAR (5.3)</a:t>
            </a:r>
            <a:br>
              <a:rPr lang="en-US" dirty="0">
                <a:solidFill>
                  <a:prstClr val="white"/>
                </a:solidFill>
              </a:rPr>
            </a:br>
            <a:br>
              <a:rPr lang="en-US" dirty="0">
                <a:solidFill>
                  <a:prstClr val="white"/>
                </a:solidFill>
              </a:rPr>
            </a:br>
            <a:endParaRPr lang="en-US" sz="3600" b="1" dirty="0">
              <a:solidFill>
                <a:srgbClr val="FFC000"/>
              </a:solidFill>
            </a:endParaRPr>
          </a:p>
        </p:txBody>
      </p:sp>
      <p:pic>
        <p:nvPicPr>
          <p:cNvPr id="7" name="Content Placeholder 6" descr="Sample blank Personnel Activity Report (PAR) form for discussion and determine if it includes the elements to meet requirements. ">
            <a:extLst>
              <a:ext uri="{FF2B5EF4-FFF2-40B4-BE49-F238E27FC236}">
                <a16:creationId xmlns:a16="http://schemas.microsoft.com/office/drawing/2014/main" id="{FBA349B5-2B41-4083-9261-8E9082F2878E}"/>
              </a:ext>
              <a:ext uri="{C183D7F6-B498-43B3-948B-1728B52AA6E4}">
                <adec:decorative xmlns:adec="http://schemas.microsoft.com/office/drawing/2017/decorative" val="0"/>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513197" y="1194891"/>
            <a:ext cx="7612619" cy="4677897"/>
          </a:xfrm>
          <a:prstGeom prst="rect">
            <a:avLst/>
          </a:prstGeom>
        </p:spPr>
      </p:pic>
    </p:spTree>
    <p:extLst>
      <p:ext uri="{BB962C8B-B14F-4D97-AF65-F5344CB8AC3E}">
        <p14:creationId xmlns:p14="http://schemas.microsoft.com/office/powerpoint/2010/main" val="1086892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8EA92-B459-4C30-AB0E-6DF2244F59B1}"/>
              </a:ext>
            </a:extLst>
          </p:cNvPr>
          <p:cNvSpPr>
            <a:spLocks noGrp="1"/>
          </p:cNvSpPr>
          <p:nvPr>
            <p:ph type="title"/>
          </p:nvPr>
        </p:nvSpPr>
        <p:spPr>
          <a:xfrm>
            <a:off x="152400" y="203800"/>
            <a:ext cx="11887200" cy="1387934"/>
          </a:xfrm>
        </p:spPr>
        <p:txBody>
          <a:bodyPr>
            <a:normAutofit/>
          </a:bodyPr>
          <a:lstStyle/>
          <a:p>
            <a:r>
              <a:rPr lang="en-US" sz="4000" dirty="0"/>
              <a:t>Time and Effort Reporting </a:t>
            </a:r>
            <a:br>
              <a:rPr lang="en-US" sz="4000" dirty="0"/>
            </a:br>
            <a:r>
              <a:rPr lang="en-US" sz="4000" dirty="0"/>
              <a:t>Written Policies and Procedures (1)</a:t>
            </a:r>
          </a:p>
        </p:txBody>
      </p:sp>
      <p:sp>
        <p:nvSpPr>
          <p:cNvPr id="3" name="Content Placeholder 2">
            <a:extLst>
              <a:ext uri="{FF2B5EF4-FFF2-40B4-BE49-F238E27FC236}">
                <a16:creationId xmlns:a16="http://schemas.microsoft.com/office/drawing/2014/main" id="{814AE890-81AB-49C5-9B29-61F8A279FFAF}"/>
              </a:ext>
            </a:extLst>
          </p:cNvPr>
          <p:cNvSpPr>
            <a:spLocks noGrp="1"/>
          </p:cNvSpPr>
          <p:nvPr>
            <p:ph idx="1"/>
          </p:nvPr>
        </p:nvSpPr>
        <p:spPr>
          <a:xfrm>
            <a:off x="152400" y="1885950"/>
            <a:ext cx="11887200" cy="4768251"/>
          </a:xfrm>
        </p:spPr>
        <p:txBody>
          <a:bodyPr/>
          <a:lstStyle/>
          <a:p>
            <a:pPr marL="0" indent="0">
              <a:buNone/>
            </a:pPr>
            <a:r>
              <a:rPr lang="en-US" sz="2800" b="1" dirty="0"/>
              <a:t>Written Policies and Procedures </a:t>
            </a:r>
            <a:r>
              <a:rPr lang="en-US" sz="2800" dirty="0"/>
              <a:t>are essential to implement an effective time reporting system. (ED Cost Allocation Guide, Section VI, Time and effort Requirements, Policies and Procedures &amp; CSAM Procedure 905-1)</a:t>
            </a:r>
          </a:p>
          <a:p>
            <a:pPr marL="914400" indent="0">
              <a:spcBef>
                <a:spcPts val="1800"/>
              </a:spcBef>
              <a:buNone/>
            </a:pPr>
            <a:r>
              <a:rPr lang="en-US" sz="2800" dirty="0"/>
              <a:t>The process should be in sufficient detail to understand how the system will operate from when the time is worked to when the time is recorded in the accounting records and charged to the federal award. </a:t>
            </a:r>
          </a:p>
          <a:p>
            <a:endParaRPr lang="en-US" dirty="0"/>
          </a:p>
        </p:txBody>
      </p:sp>
    </p:spTree>
    <p:extLst>
      <p:ext uri="{BB962C8B-B14F-4D97-AF65-F5344CB8AC3E}">
        <p14:creationId xmlns:p14="http://schemas.microsoft.com/office/powerpoint/2010/main" val="2446229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296C6-49F4-4955-B829-A44E48D5482D}"/>
              </a:ext>
            </a:extLst>
          </p:cNvPr>
          <p:cNvSpPr>
            <a:spLocks noGrp="1"/>
          </p:cNvSpPr>
          <p:nvPr>
            <p:ph type="title"/>
          </p:nvPr>
        </p:nvSpPr>
        <p:spPr>
          <a:xfrm>
            <a:off x="0" y="203800"/>
            <a:ext cx="12192000" cy="1297622"/>
          </a:xfrm>
        </p:spPr>
        <p:txBody>
          <a:bodyPr>
            <a:noAutofit/>
          </a:bodyPr>
          <a:lstStyle/>
          <a:p>
            <a:r>
              <a:rPr lang="en-US" sz="4000" dirty="0">
                <a:solidFill>
                  <a:prstClr val="white"/>
                </a:solidFill>
              </a:rPr>
              <a:t>Time and Effort Reporting </a:t>
            </a:r>
            <a:br>
              <a:rPr lang="en-US" sz="4000" dirty="0">
                <a:solidFill>
                  <a:prstClr val="white"/>
                </a:solidFill>
              </a:rPr>
            </a:br>
            <a:r>
              <a:rPr lang="en-US" sz="4000" dirty="0">
                <a:solidFill>
                  <a:prstClr val="white"/>
                </a:solidFill>
              </a:rPr>
              <a:t>Written Policies and Procedures (2)</a:t>
            </a:r>
            <a:endParaRPr lang="en-US" sz="4000" dirty="0"/>
          </a:p>
        </p:txBody>
      </p:sp>
      <p:sp>
        <p:nvSpPr>
          <p:cNvPr id="3" name="Content Placeholder 2">
            <a:extLst>
              <a:ext uri="{FF2B5EF4-FFF2-40B4-BE49-F238E27FC236}">
                <a16:creationId xmlns:a16="http://schemas.microsoft.com/office/drawing/2014/main" id="{067BD37A-F12C-4EA3-A58A-CA36B6C1D171}"/>
              </a:ext>
            </a:extLst>
          </p:cNvPr>
          <p:cNvSpPr>
            <a:spLocks noGrp="1"/>
          </p:cNvSpPr>
          <p:nvPr>
            <p:ph idx="1"/>
          </p:nvPr>
        </p:nvSpPr>
        <p:spPr>
          <a:xfrm>
            <a:off x="152400" y="1648178"/>
            <a:ext cx="11887200" cy="5006023"/>
          </a:xfrm>
        </p:spPr>
        <p:txBody>
          <a:bodyPr>
            <a:normAutofit/>
          </a:bodyPr>
          <a:lstStyle/>
          <a:p>
            <a:pPr marL="0" indent="0">
              <a:buNone/>
            </a:pPr>
            <a:r>
              <a:rPr lang="en-US" sz="2800" dirty="0"/>
              <a:t>An agency’s </a:t>
            </a:r>
            <a:r>
              <a:rPr lang="en-US" sz="2800" b="1" dirty="0"/>
              <a:t>written policies and procedures </a:t>
            </a:r>
            <a:r>
              <a:rPr lang="en-US" sz="2800" dirty="0"/>
              <a:t>are </a:t>
            </a:r>
            <a:r>
              <a:rPr lang="en-US" sz="2800" b="1" dirty="0"/>
              <a:t>established</a:t>
            </a:r>
            <a:r>
              <a:rPr lang="en-US" sz="2800" dirty="0"/>
              <a:t> and </a:t>
            </a:r>
            <a:r>
              <a:rPr lang="en-US" sz="2800" b="1" dirty="0"/>
              <a:t>implemented</a:t>
            </a:r>
            <a:r>
              <a:rPr lang="en-US" sz="2800" dirty="0"/>
              <a:t> for documenting time and effort (T&amp;E) of employees that work on federal programs. </a:t>
            </a:r>
          </a:p>
          <a:p>
            <a:pPr marL="182880" indent="0">
              <a:buNone/>
            </a:pPr>
            <a:r>
              <a:rPr lang="en-US" sz="2600" b="1" dirty="0"/>
              <a:t>Elements </a:t>
            </a:r>
            <a:r>
              <a:rPr lang="en-US" sz="2600" dirty="0"/>
              <a:t>may include: Outlining how the agency documents T&amp;E and if it differs based on single or multiple cost objectives, or other circumstances; time certification forms used; who must complete/sign the forms; due dates for when and where the forms are distributed, collected, and reviewed; approval and reconciliation process; employee training; and sample forms.</a:t>
            </a:r>
          </a:p>
          <a:p>
            <a:pPr marL="182880" indent="0">
              <a:buNone/>
            </a:pPr>
            <a:r>
              <a:rPr lang="en-US" sz="2400" dirty="0"/>
              <a:t>Ensure that the agency’s T&amp;E policies and procedures include the </a:t>
            </a:r>
            <a:r>
              <a:rPr lang="en-US" sz="2400" b="1" dirty="0"/>
              <a:t>elements to meet federal compliance</a:t>
            </a:r>
            <a:r>
              <a:rPr lang="en-US" sz="2400" dirty="0"/>
              <a:t>. And, ensure what is reflected in the policies and procedures is </a:t>
            </a:r>
            <a:r>
              <a:rPr lang="en-US" sz="2400" b="1" dirty="0"/>
              <a:t>actually taking place</a:t>
            </a:r>
            <a:r>
              <a:rPr lang="en-US" sz="2400" dirty="0"/>
              <a:t>.</a:t>
            </a:r>
          </a:p>
          <a:p>
            <a:endParaRPr lang="en-US" dirty="0"/>
          </a:p>
        </p:txBody>
      </p:sp>
    </p:spTree>
    <p:extLst>
      <p:ext uri="{BB962C8B-B14F-4D97-AF65-F5344CB8AC3E}">
        <p14:creationId xmlns:p14="http://schemas.microsoft.com/office/powerpoint/2010/main" val="2705986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198B0-1CB7-4706-BCA1-925855B39B79}"/>
              </a:ext>
            </a:extLst>
          </p:cNvPr>
          <p:cNvSpPr>
            <a:spLocks noGrp="1"/>
          </p:cNvSpPr>
          <p:nvPr>
            <p:ph type="title"/>
          </p:nvPr>
        </p:nvSpPr>
        <p:spPr>
          <a:xfrm>
            <a:off x="152400" y="203799"/>
            <a:ext cx="11887200" cy="1091601"/>
          </a:xfrm>
        </p:spPr>
        <p:txBody>
          <a:bodyPr>
            <a:normAutofit fontScale="90000"/>
          </a:bodyPr>
          <a:lstStyle/>
          <a:p>
            <a:r>
              <a:rPr lang="en-US" dirty="0"/>
              <a:t>Time &amp; Effort Reporting – </a:t>
            </a:r>
            <a:br>
              <a:rPr lang="en-US" dirty="0"/>
            </a:br>
            <a:r>
              <a:rPr lang="en-US" dirty="0"/>
              <a:t>Single or Multiple Cost Objectives? (1)</a:t>
            </a:r>
          </a:p>
        </p:txBody>
      </p:sp>
      <p:sp>
        <p:nvSpPr>
          <p:cNvPr id="3" name="Content Placeholder 2">
            <a:extLst>
              <a:ext uri="{FF2B5EF4-FFF2-40B4-BE49-F238E27FC236}">
                <a16:creationId xmlns:a16="http://schemas.microsoft.com/office/drawing/2014/main" id="{49875407-D777-4F30-879E-05919F2694DB}"/>
              </a:ext>
            </a:extLst>
          </p:cNvPr>
          <p:cNvSpPr>
            <a:spLocks noGrp="1"/>
          </p:cNvSpPr>
          <p:nvPr>
            <p:ph idx="1"/>
          </p:nvPr>
        </p:nvSpPr>
        <p:spPr/>
        <p:txBody>
          <a:bodyPr/>
          <a:lstStyle/>
          <a:p>
            <a:pPr marL="0" indent="0">
              <a:spcBef>
                <a:spcPts val="1200"/>
              </a:spcBef>
              <a:spcAft>
                <a:spcPts val="1200"/>
              </a:spcAft>
              <a:buNone/>
            </a:pPr>
            <a:r>
              <a:rPr lang="en-US" sz="2800" dirty="0"/>
              <a:t>A Director of Adult Education provides administrative services for the AEFLA, WIOA Title I, Perkins V, and CAEP programs? </a:t>
            </a:r>
          </a:p>
          <a:p>
            <a:pPr marL="514350" indent="-514350">
              <a:buFont typeface="+mj-lt"/>
              <a:buAutoNum type="alphaLcPeriod"/>
            </a:pPr>
            <a:r>
              <a:rPr lang="en-US" sz="2800" dirty="0"/>
              <a:t>Single cost objective</a:t>
            </a:r>
          </a:p>
          <a:p>
            <a:pPr marL="514350" indent="-514350">
              <a:buFont typeface="+mj-lt"/>
              <a:buAutoNum type="alphaLcPeriod"/>
            </a:pPr>
            <a:r>
              <a:rPr lang="en-US" sz="2800" dirty="0"/>
              <a:t>Multiple cost objectives</a:t>
            </a:r>
          </a:p>
          <a:p>
            <a:pPr marL="514350" indent="-514350">
              <a:buFont typeface="+mj-lt"/>
              <a:buAutoNum type="alphaLcPeriod"/>
            </a:pPr>
            <a:r>
              <a:rPr lang="en-US" sz="2800" dirty="0"/>
              <a:t>Not a cost objective </a:t>
            </a:r>
          </a:p>
          <a:p>
            <a:pPr marL="0" indent="0">
              <a:spcBef>
                <a:spcPts val="1200"/>
              </a:spcBef>
              <a:buNone/>
            </a:pPr>
            <a:r>
              <a:rPr lang="en-US" sz="2600" dirty="0">
                <a:solidFill>
                  <a:schemeClr val="accent4">
                    <a:lumMod val="60000"/>
                    <a:lumOff val="40000"/>
                  </a:schemeClr>
                </a:solidFill>
              </a:rPr>
              <a:t>b. The Director works on multiple cost objectives (more than one federal award and a non-federal award) and would complete T&amp;E documentation the agency uses for employees who work on multiple cost objectives or activities.  </a:t>
            </a:r>
          </a:p>
        </p:txBody>
      </p:sp>
    </p:spTree>
    <p:extLst>
      <p:ext uri="{BB962C8B-B14F-4D97-AF65-F5344CB8AC3E}">
        <p14:creationId xmlns:p14="http://schemas.microsoft.com/office/powerpoint/2010/main" val="3438518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E0E75-6969-4770-ADD4-5B4105B9BB9A}"/>
              </a:ext>
            </a:extLst>
          </p:cNvPr>
          <p:cNvSpPr>
            <a:spLocks noGrp="1"/>
          </p:cNvSpPr>
          <p:nvPr>
            <p:ph type="title"/>
          </p:nvPr>
        </p:nvSpPr>
        <p:spPr>
          <a:xfrm>
            <a:off x="152400" y="203800"/>
            <a:ext cx="11887200" cy="758226"/>
          </a:xfrm>
        </p:spPr>
        <p:txBody>
          <a:bodyPr>
            <a:normAutofit fontScale="90000"/>
          </a:bodyPr>
          <a:lstStyle/>
          <a:p>
            <a:r>
              <a:rPr lang="en-US" dirty="0"/>
              <a:t>Time &amp; Effort Reporting – </a:t>
            </a:r>
            <a:br>
              <a:rPr lang="en-US" dirty="0"/>
            </a:br>
            <a:r>
              <a:rPr lang="en-US" dirty="0"/>
              <a:t>Single or Multiple Cost Objectives? (2)</a:t>
            </a:r>
          </a:p>
        </p:txBody>
      </p:sp>
      <p:sp>
        <p:nvSpPr>
          <p:cNvPr id="3" name="Content Placeholder 2">
            <a:extLst>
              <a:ext uri="{FF2B5EF4-FFF2-40B4-BE49-F238E27FC236}">
                <a16:creationId xmlns:a16="http://schemas.microsoft.com/office/drawing/2014/main" id="{855AEAB3-CD4A-4787-AA36-5DF65C12D8AE}"/>
              </a:ext>
            </a:extLst>
          </p:cNvPr>
          <p:cNvSpPr>
            <a:spLocks noGrp="1"/>
          </p:cNvSpPr>
          <p:nvPr>
            <p:ph idx="1"/>
          </p:nvPr>
        </p:nvSpPr>
        <p:spPr>
          <a:xfrm>
            <a:off x="152400" y="1200150"/>
            <a:ext cx="11887200" cy="5591175"/>
          </a:xfrm>
        </p:spPr>
        <p:txBody>
          <a:bodyPr vert="horz" lIns="91440" tIns="45720" rIns="91440" bIns="45720" rtlCol="0" anchor="t">
            <a:normAutofit/>
          </a:bodyPr>
          <a:lstStyle/>
          <a:p>
            <a:pPr marL="0" indent="0">
              <a:buNone/>
            </a:pPr>
            <a:r>
              <a:rPr lang="en-US" sz="2800" dirty="0"/>
              <a:t>An Instructional Aide provides instruction support to ABE students allowable under CAEP and AEFLA. In addition, the Aide provides the CASAS pre-test and post-test to these students. The Aide's salary and benefits are paid 60% CAEP and 40% AEFLA, resource code 3905.    </a:t>
            </a:r>
          </a:p>
          <a:p>
            <a:pPr marL="514350" indent="-514350">
              <a:buFont typeface="+mj-lt"/>
              <a:buAutoNum type="alphaLcPeriod"/>
            </a:pPr>
            <a:r>
              <a:rPr lang="en-US" sz="2800" dirty="0"/>
              <a:t>Single cost objective</a:t>
            </a:r>
          </a:p>
          <a:p>
            <a:pPr marL="514350" indent="-514350">
              <a:buFont typeface="+mj-lt"/>
              <a:buAutoNum type="alphaLcPeriod"/>
            </a:pPr>
            <a:r>
              <a:rPr lang="en-US" sz="2800" dirty="0"/>
              <a:t>Multiple cost objectives</a:t>
            </a:r>
          </a:p>
          <a:p>
            <a:pPr marL="514350" indent="-514350">
              <a:buFont typeface="+mj-lt"/>
              <a:buAutoNum type="alphaLcPeriod"/>
            </a:pPr>
            <a:r>
              <a:rPr lang="en-US" sz="2800" dirty="0"/>
              <a:t>Not a cost objective </a:t>
            </a:r>
          </a:p>
          <a:p>
            <a:pPr marL="0" indent="0">
              <a:spcBef>
                <a:spcPts val="800"/>
              </a:spcBef>
              <a:buNone/>
            </a:pPr>
            <a:r>
              <a:rPr lang="en-US" sz="2400" dirty="0">
                <a:solidFill>
                  <a:schemeClr val="accent4">
                    <a:lumMod val="60000"/>
                    <a:lumOff val="40000"/>
                  </a:schemeClr>
                </a:solidFill>
              </a:rPr>
              <a:t>a. The Instructional Aide works on a single cost objective (SCO) based on that the services being performed (ABE instruction and CASAS pre-test and post-test) and the population being served (ABE students) are allowable and eligible under CAEP and AEFLA. The employee would complete T&amp;E documentation the agency uses for employees who work on a SCO or activity. </a:t>
            </a:r>
          </a:p>
        </p:txBody>
      </p:sp>
    </p:spTree>
    <p:extLst>
      <p:ext uri="{BB962C8B-B14F-4D97-AF65-F5344CB8AC3E}">
        <p14:creationId xmlns:p14="http://schemas.microsoft.com/office/powerpoint/2010/main" val="3532090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EC87-0CBD-4A41-987F-47E781A26A8A}"/>
              </a:ext>
            </a:extLst>
          </p:cNvPr>
          <p:cNvSpPr>
            <a:spLocks noGrp="1"/>
          </p:cNvSpPr>
          <p:nvPr>
            <p:ph type="title"/>
          </p:nvPr>
        </p:nvSpPr>
        <p:spPr/>
        <p:txBody>
          <a:bodyPr/>
          <a:lstStyle/>
          <a:p>
            <a:r>
              <a:rPr lang="en-US" dirty="0"/>
              <a:t>Time &amp; Effort Reporting – </a:t>
            </a:r>
            <a:br>
              <a:rPr lang="en-US" dirty="0"/>
            </a:br>
            <a:r>
              <a:rPr lang="en-US" dirty="0"/>
              <a:t>Single or Multiple Cost Objectives? (3)</a:t>
            </a:r>
          </a:p>
        </p:txBody>
      </p:sp>
      <p:sp>
        <p:nvSpPr>
          <p:cNvPr id="3" name="Content Placeholder 2">
            <a:extLst>
              <a:ext uri="{FF2B5EF4-FFF2-40B4-BE49-F238E27FC236}">
                <a16:creationId xmlns:a16="http://schemas.microsoft.com/office/drawing/2014/main" id="{82B2595B-0A47-42CF-8A17-336BA91D9805}"/>
              </a:ext>
            </a:extLst>
          </p:cNvPr>
          <p:cNvSpPr>
            <a:spLocks noGrp="1"/>
          </p:cNvSpPr>
          <p:nvPr>
            <p:ph idx="1"/>
          </p:nvPr>
        </p:nvSpPr>
        <p:spPr>
          <a:xfrm>
            <a:off x="152400" y="1809750"/>
            <a:ext cx="11887200" cy="4844451"/>
          </a:xfrm>
        </p:spPr>
        <p:txBody>
          <a:bodyPr>
            <a:normAutofit/>
          </a:bodyPr>
          <a:lstStyle/>
          <a:p>
            <a:pPr marL="0" indent="0">
              <a:buNone/>
            </a:pPr>
            <a:r>
              <a:rPr lang="en-US" sz="2800" dirty="0"/>
              <a:t>A School Principal provides support to all Adult Education Programs? </a:t>
            </a:r>
          </a:p>
          <a:p>
            <a:pPr marL="514350" indent="-514350">
              <a:buFont typeface="+mj-lt"/>
              <a:buAutoNum type="alphaLcPeriod"/>
            </a:pPr>
            <a:r>
              <a:rPr lang="en-US" sz="2800" dirty="0"/>
              <a:t>Single cost objective</a:t>
            </a:r>
          </a:p>
          <a:p>
            <a:pPr marL="514350" indent="-514350">
              <a:buFont typeface="+mj-lt"/>
              <a:buAutoNum type="alphaLcPeriod"/>
            </a:pPr>
            <a:r>
              <a:rPr lang="en-US" sz="2800" dirty="0"/>
              <a:t>Multiple cost objectives</a:t>
            </a:r>
          </a:p>
          <a:p>
            <a:pPr marL="514350" indent="-514350">
              <a:buFont typeface="+mj-lt"/>
              <a:buAutoNum type="alphaLcPeriod"/>
            </a:pPr>
            <a:r>
              <a:rPr lang="en-US" sz="2800" dirty="0"/>
              <a:t>Not a cost objective</a:t>
            </a:r>
          </a:p>
          <a:p>
            <a:pPr marL="0" lvl="0" indent="0">
              <a:spcBef>
                <a:spcPts val="1200"/>
              </a:spcBef>
              <a:buNone/>
            </a:pPr>
            <a:r>
              <a:rPr lang="en-US" sz="2600" dirty="0">
                <a:solidFill>
                  <a:srgbClr val="FFC000">
                    <a:lumMod val="60000"/>
                    <a:lumOff val="40000"/>
                  </a:srgbClr>
                </a:solidFill>
              </a:rPr>
              <a:t>c. Not a cost objective – not sufficient information. For example, does the School Principal provide support (admin., instruction, professional development, etc.) to AEFLA, Perkins V, CAEP programs? Does the Principal provide administrative and instruction support solely to AEFLA and/or CAEP programs?  </a:t>
            </a:r>
          </a:p>
          <a:p>
            <a:pPr marL="0" indent="0">
              <a:buNone/>
            </a:pPr>
            <a:endParaRPr lang="en-US" dirty="0"/>
          </a:p>
        </p:txBody>
      </p:sp>
    </p:spTree>
    <p:extLst>
      <p:ext uri="{BB962C8B-B14F-4D97-AF65-F5344CB8AC3E}">
        <p14:creationId xmlns:p14="http://schemas.microsoft.com/office/powerpoint/2010/main" val="3660323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dirty="0"/>
              <a:t>Matching </a:t>
            </a:r>
          </a:p>
        </p:txBody>
      </p:sp>
    </p:spTree>
    <p:extLst>
      <p:ext uri="{BB962C8B-B14F-4D97-AF65-F5344CB8AC3E}">
        <p14:creationId xmlns:p14="http://schemas.microsoft.com/office/powerpoint/2010/main" val="26717312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EC87-0CBD-4A41-987F-47E781A26A8A}"/>
              </a:ext>
            </a:extLst>
          </p:cNvPr>
          <p:cNvSpPr>
            <a:spLocks noGrp="1"/>
          </p:cNvSpPr>
          <p:nvPr>
            <p:ph type="title"/>
          </p:nvPr>
        </p:nvSpPr>
        <p:spPr>
          <a:xfrm>
            <a:off x="152400" y="203799"/>
            <a:ext cx="11887200" cy="863001"/>
          </a:xfrm>
        </p:spPr>
        <p:txBody>
          <a:bodyPr/>
          <a:lstStyle/>
          <a:p>
            <a:r>
              <a:rPr lang="en-US" dirty="0"/>
              <a:t>Matching Requirements (1)</a:t>
            </a:r>
          </a:p>
        </p:txBody>
      </p:sp>
      <p:sp>
        <p:nvSpPr>
          <p:cNvPr id="3" name="Content Placeholder 2">
            <a:extLst>
              <a:ext uri="{FF2B5EF4-FFF2-40B4-BE49-F238E27FC236}">
                <a16:creationId xmlns:a16="http://schemas.microsoft.com/office/drawing/2014/main" id="{82B2595B-0A47-42CF-8A17-336BA91D9805}"/>
              </a:ext>
            </a:extLst>
          </p:cNvPr>
          <p:cNvSpPr>
            <a:spLocks noGrp="1"/>
          </p:cNvSpPr>
          <p:nvPr>
            <p:ph idx="1"/>
          </p:nvPr>
        </p:nvSpPr>
        <p:spPr>
          <a:xfrm>
            <a:off x="152400" y="1171575"/>
            <a:ext cx="11887200" cy="5482627"/>
          </a:xfrm>
        </p:spPr>
        <p:txBody>
          <a:bodyPr>
            <a:normAutofit/>
          </a:bodyPr>
          <a:lstStyle/>
          <a:p>
            <a:r>
              <a:rPr lang="en-US" sz="2600" dirty="0"/>
              <a:t>All grantees must provide at least a </a:t>
            </a:r>
            <a:r>
              <a:rPr lang="en-US" sz="2600" b="1" dirty="0"/>
              <a:t>25 percent</a:t>
            </a:r>
            <a:r>
              <a:rPr lang="en-US" sz="2600" dirty="0"/>
              <a:t> match in non-federal funds of the total amount expended for adult education and literacy activities consistent with AEFLA award. (AEFLA, Section 222, State-imposed)</a:t>
            </a:r>
          </a:p>
          <a:p>
            <a:pPr marL="0" indent="0">
              <a:spcBef>
                <a:spcPts val="0"/>
              </a:spcBef>
              <a:buNone/>
            </a:pPr>
            <a:endParaRPr lang="en-US" sz="2600" dirty="0"/>
          </a:p>
          <a:p>
            <a:pPr lvl="0">
              <a:spcBef>
                <a:spcPts val="0"/>
              </a:spcBef>
            </a:pPr>
            <a:r>
              <a:rPr lang="en-US" sz="2600" dirty="0">
                <a:solidFill>
                  <a:prstClr val="white"/>
                </a:solidFill>
              </a:rPr>
              <a:t>Match contributions must meet the criteria listed in 2 CFR 200.306(b):</a:t>
            </a:r>
          </a:p>
          <a:p>
            <a:pPr lvl="0" indent="0">
              <a:buNone/>
            </a:pPr>
            <a:r>
              <a:rPr lang="en-US" sz="2600" dirty="0">
                <a:solidFill>
                  <a:prstClr val="white"/>
                </a:solidFill>
              </a:rPr>
              <a:t>Be allowable under 2 CFR 200.403 and AEFLA.</a:t>
            </a:r>
          </a:p>
          <a:p>
            <a:pPr lvl="0" indent="0">
              <a:buNone/>
            </a:pPr>
            <a:r>
              <a:rPr lang="en-US" sz="2600" dirty="0">
                <a:solidFill>
                  <a:prstClr val="white"/>
                </a:solidFill>
              </a:rPr>
              <a:t>Be documented and verifiable.</a:t>
            </a:r>
          </a:p>
          <a:p>
            <a:pPr lvl="0" indent="0">
              <a:buNone/>
            </a:pPr>
            <a:r>
              <a:rPr lang="en-US" sz="2600" dirty="0">
                <a:solidFill>
                  <a:prstClr val="white"/>
                </a:solidFill>
              </a:rPr>
              <a:t>Be necessary and reasonable for accomplishing program objectives.</a:t>
            </a:r>
          </a:p>
          <a:p>
            <a:pPr lvl="0" indent="0">
              <a:buNone/>
            </a:pPr>
            <a:r>
              <a:rPr lang="en-US" sz="2600" dirty="0">
                <a:solidFill>
                  <a:prstClr val="white"/>
                </a:solidFill>
              </a:rPr>
              <a:t>Be supported by documentation of fair market value.</a:t>
            </a:r>
          </a:p>
          <a:p>
            <a:pPr lvl="0" indent="0">
              <a:buNone/>
            </a:pPr>
            <a:r>
              <a:rPr lang="en-US" sz="2600" dirty="0">
                <a:solidFill>
                  <a:prstClr val="white"/>
                </a:solidFill>
              </a:rPr>
              <a:t>Not be included as contribution for any other Federal award. </a:t>
            </a:r>
          </a:p>
          <a:p>
            <a:pPr lvl="0" indent="0">
              <a:buNone/>
            </a:pPr>
            <a:r>
              <a:rPr lang="en-US" sz="2600" dirty="0">
                <a:solidFill>
                  <a:prstClr val="white"/>
                </a:solidFill>
              </a:rPr>
              <a:t>Not be met by another Federal grant. </a:t>
            </a:r>
          </a:p>
          <a:p>
            <a:pPr indent="0">
              <a:buNone/>
            </a:pPr>
            <a:endParaRPr lang="en-US" sz="3100" dirty="0"/>
          </a:p>
          <a:p>
            <a:pPr marL="0" indent="0">
              <a:buNone/>
            </a:pPr>
            <a:endParaRPr lang="en-US" dirty="0"/>
          </a:p>
        </p:txBody>
      </p:sp>
    </p:spTree>
    <p:extLst>
      <p:ext uri="{BB962C8B-B14F-4D97-AF65-F5344CB8AC3E}">
        <p14:creationId xmlns:p14="http://schemas.microsoft.com/office/powerpoint/2010/main" val="30528636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descr="Sample completed  Expenditure Claim Report for discussion of non-federal sources expended for AEFLA activities for matching purposes">
            <a:extLst>
              <a:ext uri="{FF2B5EF4-FFF2-40B4-BE49-F238E27FC236}">
                <a16:creationId xmlns:a16="http://schemas.microsoft.com/office/drawing/2014/main" id="{82B2595B-0A47-42CF-8A17-336BA91D9805}"/>
              </a:ext>
            </a:extLst>
          </p:cNvPr>
          <p:cNvSpPr>
            <a:spLocks noGrp="1"/>
          </p:cNvSpPr>
          <p:nvPr>
            <p:ph idx="1"/>
          </p:nvPr>
        </p:nvSpPr>
        <p:spPr>
          <a:xfrm>
            <a:off x="152400" y="946299"/>
            <a:ext cx="11887200" cy="6210405"/>
          </a:xfrm>
        </p:spPr>
        <p:txBody>
          <a:bodyPr>
            <a:normAutofit/>
          </a:bodyPr>
          <a:lstStyle/>
          <a:p>
            <a:pPr>
              <a:lnSpc>
                <a:spcPct val="100000"/>
              </a:lnSpc>
              <a:spcBef>
                <a:spcPts val="0"/>
              </a:spcBef>
            </a:pPr>
            <a:r>
              <a:rPr lang="en-US" sz="2400" dirty="0">
                <a:solidFill>
                  <a:prstClr val="white"/>
                </a:solidFill>
                <a:ea typeface="+mj-ea"/>
                <a:cs typeface="+mj-cs"/>
              </a:rPr>
              <a:t>The State allocation can be in any form of state funding provided to the grantee.</a:t>
            </a:r>
          </a:p>
          <a:p>
            <a:pPr>
              <a:lnSpc>
                <a:spcPct val="100000"/>
              </a:lnSpc>
              <a:spcBef>
                <a:spcPts val="0"/>
              </a:spcBef>
            </a:pPr>
            <a:r>
              <a:rPr lang="en-US" sz="2400" dirty="0">
                <a:solidFill>
                  <a:prstClr val="white"/>
                </a:solidFill>
                <a:ea typeface="+mj-ea"/>
                <a:cs typeface="+mj-cs"/>
              </a:rPr>
              <a:t>The other non-federal contribution can be cash or in-kind, at the fair market value.</a:t>
            </a:r>
            <a:endParaRPr lang="en-US" sz="2800" dirty="0">
              <a:solidFill>
                <a:prstClr val="white"/>
              </a:solidFill>
            </a:endParaRPr>
          </a:p>
          <a:p>
            <a:pPr marL="0" indent="0">
              <a:buNone/>
            </a:pPr>
            <a:br>
              <a:rPr lang="en-US" sz="2400" dirty="0">
                <a:solidFill>
                  <a:prstClr val="white"/>
                </a:solidFill>
                <a:ea typeface="+mj-ea"/>
                <a:cs typeface="+mj-cs"/>
              </a:rPr>
            </a:br>
            <a:endParaRPr lang="en-US" sz="3100" dirty="0"/>
          </a:p>
          <a:p>
            <a:pPr marL="0" indent="0">
              <a:buNone/>
            </a:pPr>
            <a:endParaRPr lang="en-US" dirty="0"/>
          </a:p>
        </p:txBody>
      </p:sp>
      <p:pic>
        <p:nvPicPr>
          <p:cNvPr id="4" name="Picture 3" descr="Example of completed  Expenditure Claim Report for discussion of non-federal sources expended for AEFLA activities for matching purposes. ">
            <a:extLst>
              <a:ext uri="{FF2B5EF4-FFF2-40B4-BE49-F238E27FC236}">
                <a16:creationId xmlns:a16="http://schemas.microsoft.com/office/drawing/2014/main" id="{3D27B558-9EEE-4E77-A3A3-3F0EE6D2BFDB}"/>
              </a:ext>
            </a:extLst>
          </p:cNvPr>
          <p:cNvPicPr/>
          <p:nvPr/>
        </p:nvPicPr>
        <p:blipFill>
          <a:blip r:embed="rId3">
            <a:extLst>
              <a:ext uri="{28A0092B-C50C-407E-A947-70E740481C1C}">
                <a14:useLocalDpi xmlns:a14="http://schemas.microsoft.com/office/drawing/2010/main" val="0"/>
              </a:ext>
            </a:extLst>
          </a:blip>
          <a:stretch>
            <a:fillRect/>
          </a:stretch>
        </p:blipFill>
        <p:spPr>
          <a:xfrm>
            <a:off x="2608564" y="1912946"/>
            <a:ext cx="7681483" cy="4741255"/>
          </a:xfrm>
          <a:prstGeom prst="rect">
            <a:avLst/>
          </a:prstGeom>
        </p:spPr>
      </p:pic>
      <p:sp>
        <p:nvSpPr>
          <p:cNvPr id="2" name="Title 1">
            <a:extLst>
              <a:ext uri="{FF2B5EF4-FFF2-40B4-BE49-F238E27FC236}">
                <a16:creationId xmlns:a16="http://schemas.microsoft.com/office/drawing/2014/main" id="{C92EEC87-0CBD-4A41-987F-47E781A26A8A}"/>
              </a:ext>
            </a:extLst>
          </p:cNvPr>
          <p:cNvSpPr>
            <a:spLocks noGrp="1"/>
          </p:cNvSpPr>
          <p:nvPr>
            <p:ph type="title"/>
          </p:nvPr>
        </p:nvSpPr>
        <p:spPr>
          <a:xfrm>
            <a:off x="152400" y="203798"/>
            <a:ext cx="11887200" cy="818911"/>
          </a:xfrm>
        </p:spPr>
        <p:txBody>
          <a:bodyPr>
            <a:normAutofit fontScale="90000"/>
          </a:bodyPr>
          <a:lstStyle/>
          <a:p>
            <a:pPr lvl="0">
              <a:spcBef>
                <a:spcPts val="1200"/>
              </a:spcBef>
              <a:spcAft>
                <a:spcPts val="600"/>
              </a:spcAft>
            </a:pPr>
            <a:br>
              <a:rPr lang="en-US" dirty="0">
                <a:solidFill>
                  <a:prstClr val="white"/>
                </a:solidFill>
              </a:rPr>
            </a:br>
            <a:r>
              <a:rPr lang="en-US" dirty="0">
                <a:solidFill>
                  <a:prstClr val="white"/>
                </a:solidFill>
              </a:rPr>
              <a:t>Matching Requirements (2)</a:t>
            </a:r>
            <a:br>
              <a:rPr lang="en-US" dirty="0">
                <a:solidFill>
                  <a:prstClr val="white"/>
                </a:solidFill>
              </a:rPr>
            </a:br>
            <a:br>
              <a:rPr lang="en-US" sz="2700" dirty="0"/>
            </a:br>
            <a:endParaRPr lang="en-US" sz="2700" dirty="0"/>
          </a:p>
        </p:txBody>
      </p:sp>
    </p:spTree>
    <p:extLst>
      <p:ext uri="{BB962C8B-B14F-4D97-AF65-F5344CB8AC3E}">
        <p14:creationId xmlns:p14="http://schemas.microsoft.com/office/powerpoint/2010/main" val="2547500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3B81B-FAB7-0B5E-FB14-A4C98D1F66B0}"/>
              </a:ext>
            </a:extLst>
          </p:cNvPr>
          <p:cNvSpPr>
            <a:spLocks noGrp="1"/>
          </p:cNvSpPr>
          <p:nvPr>
            <p:ph type="title"/>
          </p:nvPr>
        </p:nvSpPr>
        <p:spPr/>
        <p:txBody>
          <a:bodyPr/>
          <a:lstStyle/>
          <a:p>
            <a:r>
              <a:rPr lang="en-US" dirty="0">
                <a:ea typeface="+mj-lt"/>
                <a:cs typeface="+mj-lt"/>
              </a:rPr>
              <a:t>Summary of AEFLA Funds for Reference </a:t>
            </a:r>
            <a:endParaRPr lang="en-US" dirty="0"/>
          </a:p>
        </p:txBody>
      </p:sp>
      <p:sp>
        <p:nvSpPr>
          <p:cNvPr id="3" name="Content Placeholder 2">
            <a:extLst>
              <a:ext uri="{FF2B5EF4-FFF2-40B4-BE49-F238E27FC236}">
                <a16:creationId xmlns:a16="http://schemas.microsoft.com/office/drawing/2014/main" id="{D6BCBB18-57AD-865F-964C-D789A8153753}"/>
              </a:ext>
            </a:extLst>
          </p:cNvPr>
          <p:cNvSpPr>
            <a:spLocks noGrp="1"/>
          </p:cNvSpPr>
          <p:nvPr>
            <p:ph idx="1"/>
          </p:nvPr>
        </p:nvSpPr>
        <p:spPr>
          <a:xfrm>
            <a:off x="152400" y="1973766"/>
            <a:ext cx="11887200" cy="4680435"/>
          </a:xfrm>
        </p:spPr>
        <p:txBody>
          <a:bodyPr vert="horz" lIns="91440" tIns="45720" rIns="91440" bIns="45720" rtlCol="0" anchor="t">
            <a:normAutofit/>
          </a:bodyPr>
          <a:lstStyle/>
          <a:p>
            <a:pPr>
              <a:spcBef>
                <a:spcPts val="0"/>
              </a:spcBef>
            </a:pPr>
            <a:r>
              <a:rPr lang="en-US" sz="2800" b="1" dirty="0">
                <a:ea typeface="+mn-lt"/>
                <a:cs typeface="+mn-lt"/>
              </a:rPr>
              <a:t>Section 225 — Institutionalized Adults/Corrections Education</a:t>
            </a:r>
          </a:p>
          <a:p>
            <a:pPr indent="0">
              <a:spcBef>
                <a:spcPts val="0"/>
              </a:spcBef>
              <a:buNone/>
            </a:pPr>
            <a:r>
              <a:rPr lang="en-US" sz="2800" dirty="0">
                <a:ea typeface="+mn-lt"/>
                <a:cs typeface="+mn-lt"/>
              </a:rPr>
              <a:t>Resource Code 3940 (Program Focus Areas: ABE, ELA and ASE)</a:t>
            </a:r>
          </a:p>
          <a:p>
            <a:pPr indent="0">
              <a:spcBef>
                <a:spcPts val="0"/>
              </a:spcBef>
              <a:buNone/>
            </a:pPr>
            <a:endParaRPr lang="en-US" sz="2800" dirty="0">
              <a:cs typeface="Arial" panose="020B0604020202020204"/>
            </a:endParaRPr>
          </a:p>
          <a:p>
            <a:pPr>
              <a:spcBef>
                <a:spcPts val="0"/>
              </a:spcBef>
            </a:pPr>
            <a:r>
              <a:rPr lang="en-US" sz="2800" b="1" dirty="0">
                <a:ea typeface="+mn-lt"/>
                <a:cs typeface="+mn-lt"/>
              </a:rPr>
              <a:t>Section 231— Adult Education</a:t>
            </a:r>
            <a:endParaRPr lang="en-US" sz="2800" b="1" dirty="0">
              <a:cs typeface="Arial"/>
            </a:endParaRPr>
          </a:p>
          <a:p>
            <a:pPr indent="0">
              <a:spcBef>
                <a:spcPts val="600"/>
              </a:spcBef>
              <a:buNone/>
            </a:pPr>
            <a:r>
              <a:rPr lang="en-US" sz="2800" dirty="0">
                <a:ea typeface="+mn-lt"/>
                <a:cs typeface="+mn-lt"/>
              </a:rPr>
              <a:t>Resource Code 3905 (Program Focus Areas: ABE, ELA, and ELCE) Resource Code 3913 (Program Focus Areas: ASE (HSE, HSD)) </a:t>
            </a:r>
          </a:p>
          <a:p>
            <a:pPr indent="0">
              <a:spcBef>
                <a:spcPts val="0"/>
              </a:spcBef>
              <a:buNone/>
            </a:pPr>
            <a:endParaRPr lang="en-US" sz="2800" dirty="0">
              <a:cs typeface="Arial" panose="020B0604020202020204"/>
            </a:endParaRPr>
          </a:p>
          <a:p>
            <a:pPr>
              <a:spcBef>
                <a:spcPts val="0"/>
              </a:spcBef>
            </a:pPr>
            <a:r>
              <a:rPr lang="en-US" sz="2800" b="1" dirty="0">
                <a:ea typeface="+mn-lt"/>
                <a:cs typeface="+mn-lt"/>
              </a:rPr>
              <a:t>Section 243 — Integrated Literacy and Civics Education (IELCE) </a:t>
            </a:r>
            <a:endParaRPr lang="en-US" sz="2800" b="1" dirty="0">
              <a:cs typeface="Arial"/>
            </a:endParaRPr>
          </a:p>
          <a:p>
            <a:pPr indent="0">
              <a:spcBef>
                <a:spcPts val="0"/>
              </a:spcBef>
              <a:buNone/>
            </a:pPr>
            <a:r>
              <a:rPr lang="en-US" sz="2800" dirty="0">
                <a:ea typeface="+mn-lt"/>
                <a:cs typeface="+mn-lt"/>
              </a:rPr>
              <a:t>Resource Code 3926 (Program Focus Areas: IELCE with &amp; without IET)</a:t>
            </a:r>
            <a:endParaRPr lang="en-US" sz="2800" dirty="0">
              <a:cs typeface="Arial" panose="020B0604020202020204"/>
            </a:endParaRPr>
          </a:p>
        </p:txBody>
      </p:sp>
    </p:spTree>
    <p:extLst>
      <p:ext uri="{BB962C8B-B14F-4D97-AF65-F5344CB8AC3E}">
        <p14:creationId xmlns:p14="http://schemas.microsoft.com/office/powerpoint/2010/main" val="40836377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8DFDC-62FD-4DF1-B39B-2012F49BAC82}"/>
              </a:ext>
            </a:extLst>
          </p:cNvPr>
          <p:cNvSpPr>
            <a:spLocks noGrp="1"/>
          </p:cNvSpPr>
          <p:nvPr>
            <p:ph type="title"/>
          </p:nvPr>
        </p:nvSpPr>
        <p:spPr/>
        <p:txBody>
          <a:bodyPr/>
          <a:lstStyle/>
          <a:p>
            <a:r>
              <a:rPr lang="en-US" dirty="0"/>
              <a:t> Questions and Contact Information</a:t>
            </a:r>
          </a:p>
        </p:txBody>
      </p:sp>
      <p:sp>
        <p:nvSpPr>
          <p:cNvPr id="3" name="Content Placeholder 2">
            <a:extLst>
              <a:ext uri="{FF2B5EF4-FFF2-40B4-BE49-F238E27FC236}">
                <a16:creationId xmlns:a16="http://schemas.microsoft.com/office/drawing/2014/main" id="{E81E2CC0-8D9E-4F14-8972-619B4DC420DC}"/>
              </a:ext>
            </a:extLst>
          </p:cNvPr>
          <p:cNvSpPr>
            <a:spLocks noGrp="1"/>
          </p:cNvSpPr>
          <p:nvPr>
            <p:ph idx="1"/>
          </p:nvPr>
        </p:nvSpPr>
        <p:spPr/>
        <p:txBody>
          <a:bodyPr>
            <a:normAutofit/>
          </a:bodyPr>
          <a:lstStyle/>
          <a:p>
            <a:pPr marL="0" indent="0" algn="ctr">
              <a:buNone/>
            </a:pPr>
            <a:endParaRPr lang="en-US" dirty="0"/>
          </a:p>
          <a:p>
            <a:pPr marL="0" indent="0" algn="ctr">
              <a:buNone/>
            </a:pPr>
            <a:endParaRPr lang="en-US" dirty="0"/>
          </a:p>
          <a:p>
            <a:pPr marL="0" indent="0" algn="ctr">
              <a:buNone/>
            </a:pPr>
            <a:r>
              <a:rPr lang="en-US" sz="4400" dirty="0"/>
              <a:t>Additional Questions?</a:t>
            </a:r>
          </a:p>
          <a:p>
            <a:pPr marL="0" indent="0">
              <a:buNone/>
            </a:pPr>
            <a:endParaRPr lang="en-US" dirty="0"/>
          </a:p>
          <a:p>
            <a:endParaRPr lang="en-US" dirty="0"/>
          </a:p>
          <a:p>
            <a:pPr marL="0" indent="0" algn="ctr">
              <a:spcBef>
                <a:spcPts val="3000"/>
              </a:spcBef>
              <a:buNone/>
            </a:pPr>
            <a:r>
              <a:rPr lang="en-US" sz="2800" dirty="0"/>
              <a:t>	Arturo Ambriz – </a:t>
            </a:r>
            <a:r>
              <a:rPr lang="en-US" sz="2800" dirty="0">
                <a:hlinkClick r:id="rId3"/>
              </a:rPr>
              <a:t>aambriz@cde.ca.gov</a:t>
            </a:r>
            <a:r>
              <a:rPr lang="en-US" sz="2800" dirty="0"/>
              <a:t>   </a:t>
            </a:r>
          </a:p>
          <a:p>
            <a:pPr marL="0" indent="0" algn="ctr">
              <a:buNone/>
            </a:pPr>
            <a:r>
              <a:rPr lang="en-US" sz="2800" dirty="0"/>
              <a:t>CDE, Adult Education Office – </a:t>
            </a:r>
            <a:r>
              <a:rPr lang="en-US" sz="2800" dirty="0">
                <a:hlinkClick r:id="rId4"/>
              </a:rPr>
              <a:t>adulteducation@cde.ca.gov</a:t>
            </a:r>
            <a:r>
              <a:rPr lang="en-US" dirty="0"/>
              <a:t>  </a:t>
            </a:r>
          </a:p>
        </p:txBody>
      </p:sp>
    </p:spTree>
    <p:extLst>
      <p:ext uri="{BB962C8B-B14F-4D97-AF65-F5344CB8AC3E}">
        <p14:creationId xmlns:p14="http://schemas.microsoft.com/office/powerpoint/2010/main" val="10846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A0CAF-74BF-41C6-ACEA-1EAABEB653E0}"/>
              </a:ext>
            </a:extLst>
          </p:cNvPr>
          <p:cNvSpPr>
            <a:spLocks noGrp="1"/>
          </p:cNvSpPr>
          <p:nvPr>
            <p:ph type="title"/>
          </p:nvPr>
        </p:nvSpPr>
        <p:spPr/>
        <p:txBody>
          <a:bodyPr>
            <a:normAutofit/>
          </a:bodyPr>
          <a:lstStyle/>
          <a:p>
            <a:r>
              <a:rPr lang="en-US" dirty="0"/>
              <a:t>Timely Spending Funds and Carryover</a:t>
            </a:r>
          </a:p>
        </p:txBody>
      </p:sp>
      <p:sp>
        <p:nvSpPr>
          <p:cNvPr id="3" name="Content Placeholder 2">
            <a:extLst>
              <a:ext uri="{FF2B5EF4-FFF2-40B4-BE49-F238E27FC236}">
                <a16:creationId xmlns:a16="http://schemas.microsoft.com/office/drawing/2014/main" id="{E4800E9A-65C1-4092-AF4C-C567F6EC9112}"/>
              </a:ext>
            </a:extLst>
          </p:cNvPr>
          <p:cNvSpPr>
            <a:spLocks noGrp="1"/>
          </p:cNvSpPr>
          <p:nvPr>
            <p:ph idx="1"/>
          </p:nvPr>
        </p:nvSpPr>
        <p:spPr>
          <a:xfrm>
            <a:off x="152400" y="1283368"/>
            <a:ext cx="11887200" cy="5370833"/>
          </a:xfrm>
        </p:spPr>
        <p:txBody>
          <a:bodyPr vert="horz" lIns="91440" tIns="45720" rIns="91440" bIns="45720" rtlCol="0" anchor="t">
            <a:normAutofit/>
          </a:bodyPr>
          <a:lstStyle/>
          <a:p>
            <a:pPr marL="0" indent="0">
              <a:spcAft>
                <a:spcPts val="1200"/>
              </a:spcAft>
              <a:buNone/>
            </a:pPr>
            <a:r>
              <a:rPr lang="en-US" sz="2800" dirty="0"/>
              <a:t>AEFLA funds </a:t>
            </a:r>
            <a:r>
              <a:rPr lang="en-US" sz="2800" b="1" dirty="0"/>
              <a:t>cannot be carried over from one fiscal year to the next</a:t>
            </a:r>
            <a:r>
              <a:rPr lang="en-US" sz="2800" dirty="0"/>
              <a:t>. They must be </a:t>
            </a:r>
            <a:r>
              <a:rPr lang="en-US" sz="2800" b="1" dirty="0"/>
              <a:t>expended</a:t>
            </a:r>
            <a:r>
              <a:rPr lang="en-US" sz="2800" dirty="0"/>
              <a:t> or financially </a:t>
            </a:r>
            <a:r>
              <a:rPr lang="en-US" sz="2800" b="1" dirty="0"/>
              <a:t>obligated</a:t>
            </a:r>
            <a:r>
              <a:rPr lang="en-US" sz="2800" dirty="0"/>
              <a:t> by June 30. </a:t>
            </a:r>
          </a:p>
          <a:p>
            <a:pPr indent="0">
              <a:spcAft>
                <a:spcPts val="1200"/>
              </a:spcAft>
              <a:buNone/>
            </a:pPr>
            <a:r>
              <a:rPr lang="en-US" sz="2800" dirty="0"/>
              <a:t>Funds are considered </a:t>
            </a:r>
            <a:r>
              <a:rPr lang="en-US" sz="2800" b="1" dirty="0"/>
              <a:t>expended</a:t>
            </a:r>
            <a:r>
              <a:rPr lang="en-US" sz="2800" dirty="0"/>
              <a:t> as of the </a:t>
            </a:r>
            <a:r>
              <a:rPr lang="en-US" sz="2800" b="1" dirty="0"/>
              <a:t>date of the obligation</a:t>
            </a:r>
            <a:r>
              <a:rPr lang="en-US" sz="2800" dirty="0"/>
              <a:t>, consistent with Title </a:t>
            </a:r>
            <a:r>
              <a:rPr lang="en-US" sz="2800" dirty="0">
                <a:hlinkClick r:id="rId3"/>
              </a:rPr>
              <a:t>34 CFR 76.707</a:t>
            </a:r>
            <a:r>
              <a:rPr lang="en-US" sz="2800" dirty="0"/>
              <a:t>.  Agencies have </a:t>
            </a:r>
            <a:r>
              <a:rPr lang="en-US" sz="2800" b="1" dirty="0"/>
              <a:t>90 days </a:t>
            </a:r>
            <a:r>
              <a:rPr lang="en-US" sz="2800" dirty="0"/>
              <a:t>to liquidate their financial obligations after the end of performance period (June 30).</a:t>
            </a:r>
          </a:p>
          <a:p>
            <a:pPr indent="0">
              <a:buNone/>
            </a:pPr>
            <a:r>
              <a:rPr lang="en-US" sz="2800" b="1" dirty="0"/>
              <a:t>Examples</a:t>
            </a:r>
            <a:r>
              <a:rPr lang="en-US" sz="2800" dirty="0"/>
              <a:t>: </a:t>
            </a:r>
          </a:p>
          <a:p>
            <a:pPr marL="571500" indent="-342900">
              <a:buSzPct val="60000"/>
              <a:buFont typeface="Courier New" panose="02070309020205020404" pitchFamily="49" charset="0"/>
              <a:buChar char="o"/>
            </a:pPr>
            <a:r>
              <a:rPr lang="en-US" sz="2800" dirty="0"/>
              <a:t>Funds for the adult school (agency) employees’ salaries and benefits are </a:t>
            </a:r>
            <a:r>
              <a:rPr lang="en-US" sz="2800" b="1" dirty="0"/>
              <a:t>obligated</a:t>
            </a:r>
            <a:r>
              <a:rPr lang="en-US" sz="2800" dirty="0"/>
              <a:t> </a:t>
            </a:r>
            <a:r>
              <a:rPr lang="en-US" sz="2800" b="1" dirty="0"/>
              <a:t>when the services are performed. </a:t>
            </a:r>
          </a:p>
          <a:p>
            <a:pPr marL="571500" indent="-342900">
              <a:buSzPct val="60000"/>
              <a:buFont typeface="Courier New" panose="02070309020205020404" pitchFamily="49" charset="0"/>
              <a:buChar char="o"/>
            </a:pPr>
            <a:r>
              <a:rPr lang="en-US" sz="2800" dirty="0"/>
              <a:t>Funds for computer devices are </a:t>
            </a:r>
            <a:r>
              <a:rPr lang="en-US" sz="2800" b="1" dirty="0"/>
              <a:t>obligated on the date the agency makes a binding written commitment</a:t>
            </a:r>
            <a:r>
              <a:rPr lang="en-US" sz="2800" dirty="0"/>
              <a:t> to obtain the devices.  </a:t>
            </a:r>
          </a:p>
        </p:txBody>
      </p:sp>
    </p:spTree>
    <p:extLst>
      <p:ext uri="{BB962C8B-B14F-4D97-AF65-F5344CB8AC3E}">
        <p14:creationId xmlns:p14="http://schemas.microsoft.com/office/powerpoint/2010/main" val="190372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dirty="0"/>
              <a:t>Supplement, Not Supplant </a:t>
            </a:r>
          </a:p>
        </p:txBody>
      </p:sp>
    </p:spTree>
    <p:extLst>
      <p:ext uri="{BB962C8B-B14F-4D97-AF65-F5344CB8AC3E}">
        <p14:creationId xmlns:p14="http://schemas.microsoft.com/office/powerpoint/2010/main" val="3025177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B3097-DED1-49F2-97B3-CE79C3B5706C}"/>
              </a:ext>
            </a:extLst>
          </p:cNvPr>
          <p:cNvSpPr>
            <a:spLocks noGrp="1"/>
          </p:cNvSpPr>
          <p:nvPr>
            <p:ph type="title"/>
          </p:nvPr>
        </p:nvSpPr>
        <p:spPr/>
        <p:txBody>
          <a:bodyPr>
            <a:normAutofit/>
          </a:bodyPr>
          <a:lstStyle/>
          <a:p>
            <a:r>
              <a:rPr lang="en-US" sz="3600" dirty="0"/>
              <a:t>Supplement, Not Supplant – Provision's Requirement</a:t>
            </a:r>
          </a:p>
        </p:txBody>
      </p:sp>
      <p:sp>
        <p:nvSpPr>
          <p:cNvPr id="3" name="Content Placeholder 2">
            <a:extLst>
              <a:ext uri="{FF2B5EF4-FFF2-40B4-BE49-F238E27FC236}">
                <a16:creationId xmlns:a16="http://schemas.microsoft.com/office/drawing/2014/main" id="{F5A5ECBC-3506-4292-8FEC-5C675C17ED82}"/>
              </a:ext>
            </a:extLst>
          </p:cNvPr>
          <p:cNvSpPr>
            <a:spLocks noGrp="1"/>
          </p:cNvSpPr>
          <p:nvPr>
            <p:ph idx="1"/>
          </p:nvPr>
        </p:nvSpPr>
        <p:spPr/>
        <p:txBody>
          <a:bodyPr>
            <a:normAutofit lnSpcReduction="10000"/>
          </a:bodyPr>
          <a:lstStyle/>
          <a:p>
            <a:pPr marL="0" lvl="0" indent="0">
              <a:spcAft>
                <a:spcPts val="1200"/>
              </a:spcAft>
              <a:buNone/>
            </a:pPr>
            <a:r>
              <a:rPr lang="en-US" sz="2800" b="1" dirty="0">
                <a:solidFill>
                  <a:prstClr val="white"/>
                </a:solidFill>
              </a:rPr>
              <a:t>What is required?</a:t>
            </a:r>
            <a:endParaRPr lang="en-US" sz="2800" dirty="0"/>
          </a:p>
          <a:p>
            <a:pPr marL="0" indent="0">
              <a:spcAft>
                <a:spcPts val="1200"/>
              </a:spcAft>
              <a:buNone/>
            </a:pPr>
            <a:r>
              <a:rPr lang="en-US" sz="2800" dirty="0"/>
              <a:t>Per AEFLA Section 241(a), funds made available for adult education and literacy activities under this title </a:t>
            </a:r>
            <a:r>
              <a:rPr lang="en-US" sz="2800" b="1" dirty="0"/>
              <a:t>shall</a:t>
            </a:r>
            <a:r>
              <a:rPr lang="en-US" sz="2800" dirty="0"/>
              <a:t> </a:t>
            </a:r>
            <a:r>
              <a:rPr lang="en-US" sz="2800" b="1" dirty="0"/>
              <a:t>supplement</a:t>
            </a:r>
            <a:r>
              <a:rPr lang="en-US" sz="2800" dirty="0"/>
              <a:t> [</a:t>
            </a:r>
            <a:r>
              <a:rPr lang="en-US" sz="2800" b="1" i="1" dirty="0"/>
              <a:t>increase the level of services</a:t>
            </a:r>
            <a:r>
              <a:rPr lang="en-US" sz="2800" dirty="0"/>
              <a:t>] and </a:t>
            </a:r>
            <a:r>
              <a:rPr lang="en-US" sz="2800" b="1" dirty="0"/>
              <a:t>not supplant </a:t>
            </a:r>
            <a:r>
              <a:rPr lang="en-US" sz="2800" dirty="0"/>
              <a:t>[</a:t>
            </a:r>
            <a:r>
              <a:rPr lang="en-US" sz="2800" b="1" i="1" dirty="0"/>
              <a:t>replace</a:t>
            </a:r>
            <a:r>
              <a:rPr lang="en-US" sz="2800" dirty="0"/>
              <a:t>] other State or local funds expended for adult education and literacy activities. </a:t>
            </a:r>
          </a:p>
          <a:p>
            <a:pPr lvl="0">
              <a:spcAft>
                <a:spcPts val="1200"/>
              </a:spcAft>
              <a:buNone/>
            </a:pPr>
            <a:r>
              <a:rPr lang="en-US" sz="2800" dirty="0"/>
              <a:t>	</a:t>
            </a:r>
            <a:r>
              <a:rPr lang="en-US" sz="2800" dirty="0">
                <a:solidFill>
                  <a:prstClr val="white"/>
                </a:solidFill>
              </a:rPr>
              <a:t>In other words</a:t>
            </a:r>
            <a:r>
              <a:rPr lang="en-US" sz="2800" b="1" dirty="0">
                <a:solidFill>
                  <a:prstClr val="white"/>
                </a:solidFill>
              </a:rPr>
              <a:t>, </a:t>
            </a:r>
            <a:r>
              <a:rPr lang="en-US" sz="2800" dirty="0">
                <a:solidFill>
                  <a:prstClr val="white"/>
                </a:solidFill>
              </a:rPr>
              <a:t>AEFLA funds should not be used to pay for services, staff, programs, or materials that would otherwise be paid with state or local funds. </a:t>
            </a:r>
          </a:p>
          <a:p>
            <a:pPr>
              <a:spcAft>
                <a:spcPts val="1200"/>
              </a:spcAft>
              <a:buNone/>
            </a:pPr>
            <a:r>
              <a:rPr lang="en-US" dirty="0"/>
              <a:t>	</a:t>
            </a:r>
            <a:r>
              <a:rPr lang="en-US" b="1" dirty="0"/>
              <a:t>Note</a:t>
            </a:r>
            <a:r>
              <a:rPr lang="en-US" dirty="0"/>
              <a:t>:</a:t>
            </a:r>
            <a:r>
              <a:rPr lang="en-US" sz="2800" dirty="0"/>
              <a:t> What would have happened in the absence of AEFLA funds?</a:t>
            </a:r>
          </a:p>
          <a:p>
            <a:pPr marL="0" indent="0">
              <a:spcAft>
                <a:spcPts val="1200"/>
              </a:spcAft>
              <a:buNone/>
            </a:pPr>
            <a:r>
              <a:rPr lang="en-US" sz="2800" dirty="0"/>
              <a:t> </a:t>
            </a:r>
            <a:endParaRPr lang="en-US" dirty="0"/>
          </a:p>
        </p:txBody>
      </p:sp>
    </p:spTree>
    <p:extLst>
      <p:ext uri="{BB962C8B-B14F-4D97-AF65-F5344CB8AC3E}">
        <p14:creationId xmlns:p14="http://schemas.microsoft.com/office/powerpoint/2010/main" val="3603923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9FCF-1527-4853-8BE4-5A9EFF3F05A5}"/>
              </a:ext>
            </a:extLst>
          </p:cNvPr>
          <p:cNvSpPr>
            <a:spLocks noGrp="1"/>
          </p:cNvSpPr>
          <p:nvPr>
            <p:ph type="title"/>
          </p:nvPr>
        </p:nvSpPr>
        <p:spPr>
          <a:xfrm>
            <a:off x="152400" y="203799"/>
            <a:ext cx="11887200" cy="925090"/>
          </a:xfrm>
        </p:spPr>
        <p:txBody>
          <a:bodyPr/>
          <a:lstStyle/>
          <a:p>
            <a:r>
              <a:rPr lang="en-US" dirty="0"/>
              <a:t>Supplement, Not Supplant – Presumptions</a:t>
            </a:r>
          </a:p>
        </p:txBody>
      </p:sp>
      <p:sp>
        <p:nvSpPr>
          <p:cNvPr id="3" name="Content Placeholder 2">
            <a:extLst>
              <a:ext uri="{FF2B5EF4-FFF2-40B4-BE49-F238E27FC236}">
                <a16:creationId xmlns:a16="http://schemas.microsoft.com/office/drawing/2014/main" id="{5D2803A2-F187-47A4-8DB9-D51E9E0DE025}"/>
              </a:ext>
            </a:extLst>
          </p:cNvPr>
          <p:cNvSpPr>
            <a:spLocks noGrp="1"/>
          </p:cNvSpPr>
          <p:nvPr>
            <p:ph idx="1"/>
          </p:nvPr>
        </p:nvSpPr>
        <p:spPr>
          <a:xfrm>
            <a:off x="152400" y="1128889"/>
            <a:ext cx="11887200" cy="5525313"/>
          </a:xfrm>
        </p:spPr>
        <p:txBody>
          <a:bodyPr>
            <a:normAutofit/>
          </a:bodyPr>
          <a:lstStyle/>
          <a:p>
            <a:pPr marL="0" indent="0">
              <a:spcBef>
                <a:spcPts val="800"/>
              </a:spcBef>
              <a:spcAft>
                <a:spcPts val="800"/>
              </a:spcAft>
              <a:buNone/>
            </a:pPr>
            <a:r>
              <a:rPr lang="en-US" sz="2800" b="1" dirty="0"/>
              <a:t>T</a:t>
            </a:r>
            <a:r>
              <a:rPr lang="en-US" sz="2800" dirty="0"/>
              <a:t>he OMB Compliance Supplement </a:t>
            </a:r>
            <a:r>
              <a:rPr lang="en-US" sz="2800" b="1" dirty="0"/>
              <a:t>presumes supplanting </a:t>
            </a:r>
            <a:r>
              <a:rPr lang="en-US" sz="2800" dirty="0"/>
              <a:t>if:  </a:t>
            </a:r>
          </a:p>
          <a:p>
            <a:pPr>
              <a:spcBef>
                <a:spcPts val="800"/>
              </a:spcBef>
              <a:spcAft>
                <a:spcPts val="800"/>
              </a:spcAft>
            </a:pPr>
            <a:r>
              <a:rPr lang="en-US" sz="2800" dirty="0"/>
              <a:t>The agency used AEFLA funds to provide services that the agency provided with nonfederal (state or local) funds in the prior year. </a:t>
            </a:r>
          </a:p>
          <a:p>
            <a:pPr marL="182880" indent="0">
              <a:spcBef>
                <a:spcPts val="800"/>
              </a:spcBef>
              <a:spcAft>
                <a:spcPts val="800"/>
              </a:spcAft>
              <a:buNone/>
            </a:pPr>
            <a:r>
              <a:rPr lang="en-US" sz="2400" b="1" dirty="0"/>
              <a:t>Note</a:t>
            </a:r>
            <a:r>
              <a:rPr lang="en-US" sz="2400" dirty="0"/>
              <a:t>: Were state or other nonfederal funds used in the prior year to pay for services, staff, program, or materials? If yes, the agency should continue using those sources. If AEFLA funds are used to pay for these costs in the present year, a presumption of supplanting would have occurred.  </a:t>
            </a:r>
          </a:p>
          <a:p>
            <a:pPr>
              <a:spcBef>
                <a:spcPts val="800"/>
              </a:spcBef>
              <a:spcAft>
                <a:spcPts val="800"/>
              </a:spcAft>
            </a:pPr>
            <a:r>
              <a:rPr lang="en-US" sz="2800" dirty="0"/>
              <a:t>The agency used AEFLA funds to provide services the agency was required to make available under other federal, state, or local laws.</a:t>
            </a:r>
          </a:p>
          <a:p>
            <a:pPr marL="0" lvl="0" indent="0" algn="ctr">
              <a:spcBef>
                <a:spcPts val="800"/>
              </a:spcBef>
              <a:buNone/>
            </a:pPr>
            <a:r>
              <a:rPr lang="en-US" sz="2400" dirty="0">
                <a:solidFill>
                  <a:prstClr val="white"/>
                </a:solidFill>
              </a:rPr>
              <a:t>(more information on SNS can be found at </a:t>
            </a:r>
            <a:r>
              <a:rPr lang="en-US" sz="2400" dirty="0">
                <a:hlinkClick r:id="rId3"/>
              </a:rPr>
              <a:t>WIOA Supplement Not Supplant FAQ's</a:t>
            </a:r>
            <a:r>
              <a:rPr lang="en-US" sz="2400" dirty="0"/>
              <a:t>)</a:t>
            </a:r>
            <a:endParaRPr lang="en-US" sz="2400" dirty="0">
              <a:solidFill>
                <a:prstClr val="white"/>
              </a:solidFill>
            </a:endParaRPr>
          </a:p>
          <a:p>
            <a:pPr marL="0" lvl="0" indent="0" algn="ctr">
              <a:buNone/>
            </a:pPr>
            <a:r>
              <a:rPr lang="en-US" sz="2400" dirty="0">
                <a:solidFill>
                  <a:prstClr val="white"/>
                </a:solidFill>
              </a:rPr>
              <a:t>(Office of Management and Budget (OMB) Compliance Supplement </a:t>
            </a:r>
            <a:r>
              <a:rPr lang="en-US" sz="2400" dirty="0">
                <a:hlinkClick r:id="rId4"/>
              </a:rPr>
              <a:t>2023</a:t>
            </a:r>
            <a:r>
              <a:rPr lang="en-US" sz="2400" dirty="0">
                <a:solidFill>
                  <a:prstClr val="white"/>
                </a:solidFill>
              </a:rPr>
              <a:t>)</a:t>
            </a:r>
          </a:p>
          <a:p>
            <a:endParaRPr lang="en-US" dirty="0"/>
          </a:p>
        </p:txBody>
      </p:sp>
    </p:spTree>
    <p:extLst>
      <p:ext uri="{BB962C8B-B14F-4D97-AF65-F5344CB8AC3E}">
        <p14:creationId xmlns:p14="http://schemas.microsoft.com/office/powerpoint/2010/main" val="2028615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7F9F3-704A-40BB-AC62-B999DC441069}"/>
              </a:ext>
            </a:extLst>
          </p:cNvPr>
          <p:cNvSpPr>
            <a:spLocks noGrp="1"/>
          </p:cNvSpPr>
          <p:nvPr>
            <p:ph type="title"/>
          </p:nvPr>
        </p:nvSpPr>
        <p:spPr/>
        <p:txBody>
          <a:bodyPr/>
          <a:lstStyle/>
          <a:p>
            <a:r>
              <a:rPr lang="en-US" dirty="0"/>
              <a:t>Supplement or Supplant? (1)</a:t>
            </a:r>
          </a:p>
        </p:txBody>
      </p:sp>
      <p:sp>
        <p:nvSpPr>
          <p:cNvPr id="3" name="Content Placeholder 2">
            <a:extLst>
              <a:ext uri="{FF2B5EF4-FFF2-40B4-BE49-F238E27FC236}">
                <a16:creationId xmlns:a16="http://schemas.microsoft.com/office/drawing/2014/main" id="{E0D8EC56-EAE5-4F5F-ACEA-49B9CE58F9D3}"/>
              </a:ext>
            </a:extLst>
          </p:cNvPr>
          <p:cNvSpPr>
            <a:spLocks noGrp="1"/>
          </p:cNvSpPr>
          <p:nvPr>
            <p:ph idx="1"/>
          </p:nvPr>
        </p:nvSpPr>
        <p:spPr>
          <a:xfrm>
            <a:off x="152400" y="1422400"/>
            <a:ext cx="11887200" cy="5231801"/>
          </a:xfrm>
        </p:spPr>
        <p:txBody>
          <a:bodyPr vert="horz" lIns="91440" tIns="45720" rIns="91440" bIns="45720" rtlCol="0" anchor="t">
            <a:normAutofit/>
          </a:bodyPr>
          <a:lstStyle/>
          <a:p>
            <a:pPr marL="0" indent="0">
              <a:spcBef>
                <a:spcPts val="1200"/>
              </a:spcBef>
              <a:spcAft>
                <a:spcPts val="1200"/>
              </a:spcAft>
              <a:buNone/>
            </a:pPr>
            <a:r>
              <a:rPr lang="en-US" sz="2800" dirty="0"/>
              <a:t>An agency used state funds to pay for an adult basic education teaching position last year, but decided to use federal AEFLA funds in the current year to pay for the same teaching position because it has received additional funding.  </a:t>
            </a:r>
          </a:p>
          <a:p>
            <a:pPr marL="514350" lvl="0" indent="-514350">
              <a:spcAft>
                <a:spcPts val="1000"/>
              </a:spcAft>
              <a:buFont typeface="+mj-lt"/>
              <a:buAutoNum type="alphaLcPeriod"/>
            </a:pPr>
            <a:r>
              <a:rPr lang="en-US" sz="2800" dirty="0">
                <a:solidFill>
                  <a:prstClr val="white"/>
                </a:solidFill>
              </a:rPr>
              <a:t>Is this supplemental because the agency has received additional AEFLA funds? </a:t>
            </a:r>
            <a:r>
              <a:rPr lang="en-US" sz="2600" dirty="0">
                <a:solidFill>
                  <a:schemeClr val="accent4">
                    <a:lumMod val="60000"/>
                    <a:lumOff val="40000"/>
                  </a:schemeClr>
                </a:solidFill>
              </a:rPr>
              <a:t>No, see b. below</a:t>
            </a:r>
          </a:p>
          <a:p>
            <a:pPr marL="514350" indent="-514350">
              <a:buFont typeface="+mj-lt"/>
              <a:buAutoNum type="alphaLcPeriod"/>
            </a:pPr>
            <a:r>
              <a:rPr lang="en-US" sz="2800" dirty="0"/>
              <a:t>Is this supplanting because the agency is replacing state funds with  AEFLA to pay for the same teaching position? </a:t>
            </a:r>
            <a:r>
              <a:rPr lang="en-US" sz="2600" dirty="0">
                <a:solidFill>
                  <a:schemeClr val="accent4">
                    <a:lumMod val="60000"/>
                    <a:lumOff val="40000"/>
                  </a:schemeClr>
                </a:solidFill>
              </a:rPr>
              <a:t>Yes, presumption of supplanting has occurred.</a:t>
            </a:r>
          </a:p>
        </p:txBody>
      </p:sp>
    </p:spTree>
    <p:extLst>
      <p:ext uri="{BB962C8B-B14F-4D97-AF65-F5344CB8AC3E}">
        <p14:creationId xmlns:p14="http://schemas.microsoft.com/office/powerpoint/2010/main" val="2268164175"/>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AA177AE90AB84CBBC907C95F34C631" ma:contentTypeVersion="22" ma:contentTypeDescription="Create a new document." ma:contentTypeScope="" ma:versionID="e567d2ce26538baf9feef8a3516a5dfc">
  <xsd:schema xmlns:xsd="http://www.w3.org/2001/XMLSchema" xmlns:xs="http://www.w3.org/2001/XMLSchema" xmlns:p="http://schemas.microsoft.com/office/2006/metadata/properties" xmlns:ns2="ac0dddc7-4c2c-4aeb-a23f-99e6b6e539ca" xmlns:ns3="8ab51f35-1fb3-4be4-a4fa-7dc10d905072" targetNamespace="http://schemas.microsoft.com/office/2006/metadata/properties" ma:root="true" ma:fieldsID="80b78b28574d8437f19ddce5e62f278e" ns2:_="" ns3:_="">
    <xsd:import namespace="ac0dddc7-4c2c-4aeb-a23f-99e6b6e539ca"/>
    <xsd:import namespace="8ab51f35-1fb3-4be4-a4fa-7dc10d905072"/>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Notes_x002d_Comment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0dddc7-4c2c-4aeb-a23f-99e6b6e539c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8" nillable="true" ma:displayName="Taxonomy Catch All Column" ma:hidden="true" ma:list="{fa564d8c-a56f-4d27-9692-c18015842a55}" ma:internalName="TaxCatchAll" ma:showField="CatchAllData" ma:web="ac0dddc7-4c2c-4aeb-a23f-99e6b6e539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b51f35-1fb3-4be4-a4fa-7dc10d90507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Notes_x002d_Comments" ma:index="16" nillable="true" ma:displayName="Notes-Comments" ma:internalName="Notes_x002d_Comments">
      <xsd:simpleType>
        <xsd:restriction base="dms:Note">
          <xsd:maxLength value="255"/>
        </xsd:restriction>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_Flow_SignoffStatus" ma:index="24" nillable="true" ma:displayName="Sign-off status" ma:internalName="Sign_x002d_off_x0020_status">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9e8b3729-a4b8-462e-9781-4baf9b076d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ac0dddc7-4c2c-4aeb-a23f-99e6b6e539ca">
      <UserInfo>
        <DisplayName>Abygail Medina</DisplayName>
        <AccountId>15</AccountId>
        <AccountType/>
      </UserInfo>
      <UserInfo>
        <DisplayName>David Stang</DisplayName>
        <AccountId>18</AccountId>
        <AccountType/>
      </UserInfo>
      <UserInfo>
        <DisplayName>James Shields</DisplayName>
        <AccountId>20</AccountId>
        <AccountType/>
      </UserInfo>
      <UserInfo>
        <DisplayName>Amukela Gwebu</DisplayName>
        <AccountId>16</AccountId>
        <AccountType/>
      </UserInfo>
      <UserInfo>
        <DisplayName>Cory Rayala</DisplayName>
        <AccountId>17</AccountId>
        <AccountType/>
      </UserInfo>
      <UserInfo>
        <DisplayName>Carmen Martinez-Calderon</DisplayName>
        <AccountId>19</AccountId>
        <AccountType/>
      </UserInfo>
      <UserInfo>
        <DisplayName>Vicki Prater</DisplayName>
        <AccountId>13</AccountId>
        <AccountType/>
      </UserInfo>
      <UserInfo>
        <DisplayName>Arturo Ambriz</DisplayName>
        <AccountId>14</AccountId>
        <AccountType/>
      </UserInfo>
      <UserInfo>
        <DisplayName>Colby Franklin</DisplayName>
        <AccountId>21</AccountId>
        <AccountType/>
      </UserInfo>
    </SharedWithUsers>
    <Notes_x002d_Comments xmlns="8ab51f35-1fb3-4be4-a4fa-7dc10d905072" xsi:nil="true"/>
    <lcf76f155ced4ddcb4097134ff3c332f xmlns="8ab51f35-1fb3-4be4-a4fa-7dc10d905072">
      <Terms xmlns="http://schemas.microsoft.com/office/infopath/2007/PartnerControls"/>
    </lcf76f155ced4ddcb4097134ff3c332f>
    <_Flow_SignoffStatus xmlns="8ab51f35-1fb3-4be4-a4fa-7dc10d905072" xsi:nil="true"/>
    <TaxCatchAll xmlns="ac0dddc7-4c2c-4aeb-a23f-99e6b6e539ca" xsi:nil="true"/>
  </documentManagement>
</p:properties>
</file>

<file path=customXml/itemProps1.xml><?xml version="1.0" encoding="utf-8"?>
<ds:datastoreItem xmlns:ds="http://schemas.openxmlformats.org/officeDocument/2006/customXml" ds:itemID="{2B854E6E-598C-45BF-BFCC-7858073B2B3D}"/>
</file>

<file path=customXml/itemProps2.xml><?xml version="1.0" encoding="utf-8"?>
<ds:datastoreItem xmlns:ds="http://schemas.openxmlformats.org/officeDocument/2006/customXml" ds:itemID="{1F0B8D7E-26E7-43DA-B304-771D7E782C31}">
  <ds:schemaRefs>
    <ds:schemaRef ds:uri="http://schemas.microsoft.com/sharepoint/v3/contenttype/forms"/>
  </ds:schemaRefs>
</ds:datastoreItem>
</file>

<file path=customXml/itemProps3.xml><?xml version="1.0" encoding="utf-8"?>
<ds:datastoreItem xmlns:ds="http://schemas.openxmlformats.org/officeDocument/2006/customXml" ds:itemID="{681C47D3-B0B6-4BE7-96F1-DE6CF543F9D7}">
  <ds:schemaRefs>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8ab51f35-1fb3-4be4-a4fa-7dc10d905072"/>
    <ds:schemaRef ds:uri="http://schemas.openxmlformats.org/package/2006/metadata/core-properties"/>
    <ds:schemaRef ds:uri="ac0dddc7-4c2c-4aeb-a23f-99e6b6e539c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29454</TotalTime>
  <Words>3478</Words>
  <Application>Microsoft Office PowerPoint</Application>
  <PresentationFormat>Widescreen</PresentationFormat>
  <Paragraphs>250</Paragraphs>
  <Slides>40</Slides>
  <Notes>40</Notes>
  <HiddenSlides>0</HiddenSlides>
  <MMClips>0</MMClips>
  <ScaleCrop>false</ScaleCrop>
  <HeadingPairs>
    <vt:vector size="6" baseType="variant">
      <vt:variant>
        <vt:lpstr>Fonts Used</vt:lpstr>
      </vt:variant>
      <vt:variant>
        <vt:i4>7</vt:i4>
      </vt:variant>
      <vt:variant>
        <vt:lpstr>Theme</vt:lpstr>
      </vt:variant>
      <vt:variant>
        <vt:i4>7</vt:i4>
      </vt:variant>
      <vt:variant>
        <vt:lpstr>Slide Titles</vt:lpstr>
      </vt:variant>
      <vt:variant>
        <vt:i4>40</vt:i4>
      </vt:variant>
    </vt:vector>
  </HeadingPairs>
  <TitlesOfParts>
    <vt:vector size="54" baseType="lpstr">
      <vt:lpstr>MS PGothic</vt:lpstr>
      <vt:lpstr>Arial</vt:lpstr>
      <vt:lpstr>Calibri</vt:lpstr>
      <vt:lpstr>Courier New</vt:lpstr>
      <vt:lpstr>Times</vt:lpstr>
      <vt:lpstr>Times New Roman</vt:lpstr>
      <vt:lpstr>Verdana</vt:lpstr>
      <vt:lpstr>CDE Set 1</vt:lpstr>
      <vt:lpstr>CDE Set 2</vt:lpstr>
      <vt:lpstr>CDE Set 3</vt:lpstr>
      <vt:lpstr>CDE Set 4</vt:lpstr>
      <vt:lpstr>CDE Set 5</vt:lpstr>
      <vt:lpstr>CDE Set 6</vt:lpstr>
      <vt:lpstr>CDE Set 7</vt:lpstr>
      <vt:lpstr>Workforce Innovation and Opportunity Act, Title II: Adult Education and Family Literacy Act   </vt:lpstr>
      <vt:lpstr>Overview Topics</vt:lpstr>
      <vt:lpstr>Statute and Regulations for Reference</vt:lpstr>
      <vt:lpstr>Summary of AEFLA Funds for Reference </vt:lpstr>
      <vt:lpstr>Timely Spending Funds and Carryover</vt:lpstr>
      <vt:lpstr>Supplement, Not Supplant </vt:lpstr>
      <vt:lpstr>Supplement, Not Supplant – Provision's Requirement</vt:lpstr>
      <vt:lpstr>Supplement, Not Supplant – Presumptions</vt:lpstr>
      <vt:lpstr>Supplement or Supplant? (1)</vt:lpstr>
      <vt:lpstr>Supplement or Supplant? (2)</vt:lpstr>
      <vt:lpstr>Cost Allowability and Allocation </vt:lpstr>
      <vt:lpstr>Factors Affecting Allowability of Costs </vt:lpstr>
      <vt:lpstr>Allowable and Unallowable Items of Costs</vt:lpstr>
      <vt:lpstr>Allowable Costs? (1)</vt:lpstr>
      <vt:lpstr>Allowable Costs? (2)</vt:lpstr>
      <vt:lpstr>Allocable Proportion? </vt:lpstr>
      <vt:lpstr>Time &amp; Effort Reporting </vt:lpstr>
      <vt:lpstr>Time and Effort Reporting Requirements </vt:lpstr>
      <vt:lpstr>Time &amp; Effort - Standards for Documentation (1) </vt:lpstr>
      <vt:lpstr>Time &amp; Effort - Standards for Documentation (1.1) </vt:lpstr>
      <vt:lpstr>Time &amp; Effort - Standards for Documentation (1.2) </vt:lpstr>
      <vt:lpstr> Time &amp; Effort - Standards for Documentation (2) </vt:lpstr>
      <vt:lpstr>Time &amp; Effort - Standards for Documentation (3)</vt:lpstr>
      <vt:lpstr>Time &amp; Effort - Standards for Documentation (4)</vt:lpstr>
      <vt:lpstr>Time &amp; Effort - Standards for Documentation (4.1)</vt:lpstr>
      <vt:lpstr> Time &amp; Effort – Sample Periodic Certification (4.2)   </vt:lpstr>
      <vt:lpstr> Time &amp; Effort – Sample Periodic Certification (4.3)   </vt:lpstr>
      <vt:lpstr>Time &amp; Effort - Standards for Documentation (5)</vt:lpstr>
      <vt:lpstr>Time &amp; Effort - Standards for Documentation (5.1)</vt:lpstr>
      <vt:lpstr> Time &amp; Effort – Sample PAR (5.2)  </vt:lpstr>
      <vt:lpstr> Time &amp; Effort – Sample PAR (5.3)  </vt:lpstr>
      <vt:lpstr>Time and Effort Reporting  Written Policies and Procedures (1)</vt:lpstr>
      <vt:lpstr>Time and Effort Reporting  Written Policies and Procedures (2)</vt:lpstr>
      <vt:lpstr>Time &amp; Effort Reporting –  Single or Multiple Cost Objectives? (1)</vt:lpstr>
      <vt:lpstr>Time &amp; Effort Reporting –  Single or Multiple Cost Objectives? (2)</vt:lpstr>
      <vt:lpstr>Time &amp; Effort Reporting –  Single or Multiple Cost Objectives? (3)</vt:lpstr>
      <vt:lpstr>Matching </vt:lpstr>
      <vt:lpstr>Matching Requirements (1)</vt:lpstr>
      <vt:lpstr> Matching Requirements (2)  </vt:lpstr>
      <vt:lpstr> Questions and Contact Information</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PowerPoint Template 2020 - Forms Center (CA Intranet)</dc:title>
  <dc:subject>CDE PowerPoint template for presentations posted on the CDE website and webinar video recording.</dc:subject>
  <dc:creator>sclaus</dc:creator>
  <cp:lastModifiedBy>Rhonda Burnett</cp:lastModifiedBy>
  <cp:revision>802</cp:revision>
  <cp:lastPrinted>2023-09-01T21:48:57Z</cp:lastPrinted>
  <dcterms:created xsi:type="dcterms:W3CDTF">2020-08-25T03:09:04Z</dcterms:created>
  <dcterms:modified xsi:type="dcterms:W3CDTF">2023-09-20T16:33:01Z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0x0101006CAA177AE90AB84CBBC907C95F34C631</vt:lpwstr>
  </property>
  <property fmtid="{D5CDD505-2E9C-101B-9397-08002B2CF9AE}" pid="3" name="MediaServiceImageTags">
    <vt:lpwstr/>
  </property>
</Properties>
</file>