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464" r:id="rId4"/>
  </p:sldMasterIdLst>
  <p:notesMasterIdLst>
    <p:notesMasterId r:id="rId38"/>
  </p:notesMasterIdLst>
  <p:handoutMasterIdLst>
    <p:handoutMasterId r:id="rId39"/>
  </p:handoutMasterIdLst>
  <p:sldIdLst>
    <p:sldId id="256" r:id="rId5"/>
    <p:sldId id="565" r:id="rId6"/>
    <p:sldId id="515" r:id="rId7"/>
    <p:sldId id="563" r:id="rId8"/>
    <p:sldId id="454" r:id="rId9"/>
    <p:sldId id="516" r:id="rId10"/>
    <p:sldId id="517" r:id="rId11"/>
    <p:sldId id="518" r:id="rId12"/>
    <p:sldId id="557" r:id="rId13"/>
    <p:sldId id="558" r:id="rId14"/>
    <p:sldId id="564" r:id="rId15"/>
    <p:sldId id="535" r:id="rId16"/>
    <p:sldId id="523" r:id="rId17"/>
    <p:sldId id="522" r:id="rId18"/>
    <p:sldId id="521" r:id="rId19"/>
    <p:sldId id="559" r:id="rId20"/>
    <p:sldId id="529" r:id="rId21"/>
    <p:sldId id="528" r:id="rId22"/>
    <p:sldId id="567" r:id="rId23"/>
    <p:sldId id="527" r:id="rId24"/>
    <p:sldId id="526" r:id="rId25"/>
    <p:sldId id="568" r:id="rId26"/>
    <p:sldId id="525" r:id="rId27"/>
    <p:sldId id="524" r:id="rId28"/>
    <p:sldId id="531" r:id="rId29"/>
    <p:sldId id="530" r:id="rId30"/>
    <p:sldId id="533" r:id="rId31"/>
    <p:sldId id="537" r:id="rId32"/>
    <p:sldId id="566" r:id="rId33"/>
    <p:sldId id="536" r:id="rId34"/>
    <p:sldId id="538" r:id="rId35"/>
    <p:sldId id="534" r:id="rId36"/>
    <p:sldId id="561" r:id="rId37"/>
  </p:sldIdLst>
  <p:sldSz cx="9144000" cy="6858000" type="screen4x3"/>
  <p:notesSz cx="6985000" cy="9283700"/>
  <p:defaultTextStyle>
    <a:defPPr>
      <a:defRPr lang="en-US"/>
    </a:defPPr>
    <a:lvl1pPr algn="l" rtl="0" fontAlgn="base">
      <a:spcBef>
        <a:spcPct val="0"/>
      </a:spcBef>
      <a:spcAft>
        <a:spcPct val="0"/>
      </a:spcAft>
      <a:defRPr sz="2800" kern="1200">
        <a:solidFill>
          <a:srgbClr val="000054"/>
        </a:solidFill>
        <a:latin typeface="Arial" charset="0"/>
        <a:ea typeface="ＭＳ Ｐゴシック" pitchFamily="34" charset="-128"/>
        <a:cs typeface="Arial" charset="0"/>
      </a:defRPr>
    </a:lvl1pPr>
    <a:lvl2pPr marL="457200" algn="l" rtl="0" fontAlgn="base">
      <a:spcBef>
        <a:spcPct val="0"/>
      </a:spcBef>
      <a:spcAft>
        <a:spcPct val="0"/>
      </a:spcAft>
      <a:defRPr sz="2800" kern="1200">
        <a:solidFill>
          <a:srgbClr val="000054"/>
        </a:solidFill>
        <a:latin typeface="Arial" charset="0"/>
        <a:ea typeface="ＭＳ Ｐゴシック" pitchFamily="34" charset="-128"/>
        <a:cs typeface="Arial" charset="0"/>
      </a:defRPr>
    </a:lvl2pPr>
    <a:lvl3pPr marL="914400" algn="l" rtl="0" fontAlgn="base">
      <a:spcBef>
        <a:spcPct val="0"/>
      </a:spcBef>
      <a:spcAft>
        <a:spcPct val="0"/>
      </a:spcAft>
      <a:defRPr sz="2800" kern="1200">
        <a:solidFill>
          <a:srgbClr val="000054"/>
        </a:solidFill>
        <a:latin typeface="Arial" charset="0"/>
        <a:ea typeface="ＭＳ Ｐゴシック" pitchFamily="34" charset="-128"/>
        <a:cs typeface="Arial" charset="0"/>
      </a:defRPr>
    </a:lvl3pPr>
    <a:lvl4pPr marL="1371600" algn="l" rtl="0" fontAlgn="base">
      <a:spcBef>
        <a:spcPct val="0"/>
      </a:spcBef>
      <a:spcAft>
        <a:spcPct val="0"/>
      </a:spcAft>
      <a:defRPr sz="2800" kern="1200">
        <a:solidFill>
          <a:srgbClr val="000054"/>
        </a:solidFill>
        <a:latin typeface="Arial" charset="0"/>
        <a:ea typeface="ＭＳ Ｐゴシック" pitchFamily="34" charset="-128"/>
        <a:cs typeface="Arial" charset="0"/>
      </a:defRPr>
    </a:lvl4pPr>
    <a:lvl5pPr marL="1828800" algn="l" rtl="0" fontAlgn="base">
      <a:spcBef>
        <a:spcPct val="0"/>
      </a:spcBef>
      <a:spcAft>
        <a:spcPct val="0"/>
      </a:spcAft>
      <a:defRPr sz="2800" kern="1200">
        <a:solidFill>
          <a:srgbClr val="000054"/>
        </a:solidFill>
        <a:latin typeface="Arial" charset="0"/>
        <a:ea typeface="ＭＳ Ｐゴシック" pitchFamily="34" charset="-128"/>
        <a:cs typeface="Arial" charset="0"/>
      </a:defRPr>
    </a:lvl5pPr>
    <a:lvl6pPr marL="2286000" algn="l" defTabSz="914400" rtl="0" eaLnBrk="1" latinLnBrk="0" hangingPunct="1">
      <a:defRPr sz="2800" kern="1200">
        <a:solidFill>
          <a:srgbClr val="000054"/>
        </a:solidFill>
        <a:latin typeface="Arial" charset="0"/>
        <a:ea typeface="ＭＳ Ｐゴシック" pitchFamily="34" charset="-128"/>
        <a:cs typeface="Arial" charset="0"/>
      </a:defRPr>
    </a:lvl6pPr>
    <a:lvl7pPr marL="2743200" algn="l" defTabSz="914400" rtl="0" eaLnBrk="1" latinLnBrk="0" hangingPunct="1">
      <a:defRPr sz="2800" kern="1200">
        <a:solidFill>
          <a:srgbClr val="000054"/>
        </a:solidFill>
        <a:latin typeface="Arial" charset="0"/>
        <a:ea typeface="ＭＳ Ｐゴシック" pitchFamily="34" charset="-128"/>
        <a:cs typeface="Arial" charset="0"/>
      </a:defRPr>
    </a:lvl7pPr>
    <a:lvl8pPr marL="3200400" algn="l" defTabSz="914400" rtl="0" eaLnBrk="1" latinLnBrk="0" hangingPunct="1">
      <a:defRPr sz="2800" kern="1200">
        <a:solidFill>
          <a:srgbClr val="000054"/>
        </a:solidFill>
        <a:latin typeface="Arial" charset="0"/>
        <a:ea typeface="ＭＳ Ｐゴシック" pitchFamily="34" charset="-128"/>
        <a:cs typeface="Arial" charset="0"/>
      </a:defRPr>
    </a:lvl8pPr>
    <a:lvl9pPr marL="3657600" algn="l" defTabSz="914400" rtl="0" eaLnBrk="1" latinLnBrk="0" hangingPunct="1">
      <a:defRPr sz="2800" kern="1200">
        <a:solidFill>
          <a:srgbClr val="000054"/>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ygail Medina" initials="AM" lastIdx="4" clrIdx="0">
    <p:extLst>
      <p:ext uri="{19B8F6BF-5375-455C-9EA6-DF929625EA0E}">
        <p15:presenceInfo xmlns:p15="http://schemas.microsoft.com/office/powerpoint/2012/main" userId="S-1-5-21-2608872058-1432505909-2668327341-19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49"/>
    <a:srgbClr val="009745"/>
    <a:srgbClr val="070C51"/>
    <a:srgbClr val="009C48"/>
    <a:srgbClr val="009645"/>
    <a:srgbClr val="008E41"/>
    <a:srgbClr val="007F3B"/>
    <a:srgbClr val="FEE0B8"/>
    <a:srgbClr val="F3D685"/>
    <a:srgbClr val="F2D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3" autoAdjust="0"/>
    <p:restoredTop sz="96296" autoAdjust="0"/>
  </p:normalViewPr>
  <p:slideViewPr>
    <p:cSldViewPr>
      <p:cViewPr>
        <p:scale>
          <a:sx n="251" d="100"/>
          <a:sy n="251" d="100"/>
        </p:scale>
        <p:origin x="1728" y="-52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44" d="100"/>
          <a:sy n="144" d="100"/>
        </p:scale>
        <p:origin x="3688" y="1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956051" y="8816336"/>
            <a:ext cx="3027363" cy="465775"/>
          </a:xfrm>
          <a:prstGeom prst="rect">
            <a:avLst/>
          </a:prstGeom>
        </p:spPr>
        <p:txBody>
          <a:bodyPr vert="horz" lIns="91440" tIns="45720" rIns="91440" bIns="45720" rtlCol="0" anchor="b"/>
          <a:lstStyle>
            <a:lvl1pPr algn="r" eaLnBrk="0" hangingPunct="0">
              <a:defRPr sz="1200">
                <a:latin typeface="Arial" pitchFamily="34" charset="0"/>
                <a:cs typeface="+mn-cs"/>
              </a:defRPr>
            </a:lvl1pPr>
          </a:lstStyle>
          <a:p>
            <a:pPr>
              <a:defRPr/>
            </a:pPr>
            <a:fld id="{671E017A-ED38-4F9E-839A-DA2CA85BAB38}" type="slidenum">
              <a:rPr lang="en-US"/>
              <a:pPr>
                <a:defRPr/>
              </a:pPr>
              <a:t>‹#›</a:t>
            </a:fld>
            <a:endParaRPr lang="en-US" dirty="0"/>
          </a:p>
        </p:txBody>
      </p:sp>
    </p:spTree>
    <p:extLst>
      <p:ext uri="{BB962C8B-B14F-4D97-AF65-F5344CB8AC3E}">
        <p14:creationId xmlns:p14="http://schemas.microsoft.com/office/powerpoint/2010/main" val="2448424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3027363"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mn-cs"/>
              </a:defRPr>
            </a:lvl1pPr>
          </a:lstStyle>
          <a:p>
            <a:pPr>
              <a:defRPr/>
            </a:pPr>
            <a:endParaRPr lang="en-US"/>
          </a:p>
        </p:txBody>
      </p:sp>
      <p:sp>
        <p:nvSpPr>
          <p:cNvPr id="9219" name="Rectangle 3"/>
          <p:cNvSpPr>
            <a:spLocks noGrp="1" noChangeArrowheads="1"/>
          </p:cNvSpPr>
          <p:nvPr>
            <p:ph type="dt" idx="1"/>
          </p:nvPr>
        </p:nvSpPr>
        <p:spPr bwMode="auto">
          <a:xfrm>
            <a:off x="3957638" y="0"/>
            <a:ext cx="3027362" cy="4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73163" y="696913"/>
            <a:ext cx="4638675" cy="3479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9221" name="Rectangle 5"/>
          <p:cNvSpPr>
            <a:spLocks noGrp="1" noChangeArrowheads="1"/>
          </p:cNvSpPr>
          <p:nvPr>
            <p:ph type="body" sz="quarter" idx="3"/>
          </p:nvPr>
        </p:nvSpPr>
        <p:spPr bwMode="auto">
          <a:xfrm>
            <a:off x="931864" y="4409758"/>
            <a:ext cx="5121275" cy="417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1" y="8817926"/>
            <a:ext cx="3027363"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57638" y="8817926"/>
            <a:ext cx="302736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C5B48141-F0C0-46C5-8AE4-10EE697A4E01}" type="slidenum">
              <a:rPr lang="en-US"/>
              <a:pPr>
                <a:defRPr/>
              </a:pPr>
              <a:t>‹#›</a:t>
            </a:fld>
            <a:endParaRPr lang="en-US" dirty="0"/>
          </a:p>
        </p:txBody>
      </p:sp>
    </p:spTree>
    <p:extLst>
      <p:ext uri="{BB962C8B-B14F-4D97-AF65-F5344CB8AC3E}">
        <p14:creationId xmlns:p14="http://schemas.microsoft.com/office/powerpoint/2010/main" val="1788334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t>
            </a:r>
          </a:p>
          <a:p>
            <a:endParaRPr lang="en-US" dirty="0"/>
          </a:p>
          <a:p>
            <a:r>
              <a:rPr lang="en-US" dirty="0"/>
              <a:t>Hello! My name is David Stang.  My colleague, Abby Medina, and I would like to welcome you and thank you for attending the Adult Education Instrument, Virtual Training for 2022 – 23!  For those of you who don’t know us, Abby and I are Education Program Consultants in the Adult Education Office or AEO, at the California Department of Education.  This training will focus on Federal Program Monitoring or FPMs, and more specifically, the Adult Education Instrument for the upcoming year.  Speaking of the instrument, you should all have a copy of this year’s instrument with you today.  We will refer to it often, and you will want to follow along and take notes.  If you do not have a copy already, please pause the presentation and download or print a copy.  You can find the instrument at the first link of slide </a:t>
            </a:r>
            <a:r>
              <a:rPr lang="en-US" dirty="0">
                <a:solidFill>
                  <a:srgbClr val="FF0000"/>
                </a:solidFill>
              </a:rPr>
              <a:t>32</a:t>
            </a:r>
            <a:r>
              <a:rPr lang="en-US" dirty="0"/>
              <a:t>, under resources. https://www.cde.ca.gov/ta/cr/progrinst202223.asp</a:t>
            </a:r>
          </a:p>
          <a:p>
            <a:endParaRPr lang="en-US" dirty="0"/>
          </a:p>
          <a:p>
            <a:r>
              <a:rPr lang="en-US" dirty="0"/>
              <a:t>(next slide) Abby</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a:t>
            </a:fld>
            <a:endParaRPr lang="en-US" dirty="0"/>
          </a:p>
        </p:txBody>
      </p:sp>
    </p:spTree>
    <p:extLst>
      <p:ext uri="{BB962C8B-B14F-4D97-AF65-F5344CB8AC3E}">
        <p14:creationId xmlns:p14="http://schemas.microsoft.com/office/powerpoint/2010/main" val="355352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endParaRPr lang="en-US" dirty="0"/>
          </a:p>
          <a:p>
            <a:r>
              <a:rPr lang="en-US" dirty="0"/>
              <a:t>These 10 Instrument Items may look and sound familiar to you because, if you recall when you applied for the grant, these are the same as the federally-imposed considerations that you were required to respond to in the WIOA Request for Application or RFA</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10</a:t>
            </a:fld>
            <a:endParaRPr lang="en-US" dirty="0"/>
          </a:p>
        </p:txBody>
      </p:sp>
    </p:spTree>
    <p:extLst>
      <p:ext uri="{BB962C8B-B14F-4D97-AF65-F5344CB8AC3E}">
        <p14:creationId xmlns:p14="http://schemas.microsoft.com/office/powerpoint/2010/main" val="794418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1865" y="4409758"/>
            <a:ext cx="5075236" cy="4270692"/>
          </a:xfrm>
        </p:spPr>
        <p:txBody>
          <a:bodyPr/>
          <a:lstStyle/>
          <a:p>
            <a:r>
              <a:rPr lang="en-US" dirty="0"/>
              <a:t>ABBY</a:t>
            </a:r>
          </a:p>
          <a:p>
            <a:r>
              <a:rPr lang="en-US" dirty="0"/>
              <a:t>So what are Evidence Requests?</a:t>
            </a:r>
          </a:p>
          <a:p>
            <a:pPr marL="171450" indent="-171450">
              <a:buFont typeface="Arial" panose="020B0604020202020204" pitchFamily="34" charset="0"/>
              <a:buChar char="•"/>
            </a:pPr>
            <a:r>
              <a:rPr lang="en-US" dirty="0"/>
              <a:t>Evidence requests are examples of documents agencies upload into the CDE Monitoring Tool (CMT) to demonstrate compliance.</a:t>
            </a:r>
          </a:p>
          <a:p>
            <a:pPr marL="171450" indent="-171450">
              <a:buFont typeface="Arial" panose="020B0604020202020204" pitchFamily="34" charset="0"/>
              <a:buChar char="•"/>
            </a:pPr>
            <a:r>
              <a:rPr lang="en-US" dirty="0"/>
              <a:t>All evidence requests must be uploaded into CMT 30 days prior to the first day of a review.</a:t>
            </a:r>
          </a:p>
          <a:p>
            <a:r>
              <a:rPr lang="en-US" dirty="0"/>
              <a:t>For example, if the first day of your review is scheduled on November 1</a:t>
            </a:r>
            <a:r>
              <a:rPr lang="en-US" baseline="30000" dirty="0"/>
              <a:t>st</a:t>
            </a:r>
            <a:r>
              <a:rPr lang="en-US" dirty="0"/>
              <a:t>, then you are required to upload and certify all evidence requests by October 1</a:t>
            </a:r>
            <a:r>
              <a:rPr lang="en-US" baseline="30000" dirty="0"/>
              <a:t>st</a:t>
            </a:r>
            <a:r>
              <a:rPr lang="en-US" dirty="0"/>
              <a:t>. </a:t>
            </a:r>
          </a:p>
          <a:p>
            <a:r>
              <a:rPr lang="en-US" dirty="0"/>
              <a:t>It is important to get all your evidence into CMT 30 calendar days prior to the first day of your review to allow the CDE program reviewer just enough time to review the evidence and provide you with comment on each instrument item.</a:t>
            </a:r>
          </a:p>
          <a:p>
            <a:pPr marL="171450" indent="-171450">
              <a:buFont typeface="Arial" panose="020B0604020202020204" pitchFamily="34" charset="0"/>
              <a:buChar char="•"/>
            </a:pPr>
            <a:r>
              <a:rPr lang="en-US" dirty="0"/>
              <a:t>The CDE program reviewer is required to provide updates for each item no later than 15 calendar days prior to the first day of the review. </a:t>
            </a:r>
          </a:p>
          <a:p>
            <a:pPr marL="0" indent="0">
              <a:buFont typeface="Arial" panose="020B0604020202020204" pitchFamily="34" charset="0"/>
              <a:buNone/>
            </a:pPr>
            <a:endParaRPr lang="en-US" dirty="0"/>
          </a:p>
          <a:p>
            <a:r>
              <a:rPr lang="en-US" dirty="0"/>
              <a:t>If you are unsure about a particular evidence request, contact your CDE Adult Education FPM reviewer and ask for clarification. Typically your region’s CDE Adult Education consultant is also the assigned reviewer for your FPM; however, there are some instances where a different reviewer is assigned to your review. (</a:t>
            </a:r>
            <a:r>
              <a:rPr lang="en-US" dirty="0" err="1"/>
              <a:t>ie</a:t>
            </a:r>
            <a:r>
              <a:rPr lang="en-US" dirty="0"/>
              <a:t>. scheduling conflicts)</a:t>
            </a:r>
          </a:p>
          <a:p>
            <a:r>
              <a:rPr lang="en-US" i="1" dirty="0"/>
              <a:t>(transition to next slide)</a:t>
            </a:r>
          </a:p>
          <a:p>
            <a:r>
              <a:rPr lang="en-US" dirty="0"/>
              <a:t>Now we will begin</a:t>
            </a:r>
            <a:r>
              <a:rPr lang="en-US" baseline="0" dirty="0"/>
              <a:t> our “deep dive” of the 10 Adult Ed Instrument Items I shared with you in previous slides. David, can you please start us off with the first item?</a:t>
            </a:r>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11</a:t>
            </a:fld>
            <a:endParaRPr lang="en-US" dirty="0"/>
          </a:p>
        </p:txBody>
      </p:sp>
    </p:spTree>
    <p:extLst>
      <p:ext uri="{BB962C8B-B14F-4D97-AF65-F5344CB8AC3E}">
        <p14:creationId xmlns:p14="http://schemas.microsoft.com/office/powerpoint/2010/main" val="2151287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r>
              <a:rPr lang="en-US" dirty="0"/>
              <a:t>If you would look at page one of the instrument, I’d like to bring your attention to the initial description or legal guidance section that you will see for each item.  Item One, or AE 01, Collaboration, Alignment, and Support Services, includes all of the federal guidelines the Adult Education Office (AEO) uses to guide the review for this item.  We highly encourage you to read each guidance section for all of the items to 1) provide you with an overview of the item, i.e., what the item is really about.  Collaboration, Alignment, Support Services for example – you should expect to see guidance in these areas.  The first guideline 1.0, for example reads, Eligible provider demonstrates alignment between proposed activities and services and the strategy and goals of the local plan, as well as the activities and services of the one-stop partners.  Guideline 1.1, reads Eligible provider’s activities coordinate with other available education, training, and social service resources in the community . . . </a:t>
            </a:r>
          </a:p>
          <a:p>
            <a:endParaRPr lang="en-US" dirty="0"/>
          </a:p>
          <a:p>
            <a:r>
              <a:rPr lang="en-US" dirty="0"/>
              <a:t>2) Secondly, the AEO included each guideline or federal regulation in the initial section of each item as a foundation for each evidence request that is required within the Adult Education instrument.  This is what we are looking for in this section, and these are the areas we are required to monitor for this item.  It makes sense that, under AE 01 for example, we will see collaboration with other partners and providers, that we will see alignment with the local plan, and support services for students.  In addition, if there are any findings during the course of the review, these guidelines are what we use to form the legal basis of each finding.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12</a:t>
            </a:fld>
            <a:endParaRPr lang="en-US" dirty="0"/>
          </a:p>
        </p:txBody>
      </p:sp>
    </p:spTree>
    <p:extLst>
      <p:ext uri="{BB962C8B-B14F-4D97-AF65-F5344CB8AC3E}">
        <p14:creationId xmlns:p14="http://schemas.microsoft.com/office/powerpoint/2010/main" val="36574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With slide 13, we’re going to take a closer look at actual evidence requests.  Each item includes a number of documents or evidence requests agencies are required to upload into CMT, the CDE Monitoring Tool.  In many instances, we are asking for a very specific piece of evidence.  The purpose of requiring evidence requests is to ensure recipients of federal funding meet minimum compliance.  To do so, we ask that you upload the requested documents or in some cases the equivalent evidence to meet compliance.</a:t>
            </a:r>
          </a:p>
          <a:p>
            <a:endParaRPr lang="en-US" dirty="0"/>
          </a:p>
          <a:p>
            <a:r>
              <a:rPr lang="en-US" dirty="0"/>
              <a:t>If you look on page two of the Adult Ed Instrument, the first evidence request you see is Memorandum of Understanding or MOU.  The description for MOU reads, MOUs or formal/informal agreements that demonstrate current collaborations or partnerships with the adult education program.   Agencies are required to upload at least one MOU or informal agreement with another provider, contractor, or agency that reflects the types of services being provided by each partner.  That is, how are the agencies collaborating?  What does the partnership on behalf of students involve?  Can agencies upload more than one MOU?  Of course; I’d say two or three are ideal.  In order to meet minimum requirements for this item, however, at least one MOU must be uploaded.</a:t>
            </a:r>
          </a:p>
          <a:p>
            <a:endParaRPr lang="en-US" dirty="0"/>
          </a:p>
          <a:p>
            <a:r>
              <a:rPr lang="en-US" dirty="0"/>
              <a:t>The description for the next evidence request, Resource Guide, indicates, Evidence that demonstrates resources available to adult education students. Resources such as: child care, transportation, counseling, tutoring, etc. Current and prior year.  Agencies should have available to students a resource guide of some kind – a pamphlet, in some cases a catalogue, even a webpage, can be used to meet minimum compliance for this request.  The point is: how do students know what services are being offered? What examples of support are available to them in the event they need child care, e.g., a counselor, or tutoring?  If you also notice, this evidence request indicates agencies must upload a resource guide for the current and prior year.  Some say current and prior three.  In some cases, if your review is scheduled early in the year, you may not have anything to upload for the current year; that’s okay.  Please be sure to clarify with your reviewer what, if anything, needs to be uploaded if you see current year and your review is scheduled within the first few months of the year.  In this case, agencies should be able to upload a Resource Guide from the current year, since ideally you would have that information available for students at the start of the year, but if for some reason it is still in development, your resource guide from the previous year would be sufficient.</a:t>
            </a:r>
          </a:p>
          <a:p>
            <a:endParaRPr lang="en-US" dirty="0"/>
          </a:p>
          <a:p>
            <a:r>
              <a:rPr lang="en-US" i="1" dirty="0"/>
              <a:t>Refer to David’s Word Document for additional script </a:t>
            </a:r>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13</a:t>
            </a:fld>
            <a:endParaRPr lang="en-US" dirty="0"/>
          </a:p>
        </p:txBody>
      </p:sp>
    </p:spTree>
    <p:extLst>
      <p:ext uri="{BB962C8B-B14F-4D97-AF65-F5344CB8AC3E}">
        <p14:creationId xmlns:p14="http://schemas.microsoft.com/office/powerpoint/2010/main" val="4108883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r>
              <a:rPr lang="en-US" dirty="0"/>
              <a:t>Again, as we move to AE 02, please remember to read the initial guidance section for this item, especially since several additions to this section were included in this year’s instrument.  The initial evidence request for AE 02 reads, Historical inventory list of all equipment purchased for $500 or more per Education Department General Administrative Regulations (EDGAR)/EC requirements and a record of last physical check of items. If no purchases were made, indicate as much by posting a comment in CMT. For this evidence request you will also see under “item instructions” specific guidance related to equipment inventory outlined by the Adult Education Office:  Provide percentages of Adult Education and Family Literacy Act (AEFLA) funds used, serial numbers, resource codes, location of equipment, and items that were disposed of and how they were disposed. Current and prior three years.  If your agency has not purchased any equipment this year, be sure to indicate that in a comment, and if you have any questions about the format, or how to organize the document, again, be sure to ask your reviewer.  Also, be aware and anticipate potential issues.  Your reviewer will cross-reference any information your agency provided to the AEO regarding the purchase of equipment, via ECRs, CIPs, or otherwise, with what you upload into CMT.  Let the reviewer know ahead of time if there are discrepancies so both the reviewer and the agency have time to troubleshoot if necessary.</a:t>
            </a:r>
          </a:p>
          <a:p>
            <a:endParaRPr lang="en-US" dirty="0"/>
          </a:p>
          <a:p>
            <a:r>
              <a:rPr lang="en-US" i="1" dirty="0"/>
              <a:t>Refer to David’s Word Document for additional script </a:t>
            </a:r>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14</a:t>
            </a:fld>
            <a:endParaRPr lang="en-US" dirty="0"/>
          </a:p>
        </p:txBody>
      </p:sp>
    </p:spTree>
    <p:extLst>
      <p:ext uri="{BB962C8B-B14F-4D97-AF65-F5344CB8AC3E}">
        <p14:creationId xmlns:p14="http://schemas.microsoft.com/office/powerpoint/2010/main" val="251224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i="1" dirty="0"/>
              <a:t>Refer to David’s Word Document for script</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15</a:t>
            </a:fld>
            <a:endParaRPr lang="en-US" dirty="0"/>
          </a:p>
        </p:txBody>
      </p:sp>
    </p:spTree>
    <p:extLst>
      <p:ext uri="{BB962C8B-B14F-4D97-AF65-F5344CB8AC3E}">
        <p14:creationId xmlns:p14="http://schemas.microsoft.com/office/powerpoint/2010/main" val="190401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i="1" dirty="0"/>
              <a:t>Refer to Word Document for Script</a:t>
            </a:r>
          </a:p>
          <a:p>
            <a:endParaRPr lang="en-US" i="1" dirty="0"/>
          </a:p>
          <a:p>
            <a:r>
              <a:rPr lang="en-US" i="1" dirty="0"/>
              <a:t>Abby – are you ready to talk data and program effectiveness?  </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16</a:t>
            </a:fld>
            <a:endParaRPr lang="en-US" dirty="0"/>
          </a:p>
        </p:txBody>
      </p:sp>
    </p:spTree>
    <p:extLst>
      <p:ext uri="{BB962C8B-B14F-4D97-AF65-F5344CB8AC3E}">
        <p14:creationId xmlns:p14="http://schemas.microsoft.com/office/powerpoint/2010/main" val="3969651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500" y="4413250"/>
            <a:ext cx="5943600" cy="4174173"/>
          </a:xfrm>
        </p:spPr>
        <p:txBody>
          <a:bodyPr>
            <a:normAutofit fontScale="92500" lnSpcReduction="10000"/>
          </a:bodyPr>
          <a:lstStyle/>
          <a:p>
            <a:r>
              <a:rPr lang="en-US" dirty="0"/>
              <a:t>ABBY</a:t>
            </a:r>
          </a:p>
          <a:p>
            <a:pPr marL="171450" indent="-171450">
              <a:buFont typeface="Arial" panose="020B0604020202020204" pitchFamily="34" charset="0"/>
              <a:buChar char="•"/>
            </a:pPr>
            <a:r>
              <a:rPr lang="en-US" dirty="0"/>
              <a:t>The next Item is AE 03 which is Data Collection and Program Effectiveness.</a:t>
            </a:r>
          </a:p>
          <a:p>
            <a:pPr marL="171450" indent="-171450">
              <a:buFont typeface="Arial" panose="020B0604020202020204" pitchFamily="34" charset="0"/>
              <a:buChar char="•"/>
            </a:pPr>
            <a:r>
              <a:rPr lang="en-US" dirty="0"/>
              <a:t>The CDE requires all WIOA, Title II: AEFLA grantees to use the </a:t>
            </a:r>
            <a:r>
              <a:rPr lang="en-US" dirty="0" err="1"/>
              <a:t>TOPSpro</a:t>
            </a:r>
            <a:r>
              <a:rPr lang="en-US" dirty="0"/>
              <a:t> Enterprise (TE) database system to collect and report adult learner demographics and program information. In addition, the WIOA, Title II: AEFLA funded agencies are required to comply with the National Reporting System (NRS) for Adult Education requirements. </a:t>
            </a:r>
            <a:r>
              <a:rPr lang="en-US" dirty="0" err="1"/>
              <a:t>TOPSpro</a:t>
            </a:r>
            <a:r>
              <a:rPr lang="en-US" dirty="0"/>
              <a:t> uses the Federal Tables to report statewide aggregation totals to the Federal Government.</a:t>
            </a:r>
          </a:p>
          <a:p>
            <a:pPr marL="171450" indent="-171450">
              <a:buFont typeface="Arial" panose="020B0604020202020204" pitchFamily="34" charset="0"/>
              <a:buChar char="•"/>
            </a:pPr>
            <a:r>
              <a:rPr lang="en-US" dirty="0"/>
              <a:t>For this Item AE03 Data Collection and Program Effectiveness, we are verifying if your agency is meeting data accountability requirements in accordance with WIOA II – AEFLA grant</a:t>
            </a:r>
            <a:endParaRPr lang="en-US" i="1" dirty="0"/>
          </a:p>
          <a:p>
            <a:pPr marL="171450" indent="-171450">
              <a:buFont typeface="Arial" panose="020B0604020202020204" pitchFamily="34" charset="0"/>
              <a:buChar char="•"/>
            </a:pPr>
            <a:r>
              <a:rPr lang="en-US" dirty="0"/>
              <a:t>There are 9 Evidence Requests related to Data Collection and Program Effectiveness, of which 5 evidence requests are simply agency reports that you generate in CASAS TE.</a:t>
            </a:r>
          </a:p>
          <a:p>
            <a:pPr marL="171450" indent="-171450">
              <a:buFont typeface="Arial" panose="020B0604020202020204" pitchFamily="34" charset="0"/>
              <a:buChar char="•"/>
            </a:pPr>
            <a:r>
              <a:rPr lang="en-US" dirty="0"/>
              <a:t>So let’s go over each evidence request:</a:t>
            </a:r>
          </a:p>
          <a:p>
            <a:r>
              <a:rPr lang="en-US" dirty="0"/>
              <a:t>1. </a:t>
            </a:r>
            <a:r>
              <a:rPr lang="en-US" b="1" dirty="0"/>
              <a:t>Data Integrity Reports (DIR) (current</a:t>
            </a:r>
            <a:r>
              <a:rPr lang="en-US" b="1" baseline="0" dirty="0"/>
              <a:t> &amp; prior </a:t>
            </a:r>
            <a:r>
              <a:rPr lang="en-US" b="1" baseline="0" dirty="0" err="1"/>
              <a:t>yr</a:t>
            </a:r>
            <a:r>
              <a:rPr lang="en-US" b="1" baseline="0" dirty="0"/>
              <a:t>)</a:t>
            </a:r>
            <a:r>
              <a:rPr lang="en-US" b="1" dirty="0"/>
              <a:t>: </a:t>
            </a:r>
            <a:r>
              <a:rPr lang="en-US" dirty="0"/>
              <a:t>This is a TE report that shows a snapshot of all Adult Education students enrolled in your adult </a:t>
            </a:r>
            <a:r>
              <a:rPr lang="en-US" dirty="0" err="1"/>
              <a:t>ed</a:t>
            </a:r>
            <a:r>
              <a:rPr lang="en-US" dirty="0"/>
              <a:t> programs. The DIR contains information including but not limited to demographic data, pre- post-test pair data, Integrated Education and Training (IET) data, and so on…</a:t>
            </a:r>
          </a:p>
          <a:p>
            <a:r>
              <a:rPr lang="en-US" dirty="0"/>
              <a:t>2. </a:t>
            </a:r>
            <a:r>
              <a:rPr lang="en-US" b="1" dirty="0"/>
              <a:t>Federal Table 4 (current</a:t>
            </a:r>
            <a:r>
              <a:rPr lang="en-US" b="1" baseline="0" dirty="0"/>
              <a:t> &amp; prior </a:t>
            </a:r>
            <a:r>
              <a:rPr lang="en-US" b="1" baseline="0" dirty="0" err="1"/>
              <a:t>yr</a:t>
            </a:r>
            <a:r>
              <a:rPr lang="en-US" b="1" baseline="0" dirty="0"/>
              <a:t>)</a:t>
            </a:r>
            <a:r>
              <a:rPr lang="en-US" b="1" dirty="0"/>
              <a:t>: </a:t>
            </a:r>
            <a:r>
              <a:rPr lang="en-US" dirty="0"/>
              <a:t>This is also a TE generated report which reflects ‘Measurable Skill Gains by Entry Level’. It includes information such as percentage of students achieving measurable  skill gains as well as total number of periods of participation per program.</a:t>
            </a:r>
          </a:p>
          <a:p>
            <a:r>
              <a:rPr lang="en-US" dirty="0"/>
              <a:t>3. </a:t>
            </a:r>
            <a:r>
              <a:rPr lang="en-US" b="1" dirty="0"/>
              <a:t>Federal Table 5 (current &amp; prior </a:t>
            </a:r>
            <a:r>
              <a:rPr lang="en-US" b="1" dirty="0" err="1"/>
              <a:t>yr</a:t>
            </a:r>
            <a:r>
              <a:rPr lang="en-US" b="1" dirty="0"/>
              <a:t>):  </a:t>
            </a:r>
            <a:r>
              <a:rPr lang="en-US" b="0" dirty="0"/>
              <a:t>This is a TE generated report called Core Follow-Up Achievement report. It contains reportable outcomes including employment, earnings, and post-secondary attainment.</a:t>
            </a:r>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17</a:t>
            </a:fld>
            <a:endParaRPr lang="en-US" dirty="0"/>
          </a:p>
        </p:txBody>
      </p:sp>
    </p:spTree>
    <p:extLst>
      <p:ext uri="{BB962C8B-B14F-4D97-AF65-F5344CB8AC3E}">
        <p14:creationId xmlns:p14="http://schemas.microsoft.com/office/powerpoint/2010/main" val="3013270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900" y="4413250"/>
            <a:ext cx="5791200" cy="4172902"/>
          </a:xfrm>
        </p:spPr>
        <p:txBody>
          <a:bodyPr>
            <a:normAutofit fontScale="62500" lnSpcReduction="20000"/>
          </a:bodyPr>
          <a:lstStyle/>
          <a:p>
            <a:r>
              <a:rPr lang="en-US" dirty="0"/>
              <a:t>ABBY</a:t>
            </a:r>
          </a:p>
          <a:p>
            <a:endParaRPr lang="en-US" dirty="0"/>
          </a:p>
          <a:p>
            <a:r>
              <a:rPr lang="en-US" sz="1800" b="1" dirty="0">
                <a:latin typeface="Times" panose="02020603050405020304" pitchFamily="18" charset="0"/>
                <a:cs typeface="Times" panose="02020603050405020304" pitchFamily="18" charset="0"/>
              </a:rPr>
              <a:t>4. FERPA Policy: </a:t>
            </a:r>
            <a:r>
              <a:rPr lang="en-US" sz="1800" b="0" dirty="0">
                <a:latin typeface="Times" panose="02020603050405020304" pitchFamily="18" charset="0"/>
                <a:cs typeface="Times" panose="02020603050405020304" pitchFamily="18" charset="0"/>
              </a:rPr>
              <a:t>FERPA is Family Educational Rights and Privacy Act. It is </a:t>
            </a:r>
            <a:r>
              <a:rPr lang="en-US" sz="1800" b="0" i="0" kern="1200" dirty="0">
                <a:solidFill>
                  <a:schemeClr val="tx1"/>
                </a:solidFill>
                <a:effectLst/>
                <a:latin typeface="Times" panose="02020603050405020304" pitchFamily="18" charset="0"/>
                <a:cs typeface="Times" panose="02020603050405020304" pitchFamily="18" charset="0"/>
              </a:rPr>
              <a:t>a federal law that protects the privacy of personal information in student education records. The law applies to all education organizations that receive funds under an applicable program of the United States Department of Education. Providing the WIOA, Title II: AEFLA services in California entails program staff obtaining personal information or records from individuals applying for or receiving the WIOA, Title II: AEFLA services. Any personal information contained in these education records is protected under the FERPA.</a:t>
            </a:r>
          </a:p>
          <a:p>
            <a:endParaRPr lang="en-US" sz="1800" b="0" i="0" kern="1200" dirty="0">
              <a:solidFill>
                <a:schemeClr val="tx1"/>
              </a:solidFill>
              <a:effectLst/>
              <a:latin typeface="Times" panose="02020603050405020304" pitchFamily="18" charset="0"/>
              <a:cs typeface="Times" panose="02020603050405020304" pitchFamily="18" charset="0"/>
            </a:endParaRPr>
          </a:p>
          <a:p>
            <a:r>
              <a:rPr lang="en-US" sz="1800" b="1" dirty="0">
                <a:latin typeface="Times" panose="02020603050405020304" pitchFamily="18" charset="0"/>
                <a:cs typeface="Times" panose="02020603050405020304" pitchFamily="18" charset="0"/>
              </a:rPr>
              <a:t>5. Social Security Consent form (current year) – </a:t>
            </a:r>
            <a:r>
              <a:rPr lang="en-US" sz="1800" b="0" i="0" kern="1200" dirty="0">
                <a:solidFill>
                  <a:schemeClr val="tx1"/>
                </a:solidFill>
                <a:effectLst/>
                <a:latin typeface="Times" panose="02020603050405020304" pitchFamily="18" charset="0"/>
                <a:cs typeface="Times" panose="02020603050405020304" pitchFamily="18" charset="0"/>
              </a:rPr>
              <a:t>FERPA generally requires an adult student’s written consent for disclosure of personally identifiable information or PII contained in education records, unless a specific exception applies. The CDE requests that any organization providing the WIOA, Title II: AEFLA services to adults in California ask for the voluntary participation in the provision of social security numbers and the execution of a voluntary written consent allowing the CDE to share participant data, so that CDE can obtain employment and wage information required for performance reporting requirements </a:t>
            </a:r>
            <a:r>
              <a:rPr lang="en-US" sz="1800" kern="1200" dirty="0">
                <a:solidFill>
                  <a:schemeClr val="tx1"/>
                </a:solidFill>
                <a:effectLst/>
                <a:latin typeface="Times" panose="02020603050405020304" pitchFamily="18" charset="0"/>
                <a:cs typeface="Times" panose="02020603050405020304" pitchFamily="18" charset="0"/>
              </a:rPr>
              <a:t>WIOA. So for this particular evidence request, we are asking you to upload a copy of your current Social Security Consent form. </a:t>
            </a:r>
          </a:p>
          <a:p>
            <a:r>
              <a:rPr lang="en-US" sz="1800" kern="1200" dirty="0">
                <a:solidFill>
                  <a:schemeClr val="tx1"/>
                </a:solidFill>
                <a:effectLst/>
                <a:latin typeface="Times" panose="02020603050405020304" pitchFamily="18" charset="0"/>
                <a:cs typeface="Times" panose="02020603050405020304" pitchFamily="18" charset="0"/>
              </a:rPr>
              <a:t> </a:t>
            </a:r>
          </a:p>
          <a:p>
            <a:r>
              <a:rPr lang="en-US" sz="1800" b="1" dirty="0">
                <a:latin typeface="Times" panose="02020603050405020304" pitchFamily="18" charset="0"/>
                <a:cs typeface="Times" panose="02020603050405020304" pitchFamily="18" charset="0"/>
              </a:rPr>
              <a:t>6. High School Diplomas Awarded (current &amp; prior 3 </a:t>
            </a:r>
            <a:r>
              <a:rPr lang="en-US" sz="1800" b="1" dirty="0" err="1">
                <a:latin typeface="Times" panose="02020603050405020304" pitchFamily="18" charset="0"/>
                <a:cs typeface="Times" panose="02020603050405020304" pitchFamily="18" charset="0"/>
              </a:rPr>
              <a:t>yrs</a:t>
            </a:r>
            <a:r>
              <a:rPr lang="en-US" sz="1800" b="1" dirty="0">
                <a:latin typeface="Times" panose="02020603050405020304" pitchFamily="18" charset="0"/>
                <a:cs typeface="Times" panose="02020603050405020304" pitchFamily="18" charset="0"/>
              </a:rPr>
              <a:t>): </a:t>
            </a:r>
            <a:r>
              <a:rPr lang="en-US" sz="1800" dirty="0">
                <a:latin typeface="Times" panose="02020603050405020304" pitchFamily="18" charset="0"/>
                <a:cs typeface="Times" panose="02020603050405020304" pitchFamily="18" charset="0"/>
              </a:rPr>
              <a:t>here we are asking for evidence listing students that have been awarded High School Diplomas (HSD) in the current &amp; prior 3 years. Include the date each student has completed their high school diploma. Please DO NOT include students that have completed their High School Equivalency or HSE. </a:t>
            </a:r>
          </a:p>
          <a:p>
            <a:endParaRPr lang="en-US" sz="1800" i="1" dirty="0">
              <a:latin typeface="Times" panose="02020603050405020304" pitchFamily="18" charset="0"/>
              <a:cs typeface="Times" panose="02020603050405020304" pitchFamily="18" charset="0"/>
            </a:endParaRPr>
          </a:p>
          <a:p>
            <a:r>
              <a:rPr lang="en-US" sz="1800" i="1" dirty="0">
                <a:latin typeface="Times" panose="02020603050405020304" pitchFamily="18" charset="0"/>
                <a:cs typeface="Times" panose="02020603050405020304" pitchFamily="18" charset="0"/>
              </a:rPr>
              <a:t>Next slide</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18</a:t>
            </a:fld>
            <a:endParaRPr lang="en-US" dirty="0"/>
          </a:p>
        </p:txBody>
      </p:sp>
    </p:spTree>
    <p:extLst>
      <p:ext uri="{BB962C8B-B14F-4D97-AF65-F5344CB8AC3E}">
        <p14:creationId xmlns:p14="http://schemas.microsoft.com/office/powerpoint/2010/main" val="869437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900" y="4413250"/>
            <a:ext cx="5791200" cy="4572000"/>
          </a:xfrm>
        </p:spPr>
        <p:txBody>
          <a:bodyPr>
            <a:noAutofit/>
          </a:bodyPr>
          <a:lstStyle/>
          <a:p>
            <a:r>
              <a:rPr lang="en-US" sz="1050" dirty="0"/>
              <a:t>ABBY</a:t>
            </a:r>
          </a:p>
          <a:p>
            <a:r>
              <a:rPr lang="en-US" sz="1050" b="1" dirty="0">
                <a:latin typeface="Times" panose="02020603050405020304" pitchFamily="18" charset="0"/>
                <a:cs typeface="Times" panose="02020603050405020304" pitchFamily="18" charset="0"/>
              </a:rPr>
              <a:t>7. Local Assessment Policy: </a:t>
            </a:r>
            <a:r>
              <a:rPr lang="en-US" sz="1050" dirty="0">
                <a:latin typeface="Times" panose="02020603050405020304" pitchFamily="18" charset="0"/>
                <a:cs typeface="Times" panose="02020603050405020304" pitchFamily="18" charset="0"/>
              </a:rPr>
              <a:t>we review your local assessment policy to make sure it is current and not missing the 6 required components. These 6 components are:</a:t>
            </a:r>
          </a:p>
          <a:p>
            <a:pPr marL="285750" indent="-285750">
              <a:buAutoNum type="romanUcPeriod"/>
            </a:pPr>
            <a:r>
              <a:rPr lang="en-US" sz="1050" dirty="0">
                <a:latin typeface="Times" panose="02020603050405020304" pitchFamily="18" charset="0"/>
                <a:cs typeface="Times" panose="02020603050405020304" pitchFamily="18" charset="0"/>
              </a:rPr>
              <a:t>Training and Dissemination of Local Guidelines for Implementing the California Assessment Policy </a:t>
            </a:r>
          </a:p>
          <a:p>
            <a:pPr marL="285750" indent="-285750">
              <a:buAutoNum type="romanUcPeriod"/>
            </a:pPr>
            <a:r>
              <a:rPr lang="en-US" sz="1050" dirty="0">
                <a:latin typeface="Times" panose="02020603050405020304" pitchFamily="18" charset="0"/>
                <a:cs typeface="Times" panose="02020603050405020304" pitchFamily="18" charset="0"/>
              </a:rPr>
              <a:t>Initial Orientation and Placement into Program and Instructional Level </a:t>
            </a:r>
          </a:p>
          <a:p>
            <a:pPr marL="285750" indent="-285750">
              <a:buAutoNum type="romanUcPeriod"/>
            </a:pPr>
            <a:r>
              <a:rPr lang="en-US" sz="1050" dirty="0">
                <a:latin typeface="Times" panose="02020603050405020304" pitchFamily="18" charset="0"/>
                <a:cs typeface="Times" panose="02020603050405020304" pitchFamily="18" charset="0"/>
              </a:rPr>
              <a:t>Progress Testing: Pre-test and Post-Test</a:t>
            </a:r>
          </a:p>
          <a:p>
            <a:pPr marL="285750" indent="-285750">
              <a:buAutoNum type="romanUcPeriod"/>
            </a:pPr>
            <a:r>
              <a:rPr lang="en-US" sz="1050" dirty="0">
                <a:latin typeface="Times" panose="02020603050405020304" pitchFamily="18" charset="0"/>
                <a:cs typeface="Times" panose="02020603050405020304" pitchFamily="18" charset="0"/>
              </a:rPr>
              <a:t>Use of Test Administration Manuals</a:t>
            </a:r>
          </a:p>
          <a:p>
            <a:pPr marL="285750" indent="-285750">
              <a:buAutoNum type="romanUcPeriod"/>
            </a:pPr>
            <a:r>
              <a:rPr lang="en-US" sz="1050" dirty="0">
                <a:latin typeface="Times" panose="02020603050405020304" pitchFamily="18" charset="0"/>
                <a:cs typeface="Times" panose="02020603050405020304" pitchFamily="18" charset="0"/>
              </a:rPr>
              <a:t>Training Requirements for Administering Standardized Assessments</a:t>
            </a:r>
          </a:p>
          <a:p>
            <a:pPr marL="285750" indent="-285750">
              <a:buAutoNum type="romanUcPeriod"/>
            </a:pPr>
            <a:r>
              <a:rPr lang="en-US" sz="1050" dirty="0">
                <a:latin typeface="Times" panose="02020603050405020304" pitchFamily="18" charset="0"/>
                <a:cs typeface="Times" panose="02020603050405020304" pitchFamily="18" charset="0"/>
              </a:rPr>
              <a:t>Test Security Agreements</a:t>
            </a:r>
          </a:p>
          <a:p>
            <a:r>
              <a:rPr lang="en-US" sz="1050" dirty="0">
                <a:latin typeface="Times" panose="02020603050405020304" pitchFamily="18" charset="0"/>
                <a:cs typeface="Times" panose="02020603050405020304" pitchFamily="18" charset="0"/>
              </a:rPr>
              <a:t>In an on-site review, we may ask you specific questions about your assessment policy and procedures.</a:t>
            </a:r>
          </a:p>
          <a:p>
            <a:r>
              <a:rPr lang="en-US" sz="1050" dirty="0">
                <a:latin typeface="Times" panose="02020603050405020304" pitchFamily="18" charset="0"/>
                <a:cs typeface="Times" panose="02020603050405020304" pitchFamily="18" charset="0"/>
              </a:rPr>
              <a:t>Also, if your Remote Testing Agreement is not included in your Local Assessment Policy, please upload a copy of your remote testing agreement.</a:t>
            </a:r>
          </a:p>
          <a:p>
            <a:r>
              <a:rPr lang="en-US" sz="1050" dirty="0">
                <a:latin typeface="Times" panose="02020603050405020304" pitchFamily="18" charset="0"/>
                <a:cs typeface="Times" panose="02020603050405020304" pitchFamily="18" charset="0"/>
              </a:rPr>
              <a:t>  </a:t>
            </a:r>
          </a:p>
          <a:p>
            <a:r>
              <a:rPr lang="en-US" sz="1050" b="1" dirty="0">
                <a:latin typeface="Times" panose="02020603050405020304" pitchFamily="18" charset="0"/>
                <a:cs typeface="Times" panose="02020603050405020304" pitchFamily="18" charset="0"/>
              </a:rPr>
              <a:t>8. Payment Points Summary (current &amp; prior 3 </a:t>
            </a:r>
            <a:r>
              <a:rPr lang="en-US" sz="1050" b="1" dirty="0" err="1">
                <a:latin typeface="Times" panose="02020603050405020304" pitchFamily="18" charset="0"/>
                <a:cs typeface="Times" panose="02020603050405020304" pitchFamily="18" charset="0"/>
              </a:rPr>
              <a:t>yrs</a:t>
            </a:r>
            <a:r>
              <a:rPr lang="en-US" sz="1050" b="1" dirty="0">
                <a:latin typeface="Times" panose="02020603050405020304" pitchFamily="18" charset="0"/>
                <a:cs typeface="Times" panose="02020603050405020304" pitchFamily="18" charset="0"/>
              </a:rPr>
              <a:t>): </a:t>
            </a:r>
            <a:r>
              <a:rPr lang="en-US" sz="1050" dirty="0">
                <a:latin typeface="Times" panose="02020603050405020304" pitchFamily="18" charset="0"/>
                <a:cs typeface="Times" panose="02020603050405020304" pitchFamily="18" charset="0"/>
              </a:rPr>
              <a:t>We compare your Payment Points Summary with your HSD list and also with your Section 243 co-enrollment list which is a required evidence request in AE Item 10. If there is a discrepancy in numbers, we will require you to explain and/or perform an analysis of the data.</a:t>
            </a:r>
          </a:p>
          <a:p>
            <a:r>
              <a:rPr lang="en-US" sz="1050" b="1" dirty="0">
                <a:latin typeface="Times" panose="02020603050405020304" pitchFamily="18" charset="0"/>
                <a:cs typeface="Times" panose="02020603050405020304" pitchFamily="18" charset="0"/>
              </a:rPr>
              <a:t>9. </a:t>
            </a:r>
            <a:r>
              <a:rPr lang="en-US" sz="1050" b="1" dirty="0" err="1">
                <a:latin typeface="Times" panose="02020603050405020304" pitchFamily="18" charset="0"/>
                <a:cs typeface="Times" panose="02020603050405020304" pitchFamily="18" charset="0"/>
              </a:rPr>
              <a:t>Persister</a:t>
            </a:r>
            <a:r>
              <a:rPr lang="en-US" sz="1050" b="1" dirty="0">
                <a:latin typeface="Times" panose="02020603050405020304" pitchFamily="18" charset="0"/>
                <a:cs typeface="Times" panose="02020603050405020304" pitchFamily="18" charset="0"/>
              </a:rPr>
              <a:t> Reports (current &amp; prior </a:t>
            </a:r>
            <a:r>
              <a:rPr lang="en-US" sz="1050" b="1" dirty="0" err="1">
                <a:latin typeface="Times" panose="02020603050405020304" pitchFamily="18" charset="0"/>
                <a:cs typeface="Times" panose="02020603050405020304" pitchFamily="18" charset="0"/>
              </a:rPr>
              <a:t>yr</a:t>
            </a:r>
            <a:r>
              <a:rPr lang="en-US" sz="1050" b="1" dirty="0">
                <a:latin typeface="Times" panose="02020603050405020304" pitchFamily="18" charset="0"/>
                <a:cs typeface="Times" panose="02020603050405020304" pitchFamily="18" charset="0"/>
              </a:rPr>
              <a:t>): </a:t>
            </a:r>
            <a:r>
              <a:rPr lang="en-US" sz="1050" dirty="0">
                <a:latin typeface="Times" panose="02020603050405020304" pitchFamily="18" charset="0"/>
                <a:cs typeface="Times" panose="02020603050405020304" pitchFamily="18" charset="0"/>
              </a:rPr>
              <a:t>This is a TE report on Educational Gains and Average Attendance by Educational Functioning Level (EFL)</a:t>
            </a:r>
          </a:p>
          <a:p>
            <a:r>
              <a:rPr lang="en-US" sz="1050" b="1" dirty="0">
                <a:latin typeface="Times" panose="02020603050405020304" pitchFamily="18" charset="0"/>
                <a:cs typeface="Times" panose="02020603050405020304" pitchFamily="18" charset="0"/>
              </a:rPr>
              <a:t>Bottom-line Key Points for AE 03 are these:</a:t>
            </a:r>
          </a:p>
          <a:p>
            <a:pPr marL="171450" lvl="0" indent="-171450">
              <a:buFont typeface="Arial" panose="020B0604020202020204" pitchFamily="34" charset="0"/>
              <a:buChar char="•"/>
            </a:pPr>
            <a:r>
              <a:rPr lang="en-US" sz="1050" dirty="0">
                <a:latin typeface="Times" panose="02020603050405020304" pitchFamily="18" charset="0"/>
                <a:cs typeface="Times" panose="02020603050405020304" pitchFamily="18" charset="0"/>
              </a:rPr>
              <a:t>Agencies who upload required evidence for this item successfully demonstrate that personnel are knowledgeable and that statistical and other data are properly maintained and secured for a period of three years.</a:t>
            </a:r>
          </a:p>
          <a:p>
            <a:pPr marL="171450" lvl="0" indent="-171450">
              <a:buFont typeface="Arial" panose="020B0604020202020204" pitchFamily="34" charset="0"/>
              <a:buChar char="•"/>
            </a:pPr>
            <a:r>
              <a:rPr lang="en-US" sz="1050" dirty="0">
                <a:latin typeface="Times" panose="02020603050405020304" pitchFamily="18" charset="0"/>
                <a:cs typeface="Times" panose="02020603050405020304" pitchFamily="18" charset="0"/>
              </a:rPr>
              <a:t>During an on-site visit, we also interview your CASAS coordinator and other key data staff.</a:t>
            </a:r>
          </a:p>
          <a:p>
            <a:endParaRPr lang="en-US" sz="1050" dirty="0">
              <a:latin typeface="Times" panose="02020603050405020304" pitchFamily="18" charset="0"/>
              <a:cs typeface="Times" panose="02020603050405020304" pitchFamily="18" charset="0"/>
            </a:endParaRPr>
          </a:p>
          <a:p>
            <a:r>
              <a:rPr lang="en-US" sz="1050" i="1" dirty="0">
                <a:latin typeface="Times" panose="02020603050405020304" pitchFamily="18" charset="0"/>
                <a:cs typeface="Times" panose="02020603050405020304" pitchFamily="18" charset="0"/>
              </a:rPr>
              <a:t>Next slide - David</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19</a:t>
            </a:fld>
            <a:endParaRPr lang="en-US" dirty="0"/>
          </a:p>
        </p:txBody>
      </p:sp>
    </p:spTree>
    <p:extLst>
      <p:ext uri="{BB962C8B-B14F-4D97-AF65-F5344CB8AC3E}">
        <p14:creationId xmlns:p14="http://schemas.microsoft.com/office/powerpoint/2010/main" val="63430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ABBY</a:t>
            </a:r>
          </a:p>
          <a:p>
            <a:pPr>
              <a:defRPr/>
            </a:pPr>
            <a:r>
              <a:rPr lang="en-US" dirty="0"/>
              <a:t>The purpose of today’s training is to:</a:t>
            </a:r>
          </a:p>
          <a:p>
            <a:pPr>
              <a:defRPr/>
            </a:pPr>
            <a:endParaRPr lang="en-US" dirty="0"/>
          </a:p>
          <a:p>
            <a:pPr marL="171450" indent="-171450">
              <a:buFont typeface="Arial" panose="020B0604020202020204" pitchFamily="34" charset="0"/>
              <a:buChar char="•"/>
              <a:defRPr/>
            </a:pPr>
            <a:r>
              <a:rPr lang="en-US" dirty="0"/>
              <a:t>Define Compliance Monitoring --- what it is and what it is not.</a:t>
            </a:r>
          </a:p>
          <a:p>
            <a:pPr>
              <a:defRPr/>
            </a:pPr>
            <a:endParaRPr lang="en-US" dirty="0"/>
          </a:p>
          <a:p>
            <a:pPr marL="174699" indent="-174699">
              <a:buFont typeface="Arial" panose="020B0604020202020204" pitchFamily="34" charset="0"/>
              <a:buChar char="•"/>
              <a:defRPr/>
            </a:pPr>
            <a:r>
              <a:rPr lang="en-US" dirty="0"/>
              <a:t>This session will also provide you with an overview and understanding of the CDE’s Adult Education (AE) Program Instrument, which is a tool use to ensure agencies receiving WIOA Title II – AEFLA funds are in compliance with federal, and where applicable, state law. </a:t>
            </a:r>
          </a:p>
          <a:p>
            <a:pPr marL="174699" indent="-174699">
              <a:buFont typeface="Arial" panose="020B0604020202020204" pitchFamily="34" charset="0"/>
              <a:buChar char="•"/>
              <a:defRPr/>
            </a:pPr>
            <a:endParaRPr lang="en-US" dirty="0"/>
          </a:p>
          <a:p>
            <a:pPr marL="174699" indent="-174699">
              <a:buFont typeface="Arial" panose="020B0604020202020204" pitchFamily="34" charset="0"/>
              <a:buChar char="•"/>
              <a:defRPr/>
            </a:pPr>
            <a:r>
              <a:rPr lang="en-US" dirty="0"/>
              <a:t>Lastly, this session will provide clear expectations on the specific evidence required for each item on the Adult Education Program instrument.</a:t>
            </a:r>
          </a:p>
          <a:p>
            <a:pPr marL="174699" indent="-174699">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a:t>
            </a:fld>
            <a:endParaRPr lang="en-US" dirty="0"/>
          </a:p>
        </p:txBody>
      </p:sp>
    </p:spTree>
    <p:extLst>
      <p:ext uri="{BB962C8B-B14F-4D97-AF65-F5344CB8AC3E}">
        <p14:creationId xmlns:p14="http://schemas.microsoft.com/office/powerpoint/2010/main" val="580313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r>
              <a:rPr lang="en-US" dirty="0"/>
              <a:t>Under Staff Qualifications and Professional Development, please upload into CMT a list of all, not just federally-funded, adult </a:t>
            </a:r>
            <a:r>
              <a:rPr lang="en-US" dirty="0" err="1"/>
              <a:t>ed</a:t>
            </a:r>
            <a:r>
              <a:rPr lang="en-US" dirty="0"/>
              <a:t> personnel and their respective assignments for the current and prior year.</a:t>
            </a:r>
          </a:p>
          <a:p>
            <a:endParaRPr lang="en-US" dirty="0"/>
          </a:p>
          <a:p>
            <a:r>
              <a:rPr lang="en-US" dirty="0"/>
              <a:t>Duty statements for the current and prior year should be uploaded into CMT as well, including statements for administrators and staff.  Duty statements can include a range of evidence.  Ideally, we’re looking for job descriptions or statements for each employee describing responsibilities and activities.  In some instances, however, job descriptions for teachers, e.g., in certain program areas may meet minimum compliance.  ESL instructors under the category of Beginning ESL, may all have similar duty statements, and in some cases, depending on the description, that may be appropriate.</a:t>
            </a:r>
          </a:p>
          <a:p>
            <a:endParaRPr lang="en-US" dirty="0"/>
          </a:p>
          <a:p>
            <a:r>
              <a:rPr lang="en-US" strike="sngStrike" baseline="0" dirty="0"/>
              <a:t> </a:t>
            </a:r>
          </a:p>
          <a:p>
            <a:endParaRPr lang="en-US" dirty="0"/>
          </a:p>
          <a:p>
            <a:r>
              <a:rPr lang="en-US" i="1" dirty="0"/>
              <a:t>Refer to David’s Word Document for additional script for this slide</a:t>
            </a:r>
          </a:p>
          <a:p>
            <a:endParaRPr lang="en-US" i="1" dirty="0"/>
          </a:p>
          <a:p>
            <a:r>
              <a:rPr lang="en-US" i="1" dirty="0"/>
              <a:t>(next slide) Abby</a:t>
            </a:r>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20</a:t>
            </a:fld>
            <a:endParaRPr lang="en-US" dirty="0"/>
          </a:p>
        </p:txBody>
      </p:sp>
    </p:spTree>
    <p:extLst>
      <p:ext uri="{BB962C8B-B14F-4D97-AF65-F5344CB8AC3E}">
        <p14:creationId xmlns:p14="http://schemas.microsoft.com/office/powerpoint/2010/main" val="335197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0700" y="4413250"/>
            <a:ext cx="5715000" cy="4174173"/>
          </a:xfrm>
        </p:spPr>
        <p:txBody>
          <a:bodyPr>
            <a:normAutofit/>
          </a:bodyPr>
          <a:lstStyle/>
          <a:p>
            <a:r>
              <a:rPr lang="en-US" dirty="0"/>
              <a:t>ABBY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latin typeface="Arial" panose="020B0604020202020204" pitchFamily="34" charset="0"/>
                <a:cs typeface="Arial" panose="020B0604020202020204" pitchFamily="34" charset="0"/>
              </a:rPr>
              <a:t>For Item AE 05 Needs Assessment, we are asking for a</a:t>
            </a:r>
            <a:r>
              <a:rPr lang="en-US" sz="1100" baseline="0" dirty="0">
                <a:latin typeface="Arial" panose="020B0604020202020204" pitchFamily="34" charset="0"/>
                <a:cs typeface="Arial" panose="020B0604020202020204" pitchFamily="34" charset="0"/>
              </a:rPr>
              <a:t> total of 5 evidence requests as follows:</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AEFLA</a:t>
            </a:r>
            <a:r>
              <a:rPr lang="en-US" sz="1100" b="1" baseline="0" dirty="0">
                <a:latin typeface="Arial" panose="020B0604020202020204" pitchFamily="34" charset="0"/>
                <a:cs typeface="Arial" panose="020B0604020202020204" pitchFamily="34" charset="0"/>
              </a:rPr>
              <a:t> Demographics Reports, Federal Tables 1, 2, and 3 (current &amp; prior </a:t>
            </a:r>
            <a:r>
              <a:rPr lang="en-US" sz="1100" b="1" baseline="0" dirty="0" err="1">
                <a:latin typeface="Arial" panose="020B0604020202020204" pitchFamily="34" charset="0"/>
                <a:cs typeface="Arial" panose="020B0604020202020204" pitchFamily="34" charset="0"/>
              </a:rPr>
              <a:t>yr</a:t>
            </a:r>
            <a:r>
              <a:rPr lang="en-US" sz="1100" b="1" baseline="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Federal Table 1 is a TE report showing Participants by Educational Functioning Level or EFL</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Federal Table 2 is a TE report showing Participants by Age, Ethnicity &amp; Sex</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Federal Table 3 is a TE report showing Participants by Program Type and Age</a:t>
            </a:r>
          </a:p>
          <a:p>
            <a:pPr marL="171450" indent="-171450">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100" b="1" baseline="0" dirty="0">
                <a:latin typeface="Arial" panose="020B0604020202020204" pitchFamily="34" charset="0"/>
                <a:cs typeface="Arial" panose="020B0604020202020204" pitchFamily="34" charset="0"/>
              </a:rPr>
              <a:t>Community Demographics Report (current </a:t>
            </a:r>
            <a:r>
              <a:rPr lang="en-US" sz="1100" b="1" baseline="0" dirty="0" err="1">
                <a:latin typeface="Arial" panose="020B0604020202020204" pitchFamily="34" charset="0"/>
                <a:cs typeface="Arial" panose="020B0604020202020204" pitchFamily="34" charset="0"/>
              </a:rPr>
              <a:t>yr</a:t>
            </a:r>
            <a:r>
              <a:rPr lang="en-US" sz="1100" b="1" baseline="0" dirty="0">
                <a:latin typeface="Arial" panose="020B0604020202020204" pitchFamily="34" charset="0"/>
                <a:cs typeface="Arial" panose="020B0604020202020204" pitchFamily="34" charset="0"/>
              </a:rPr>
              <a:t>): </a:t>
            </a:r>
            <a:r>
              <a:rPr lang="en-US" sz="1100" b="0" baseline="0" dirty="0">
                <a:latin typeface="Arial" panose="020B0604020202020204" pitchFamily="34" charset="0"/>
                <a:cs typeface="Arial" panose="020B0604020202020204" pitchFamily="34" charset="0"/>
              </a:rPr>
              <a:t>examples of this could be US Census Bureau report or other statistically-valid and reliable reports.</a:t>
            </a:r>
            <a:endParaRPr lang="en-US" sz="1100"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dirty="0">
                <a:latin typeface="Arial" panose="020B0604020202020204" pitchFamily="34" charset="0"/>
                <a:cs typeface="Arial" panose="020B0604020202020204" pitchFamily="34" charset="0"/>
              </a:rPr>
              <a:t>English Literacy and Civics Education Needs Assessment </a:t>
            </a:r>
            <a:r>
              <a:rPr lang="en-US" sz="1100" dirty="0">
                <a:latin typeface="Arial" panose="020B0604020202020204" pitchFamily="34" charset="0"/>
                <a:cs typeface="Arial" panose="020B0604020202020204" pitchFamily="34" charset="0"/>
              </a:rPr>
              <a:t>(current and prior year) – upload a copy of your EL Civics Needs Assessment survey that you administer to your students. Note that current and prior year is required here. If your current year survey is exactly the same as last year’s, please indicate that in a comment in CMT so that the reviewer is aware that there is no change to your survey form. </a:t>
            </a:r>
          </a:p>
          <a:p>
            <a:endParaRPr lang="en-US" sz="1100"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21</a:t>
            </a:fld>
            <a:endParaRPr lang="en-US" dirty="0"/>
          </a:p>
        </p:txBody>
      </p:sp>
    </p:spTree>
    <p:extLst>
      <p:ext uri="{BB962C8B-B14F-4D97-AF65-F5344CB8AC3E}">
        <p14:creationId xmlns:p14="http://schemas.microsoft.com/office/powerpoint/2010/main" val="3799082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0700" y="4413250"/>
            <a:ext cx="5715000" cy="4174173"/>
          </a:xfrm>
        </p:spPr>
        <p:txBody>
          <a:bodyPr>
            <a:normAutofit/>
          </a:bodyPr>
          <a:lstStyle/>
          <a:p>
            <a:r>
              <a:rPr lang="en-US" dirty="0"/>
              <a:t>ABBY</a:t>
            </a:r>
          </a:p>
          <a:p>
            <a:endParaRPr lang="en-US" sz="1100" baseline="0" dirty="0"/>
          </a:p>
          <a:p>
            <a:r>
              <a:rPr lang="en-US" sz="1100" b="1" dirty="0">
                <a:latin typeface="Arial" panose="020B0604020202020204" pitchFamily="34" charset="0"/>
                <a:cs typeface="Arial" panose="020B0604020202020204" pitchFamily="34" charset="0"/>
              </a:rPr>
              <a:t>Civic Objectives and Additional Assessment Plans (COAAPs) (current and prior year):</a:t>
            </a:r>
            <a:r>
              <a:rPr lang="en-US" sz="1100" dirty="0">
                <a:latin typeface="Arial" panose="020B0604020202020204" pitchFamily="34" charset="0"/>
                <a:cs typeface="Arial" panose="020B0604020202020204" pitchFamily="34" charset="0"/>
              </a:rPr>
              <a:t> this also only applies to agencies funded for EL Civics.</a:t>
            </a:r>
            <a:r>
              <a:rPr lang="en-US" sz="1100" baseline="0" dirty="0">
                <a:latin typeface="Arial" panose="020B0604020202020204" pitchFamily="34" charset="0"/>
                <a:cs typeface="Arial" panose="020B0604020202020204" pitchFamily="34" charset="0"/>
              </a:rPr>
              <a:t> Basically this is a printout of your selected  COAAPs that CASAS has approved.</a:t>
            </a:r>
          </a:p>
          <a:p>
            <a:endParaRPr lang="en-US" sz="1100" baseline="0" dirty="0">
              <a:latin typeface="Arial" panose="020B0604020202020204" pitchFamily="34" charset="0"/>
              <a:cs typeface="Arial" panose="020B0604020202020204" pitchFamily="34" charset="0"/>
            </a:endParaRPr>
          </a:p>
          <a:p>
            <a:r>
              <a:rPr lang="en-US" sz="1100" b="1" baseline="0" dirty="0">
                <a:latin typeface="Arial" panose="020B0604020202020204" pitchFamily="34" charset="0"/>
                <a:cs typeface="Arial" panose="020B0604020202020204" pitchFamily="34" charset="0"/>
              </a:rPr>
              <a:t>Continuous Improvement Plan (current) – </a:t>
            </a:r>
            <a:r>
              <a:rPr lang="en-US" sz="1100" b="0" baseline="0" dirty="0">
                <a:latin typeface="Arial" panose="020B0604020202020204" pitchFamily="34" charset="0"/>
                <a:cs typeface="Arial" panose="020B0604020202020204" pitchFamily="34" charset="0"/>
              </a:rPr>
              <a:t>as you know, the CIP is a new deliverable that consolidated the former three required deliverables – PD Plan, Technology &amp; Distance learning Plan, and IELCE Plan. For this evidence request you are required to upload your approved CIP for current and prior year.</a:t>
            </a: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The key point for AE 05 Needs Assessment is that we are verifying whether your programs and services are consistent with the demographics in your area and that you are responsive to regional needs.</a:t>
            </a:r>
          </a:p>
          <a:p>
            <a:endParaRPr lang="en-US" sz="110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22</a:t>
            </a:fld>
            <a:endParaRPr lang="en-US" dirty="0"/>
          </a:p>
        </p:txBody>
      </p:sp>
    </p:spTree>
    <p:extLst>
      <p:ext uri="{BB962C8B-B14F-4D97-AF65-F5344CB8AC3E}">
        <p14:creationId xmlns:p14="http://schemas.microsoft.com/office/powerpoint/2010/main" val="1933705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1862" y="4489450"/>
            <a:ext cx="5121275" cy="4177665"/>
          </a:xfrm>
        </p:spPr>
        <p:txBody>
          <a:bodyPr/>
          <a:lstStyle/>
          <a:p>
            <a:r>
              <a:rPr lang="en-US" dirty="0"/>
              <a:t>ABBY</a:t>
            </a:r>
          </a:p>
          <a:p>
            <a:endParaRPr lang="en-US" dirty="0"/>
          </a:p>
          <a:p>
            <a:r>
              <a:rPr lang="en-US" dirty="0"/>
              <a:t>Item AE 06 is Serving Individuals with Disabilities</a:t>
            </a:r>
          </a:p>
          <a:p>
            <a:endParaRPr lang="en-US" dirty="0"/>
          </a:p>
          <a:p>
            <a:r>
              <a:rPr lang="en-US" dirty="0"/>
              <a:t>There is only one evidence request under this item, and that is the Americans with Disabilities Act (ADA)/Individuals with Disabilities Education Act (IDEA) Policy.</a:t>
            </a:r>
          </a:p>
          <a:p>
            <a:endParaRPr lang="en-US" dirty="0"/>
          </a:p>
          <a:p>
            <a:r>
              <a:rPr lang="en-US" dirty="0"/>
              <a:t>Simply uploading your District non-discrimination policy WILL NOT meet minimum compliance for this item.</a:t>
            </a:r>
          </a:p>
          <a:p>
            <a:endParaRPr lang="en-US" dirty="0"/>
          </a:p>
          <a:p>
            <a:r>
              <a:rPr lang="en-US" dirty="0"/>
              <a:t>To meet minimum compliance for this item, we are asking you to upload a copy of your agency’s written policy to accommodate students AND staff with disabilities. Additionally, what procedures have your district or agency adopted to ensure students with IEPs or Individual Educational Plans and Section 504 Plans have equitable access to your programs, activities, and transitional services. </a:t>
            </a:r>
          </a:p>
          <a:p>
            <a:endParaRPr lang="en-US" dirty="0"/>
          </a:p>
          <a:p>
            <a:r>
              <a:rPr lang="en-US" i="1" dirty="0"/>
              <a:t>Next slide - David</a:t>
            </a:r>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23</a:t>
            </a:fld>
            <a:endParaRPr lang="en-US" dirty="0"/>
          </a:p>
        </p:txBody>
      </p:sp>
    </p:spTree>
    <p:extLst>
      <p:ext uri="{BB962C8B-B14F-4D97-AF65-F5344CB8AC3E}">
        <p14:creationId xmlns:p14="http://schemas.microsoft.com/office/powerpoint/2010/main" val="912223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r>
              <a:rPr lang="en-US" dirty="0"/>
              <a:t>Each of the evidence requests under AE 07: Intensity, Duration, and Flexible Scheduling require you to upload documentation for the current and prior year.  </a:t>
            </a:r>
          </a:p>
          <a:p>
            <a:r>
              <a:rPr lang="en-US" dirty="0"/>
              <a:t>Under this item, reviewers are looking for appropriate intensity, rigor, duration of time spent in the classroom, and flexibility on the part of the agency to provide services based on student need.  It may be a concern, e.g., or even a finding if services aren’t offered at a time when students can attend classes. </a:t>
            </a:r>
          </a:p>
          <a:p>
            <a:r>
              <a:rPr lang="en-US" dirty="0"/>
              <a:t>Course outlines would ideally be created at the district or academic program level, but outlines developed at the Adult Ed program level can meet minimum compliance.  Be sure to consult with your reviewer; s/he may not ask you to upload every single outline, but rather a few examples from each program area simply to demonstrate compliance.</a:t>
            </a:r>
          </a:p>
          <a:p>
            <a:r>
              <a:rPr lang="en-US" dirty="0"/>
              <a:t>Courses approved by the local board should indicate the board is aware, some recognition of the adult </a:t>
            </a:r>
            <a:r>
              <a:rPr lang="en-US" dirty="0" err="1"/>
              <a:t>ed</a:t>
            </a:r>
            <a:r>
              <a:rPr lang="en-US" dirty="0"/>
              <a:t> program and the classes, services being provided. </a:t>
            </a:r>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24</a:t>
            </a:fld>
            <a:endParaRPr lang="en-US" dirty="0"/>
          </a:p>
        </p:txBody>
      </p:sp>
    </p:spTree>
    <p:extLst>
      <p:ext uri="{BB962C8B-B14F-4D97-AF65-F5344CB8AC3E}">
        <p14:creationId xmlns:p14="http://schemas.microsoft.com/office/powerpoint/2010/main" val="4055126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r>
              <a:rPr lang="en-US" dirty="0"/>
              <a:t>Under AE 08, the distinction between sample curriculum and sample instructional materials of course is that curriculum is the overarching or umbrella materials – the program –  used to guide instruction.  Any licenses the agency has purchased, textbook or publisher agreements which indicate the curriculum being used throughout the program should be uploaded into CMT.</a:t>
            </a:r>
          </a:p>
          <a:p>
            <a:endParaRPr lang="en-US" dirty="0"/>
          </a:p>
          <a:p>
            <a:r>
              <a:rPr lang="en-US" dirty="0"/>
              <a:t>Sample instructional materials are individual lesson plans, worksheets appropriate to the level of instruction, learning opportunities for adults and not merely materials that would be used in a 2nd or 3rd grade classroom for elementary school students.</a:t>
            </a:r>
          </a:p>
          <a:p>
            <a:endParaRPr lang="en-US" dirty="0"/>
          </a:p>
          <a:p>
            <a:r>
              <a:rPr lang="en-US" dirty="0"/>
              <a:t>(next slide) Abby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25</a:t>
            </a:fld>
            <a:endParaRPr lang="en-US" dirty="0"/>
          </a:p>
        </p:txBody>
      </p:sp>
    </p:spTree>
    <p:extLst>
      <p:ext uri="{BB962C8B-B14F-4D97-AF65-F5344CB8AC3E}">
        <p14:creationId xmlns:p14="http://schemas.microsoft.com/office/powerpoint/2010/main" val="1892137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413250"/>
            <a:ext cx="5562600" cy="4174173"/>
          </a:xfrm>
        </p:spPr>
        <p:txBody>
          <a:bodyPr/>
          <a:lstStyle/>
          <a:p>
            <a:r>
              <a:rPr lang="en-US" dirty="0"/>
              <a:t>ABBY</a:t>
            </a:r>
          </a:p>
          <a:p>
            <a:r>
              <a:rPr lang="en-US" b="1" dirty="0"/>
              <a:t>The next Item is </a:t>
            </a:r>
            <a:r>
              <a:rPr lang="en-US" b="1" baseline="0" dirty="0"/>
              <a:t> </a:t>
            </a:r>
            <a:r>
              <a:rPr lang="en-US" b="1" dirty="0"/>
              <a:t>AE 09: Effective Use of Technology and Distance Learning.</a:t>
            </a:r>
          </a:p>
          <a:p>
            <a:endParaRPr lang="en-US" b="1" dirty="0"/>
          </a:p>
          <a:p>
            <a:r>
              <a:rPr lang="en-US" dirty="0"/>
              <a:t>Basically, for</a:t>
            </a:r>
            <a:r>
              <a:rPr lang="en-US" baseline="0" dirty="0"/>
              <a:t> this item, we are looking for evidence that technology is being used in the classroom.</a:t>
            </a:r>
          </a:p>
          <a:p>
            <a:endParaRPr lang="en-US" baseline="0" dirty="0"/>
          </a:p>
          <a:p>
            <a:r>
              <a:rPr lang="en-US" baseline="0" dirty="0"/>
              <a:t>Note that </a:t>
            </a:r>
            <a:r>
              <a:rPr lang="en-US" b="1" baseline="0" dirty="0"/>
              <a:t>Class Schedule/Catalog </a:t>
            </a:r>
            <a:r>
              <a:rPr lang="en-US" baseline="0" dirty="0"/>
              <a:t>under AE07 and </a:t>
            </a:r>
            <a:r>
              <a:rPr lang="en-US" b="1" baseline="0" dirty="0"/>
              <a:t>Equipment Inventory</a:t>
            </a:r>
            <a:r>
              <a:rPr lang="en-US" baseline="0" dirty="0"/>
              <a:t> under AE 02, are shared evidence under this item. </a:t>
            </a:r>
          </a:p>
          <a:p>
            <a:endParaRPr lang="en-US" dirty="0"/>
          </a:p>
          <a:p>
            <a:r>
              <a:rPr lang="en-US" b="1" dirty="0"/>
              <a:t>Federal table 5A (current &amp; prior</a:t>
            </a:r>
            <a:r>
              <a:rPr lang="en-US" b="1" baseline="0" dirty="0"/>
              <a:t> </a:t>
            </a:r>
            <a:r>
              <a:rPr lang="en-US" b="1" baseline="0" dirty="0" err="1"/>
              <a:t>yr</a:t>
            </a:r>
            <a:r>
              <a:rPr lang="en-US" b="1" baseline="0" dirty="0"/>
              <a:t>)</a:t>
            </a:r>
            <a:r>
              <a:rPr lang="en-US" b="1" dirty="0"/>
              <a:t> – </a:t>
            </a:r>
            <a:r>
              <a:rPr lang="en-US" dirty="0"/>
              <a:t>this evidence request applies only to agencies with Distance Learning programs. If your agency does not have a distance learning program, indicate that in a comment in CMT.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26</a:t>
            </a:fld>
            <a:endParaRPr lang="en-US" dirty="0"/>
          </a:p>
        </p:txBody>
      </p:sp>
    </p:spTree>
    <p:extLst>
      <p:ext uri="{BB962C8B-B14F-4D97-AF65-F5344CB8AC3E}">
        <p14:creationId xmlns:p14="http://schemas.microsoft.com/office/powerpoint/2010/main" val="2139585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900" y="4413250"/>
            <a:ext cx="5715000" cy="4404676"/>
          </a:xfrm>
        </p:spPr>
        <p:txBody>
          <a:bodyPr/>
          <a:lstStyle/>
          <a:p>
            <a:r>
              <a:rPr lang="en-US" dirty="0"/>
              <a:t>ABBY</a:t>
            </a:r>
          </a:p>
          <a:p>
            <a:r>
              <a:rPr lang="en-US" dirty="0"/>
              <a:t>The final item is </a:t>
            </a:r>
            <a:r>
              <a:rPr lang="en-US" b="1" dirty="0"/>
              <a:t>AE 10: Integrated Education and Training</a:t>
            </a:r>
          </a:p>
          <a:p>
            <a:r>
              <a:rPr lang="en-US" dirty="0"/>
              <a:t>This Item only applies to agencies who are receiving WIOA Section 243 IELCE funds.  If you do not have a Section 243 IELCE program, simply indicate that by posting a comment on CMT.</a:t>
            </a:r>
          </a:p>
          <a:p>
            <a:r>
              <a:rPr lang="en-US" dirty="0"/>
              <a:t>If your agency has an approved Section 243 IELCE program, then you are required to submit the following evidence:</a:t>
            </a:r>
          </a:p>
          <a:p>
            <a:endParaRPr lang="en-US" dirty="0"/>
          </a:p>
          <a:p>
            <a:r>
              <a:rPr lang="en-US" b="1" dirty="0"/>
              <a:t>Program 243 Civic Objectives and Additional Assessment Plans (COAAPs) (current and prior year): </a:t>
            </a:r>
            <a:r>
              <a:rPr lang="en-US" b="0" dirty="0"/>
              <a:t>this is your CASAS</a:t>
            </a:r>
            <a:r>
              <a:rPr lang="en-US" b="0" baseline="0" dirty="0"/>
              <a:t> approved 243 COAAPs.</a:t>
            </a:r>
          </a:p>
          <a:p>
            <a:endParaRPr lang="en-US" b="0" dirty="0"/>
          </a:p>
          <a:p>
            <a:r>
              <a:rPr lang="en-US" b="1" dirty="0"/>
              <a:t>Evidence of Co-enrollment (current and prior year): </a:t>
            </a:r>
            <a:r>
              <a:rPr lang="en-US" dirty="0"/>
              <a:t>this is a list of ESL students co-enrolled in a 243 IET course. The</a:t>
            </a:r>
            <a:r>
              <a:rPr lang="en-US" baseline="0" dirty="0"/>
              <a:t> list should identify the training program that the ESL student is co-enrolled in. </a:t>
            </a:r>
            <a:endParaRPr lang="en-US" dirty="0"/>
          </a:p>
          <a:p>
            <a:endParaRPr lang="en-US" dirty="0"/>
          </a:p>
          <a:p>
            <a:r>
              <a:rPr lang="en-US" b="1" dirty="0"/>
              <a:t>Integrated English Literacy and Civics Education (IELCE) Report (current and prior year): </a:t>
            </a:r>
            <a:r>
              <a:rPr lang="en-US" b="0" dirty="0"/>
              <a:t>this is a copy of your CASAS-approved</a:t>
            </a:r>
            <a:r>
              <a:rPr lang="en-US" b="0" baseline="0" dirty="0"/>
              <a:t> IELCE Report. Please make sure that you upload the version that CASAS specialist has approved.</a:t>
            </a:r>
          </a:p>
          <a:p>
            <a:endParaRPr lang="en-US" b="0" i="1" dirty="0"/>
          </a:p>
          <a:p>
            <a:r>
              <a:rPr lang="en-US" b="0" i="1" dirty="0"/>
              <a:t>Next slide</a:t>
            </a:r>
            <a:r>
              <a:rPr lang="en-US" b="0" i="1" baseline="0" dirty="0"/>
              <a:t> - David</a:t>
            </a:r>
            <a:endParaRPr lang="en-US" b="0" i="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27</a:t>
            </a:fld>
            <a:endParaRPr lang="en-US" dirty="0"/>
          </a:p>
        </p:txBody>
      </p:sp>
    </p:spTree>
    <p:extLst>
      <p:ext uri="{BB962C8B-B14F-4D97-AF65-F5344CB8AC3E}">
        <p14:creationId xmlns:p14="http://schemas.microsoft.com/office/powerpoint/2010/main" val="2410166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r>
              <a:rPr lang="en-US" dirty="0"/>
              <a:t>If we haven’t already talked about this, we should take a minute to say, reviews are opportunities for the AEO, the consultants who are conducting the reviews, and all of you to work together.  We are not looking to create findings, take funding back from agencies.  In fact, in some respects the degree to which reviews are successful is in an indication to the feds that we are doing our due diligence to provide appropriate guidance, technical assistance, program development strategies, etc.  That being said, there are a few areas in which to be particularly mindful.  </a:t>
            </a:r>
          </a:p>
          <a:p>
            <a:r>
              <a:rPr lang="en-US" dirty="0"/>
              <a:t>Be sure your time accounting documents reflect what is in your time accounting policies and procedures.  If they don’t match, that in itself could be a red flag to reviewers to take a closer look.  Also, take initiative – reach out early to your reviewer to find out specifically what will meet minimum compliance.</a:t>
            </a:r>
          </a:p>
          <a:p>
            <a:r>
              <a:rPr lang="en-US" dirty="0"/>
              <a:t>Always run purchases by your regional consultant, when possible, to make sure they’re allowable.  Items such as equipment, furniture, graduation supplies, are often mistakenly thought of as allowable expenditures when in reality they typically are not.</a:t>
            </a:r>
          </a:p>
          <a:p>
            <a:r>
              <a:rPr lang="en-US" dirty="0"/>
              <a:t>Assign someone knowledgeable about data and CASAS deliverables to work with you on the review.  Obviously there is a close relationship to data and federal funding, particularly in a pay-for-performance system like California.  Make sure the list of high school diplomas you upload matches your Payment Point Summary.  Likewise, if you receive 243 funding, make sure you have a system in place to verify student co-enrollment; particularly in areas that relate to the amount of federal funding your agency receives, reviewers are looking to confirm what you report to us, and by extension what we report to the feds.</a:t>
            </a:r>
          </a:p>
          <a:p>
            <a:r>
              <a:rPr lang="en-US" dirty="0"/>
              <a:t>Credentials – be sure teachers are teaching in the area of their respective credentials, and that they’re up to date.  </a:t>
            </a:r>
          </a:p>
          <a:p>
            <a:r>
              <a:rPr lang="en-US" dirty="0"/>
              <a:t>With respect to Integrated Education and Training, again – be proactive – reach out to your reviewer to learn exactly how to meet minimum compliance, and be sure your agency is able to verify co-enrollment of ESL students enrolled in workforce prep or workforce training.</a:t>
            </a:r>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28</a:t>
            </a:fld>
            <a:endParaRPr lang="en-US" dirty="0"/>
          </a:p>
        </p:txBody>
      </p:sp>
    </p:spTree>
    <p:extLst>
      <p:ext uri="{BB962C8B-B14F-4D97-AF65-F5344CB8AC3E}">
        <p14:creationId xmlns:p14="http://schemas.microsoft.com/office/powerpoint/2010/main" val="476596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r>
              <a:rPr lang="en-US" dirty="0"/>
              <a:t>In FPM, a finding is a three-part statement about requirements in program items which the LEA must meet, evidence which indicates the LEA is not meeting the requirements, and the steps the LEA must take to show that it subsequently is meeting the requirements.</a:t>
            </a:r>
          </a:p>
          <a:p>
            <a:endParaRPr lang="en-US" dirty="0"/>
          </a:p>
          <a:p>
            <a:r>
              <a:rPr lang="en-US" dirty="0"/>
              <a:t>The official report of each FPM is the Notification of Findings.</a:t>
            </a:r>
          </a:p>
          <a:p>
            <a:endParaRPr lang="en-US" dirty="0"/>
          </a:p>
          <a:p>
            <a:r>
              <a:rPr lang="en-US" dirty="0"/>
              <a:t>Findings are rarely “bad” things, although we understand the negative perception and anxiety that often accompany them.  Findings usually are opportunities to improve or shore up processes and/or systems already in place.  In some instances, they are even notification to leadership that additional support or resources are needed.</a:t>
            </a:r>
          </a:p>
          <a:p>
            <a:endParaRPr lang="en-US" dirty="0"/>
          </a:p>
          <a:p>
            <a:r>
              <a:rPr lang="en-US" dirty="0"/>
              <a:t>In any case, your reviewer has a responsibility to work with you to resolve any findings that come up in a review. </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29</a:t>
            </a:fld>
            <a:endParaRPr lang="en-US" dirty="0"/>
          </a:p>
        </p:txBody>
      </p:sp>
    </p:spTree>
    <p:extLst>
      <p:ext uri="{BB962C8B-B14F-4D97-AF65-F5344CB8AC3E}">
        <p14:creationId xmlns:p14="http://schemas.microsoft.com/office/powerpoint/2010/main" val="176880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ABBY</a:t>
            </a:r>
          </a:p>
          <a:p>
            <a:pPr>
              <a:defRPr/>
            </a:pPr>
            <a:endParaRPr lang="en-US" dirty="0"/>
          </a:p>
          <a:p>
            <a:pPr>
              <a:defRPr/>
            </a:pPr>
            <a:r>
              <a:rPr lang="en-US" dirty="0"/>
              <a:t>Today’s agenda includes:</a:t>
            </a:r>
          </a:p>
          <a:p>
            <a:pPr marL="174699" indent="-174699">
              <a:buFont typeface="Arial" panose="020B0604020202020204" pitchFamily="34" charset="0"/>
              <a:buChar char="•"/>
              <a:defRPr/>
            </a:pPr>
            <a:endParaRPr lang="en-US" dirty="0"/>
          </a:p>
          <a:p>
            <a:pPr marL="174699" indent="-174699">
              <a:buFont typeface="Arial"/>
              <a:buChar char="•"/>
              <a:defRPr/>
            </a:pPr>
            <a:r>
              <a:rPr lang="en-US" dirty="0"/>
              <a:t>Federal Program Monitoring as stipulated by the Workforce Innovation and Opportunity Act – Adult Education and Family Literacy Act which is also known to you as WIOA Title II – AEFLA program</a:t>
            </a:r>
          </a:p>
          <a:p>
            <a:pPr marL="174699" indent="-174699">
              <a:buFont typeface="Arial"/>
              <a:buChar char="•"/>
              <a:defRPr/>
            </a:pPr>
            <a:r>
              <a:rPr lang="en-US" dirty="0"/>
              <a:t>We will look at the Adult Education Program Instrument items, and </a:t>
            </a:r>
          </a:p>
          <a:p>
            <a:pPr marL="174699" indent="-174699">
              <a:buFont typeface="Arial"/>
              <a:buChar char="•"/>
              <a:defRPr/>
            </a:pPr>
            <a:r>
              <a:rPr lang="en-US" dirty="0"/>
              <a:t>review Evidence Requests that you will be expected to provide and upload into the CDE Monitoring Tool (CMT).</a:t>
            </a:r>
          </a:p>
          <a:p>
            <a:pPr marL="0" indent="0">
              <a:buFont typeface="Arial"/>
              <a:buNone/>
              <a:defRPr/>
            </a:pPr>
            <a:endParaRPr lang="en-US" dirty="0"/>
          </a:p>
          <a:p>
            <a:pPr marL="0" indent="0">
              <a:buFont typeface="Arial"/>
              <a:buNone/>
              <a:defRPr/>
            </a:pPr>
            <a:r>
              <a:rPr lang="en-US" dirty="0"/>
              <a:t>Just a quick side note: CDE Monitoring Tool (CMT) training is a separate training and will not be addressed in this session. The FPM Office will provide the training on CMT and details regarding CMT training will be shared via email soon. In the meantime, we provided you with the link to the CMT webpage in the resources page of this </a:t>
            </a:r>
            <a:r>
              <a:rPr lang="en-US" dirty="0" err="1"/>
              <a:t>powerpoint</a:t>
            </a:r>
            <a:r>
              <a:rPr lang="en-US" baseline="0" dirty="0"/>
              <a:t> slide which we will show you at the end of this session.</a:t>
            </a: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3</a:t>
            </a:fld>
            <a:endParaRPr lang="en-US" dirty="0"/>
          </a:p>
        </p:txBody>
      </p:sp>
    </p:spTree>
    <p:extLst>
      <p:ext uri="{BB962C8B-B14F-4D97-AF65-F5344CB8AC3E}">
        <p14:creationId xmlns:p14="http://schemas.microsoft.com/office/powerpoint/2010/main" val="1834839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r>
              <a:rPr lang="en-US" dirty="0"/>
              <a:t>The resolution period includes an initial 45 day window in which all finding are to be resolved.  Agencies must follow explicit instructions for how to resolve findings by the 45 day deadline.  If resolution cannot be met during that time, agencies must request an extension with a reasonable justification and the expected length of time required to meet minimum compliance.</a:t>
            </a:r>
          </a:p>
          <a:p>
            <a:endParaRPr lang="en-US" dirty="0"/>
          </a:p>
          <a:p>
            <a:r>
              <a:rPr lang="en-US" dirty="0"/>
              <a:t>In rare instances, up to 225 days may be required to resolve all findings.  Resolutions agreements may not go beyond 225 days.</a:t>
            </a:r>
          </a:p>
          <a:p>
            <a:endParaRPr lang="en-US" dirty="0"/>
          </a:p>
          <a:p>
            <a:r>
              <a:rPr lang="en-US" i="1" dirty="0"/>
              <a:t>(next slide) Abby</a:t>
            </a:r>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30</a:t>
            </a:fld>
            <a:endParaRPr lang="en-US" dirty="0"/>
          </a:p>
        </p:txBody>
      </p:sp>
    </p:spTree>
    <p:extLst>
      <p:ext uri="{BB962C8B-B14F-4D97-AF65-F5344CB8AC3E}">
        <p14:creationId xmlns:p14="http://schemas.microsoft.com/office/powerpoint/2010/main" val="609348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1864" y="4409758"/>
            <a:ext cx="5151436" cy="4408168"/>
          </a:xfrm>
        </p:spPr>
        <p:txBody>
          <a:bodyPr/>
          <a:lstStyle/>
          <a:p>
            <a:r>
              <a:rPr lang="en-US" dirty="0"/>
              <a:t>ABBY</a:t>
            </a:r>
          </a:p>
          <a:p>
            <a:r>
              <a:rPr lang="en-US" dirty="0"/>
              <a:t>Okay, we would like to give you some tips for a successful review.</a:t>
            </a:r>
          </a:p>
          <a:p>
            <a:endParaRPr lang="en-US" dirty="0"/>
          </a:p>
          <a:p>
            <a:r>
              <a:rPr lang="en-US" dirty="0"/>
              <a:t>Communicate and coordinate with your District</a:t>
            </a:r>
            <a:r>
              <a:rPr lang="en-US" baseline="0" dirty="0"/>
              <a:t> Review Coordinator if you are an LEA. If you are a non-LEA, make sure you communicate and coordinate with other individuals in your team who share a responsibility in the FPM.</a:t>
            </a:r>
          </a:p>
          <a:p>
            <a:endParaRPr lang="en-US" baseline="0" dirty="0"/>
          </a:p>
          <a:p>
            <a:r>
              <a:rPr lang="en-US" baseline="0" dirty="0"/>
              <a:t>Upload evidence into CMT early. You don’t have to wait to upload until that 30-day evidence upload deadline that we discussed in the beginning of this session. You can start uploading evidence inn CMT before the 30 days. Again, in order for the reviewer to see your documents, they need to be certified. Make sure you </a:t>
            </a:r>
            <a:r>
              <a:rPr lang="en-US" dirty="0"/>
              <a:t>c</a:t>
            </a:r>
            <a:r>
              <a:rPr lang="en-US" baseline="0" dirty="0"/>
              <a:t>ertify the correct evidence and the evidence that you want the CDE reviewer to see. </a:t>
            </a:r>
            <a:endParaRPr lang="en-US" dirty="0"/>
          </a:p>
          <a:p>
            <a:endParaRPr lang="en-US" dirty="0"/>
          </a:p>
          <a:p>
            <a:r>
              <a:rPr lang="en-US" dirty="0"/>
              <a:t>Document communication with reviewer via CMT</a:t>
            </a:r>
            <a:r>
              <a:rPr lang="en-US" baseline="0" dirty="0"/>
              <a:t> instead of email. We understand that at times, email and/or phone communication may be warranted. The reviewer will also include email and phone communication in CMT.</a:t>
            </a:r>
          </a:p>
          <a:p>
            <a:endParaRPr lang="en-US" baseline="0" dirty="0"/>
          </a:p>
          <a:p>
            <a:r>
              <a:rPr lang="en-US" baseline="0" dirty="0"/>
              <a:t>Finally, if you know you will need more time beyond the 45-day resolution period to resolve findings, let your reviewer know as soon as possible. </a:t>
            </a:r>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31</a:t>
            </a:fld>
            <a:endParaRPr lang="en-US" dirty="0"/>
          </a:p>
        </p:txBody>
      </p:sp>
    </p:spTree>
    <p:extLst>
      <p:ext uri="{BB962C8B-B14F-4D97-AF65-F5344CB8AC3E}">
        <p14:creationId xmlns:p14="http://schemas.microsoft.com/office/powerpoint/2010/main" val="1474792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endParaRPr lang="en-US" dirty="0"/>
          </a:p>
          <a:p>
            <a:r>
              <a:rPr lang="en-US"/>
              <a:t>Here we </a:t>
            </a:r>
            <a:r>
              <a:rPr lang="en-US" dirty="0"/>
              <a:t>have provided you with resources and links that will help you prepare for your review. </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32</a:t>
            </a:fld>
            <a:endParaRPr lang="en-US" dirty="0"/>
          </a:p>
        </p:txBody>
      </p:sp>
    </p:spTree>
    <p:extLst>
      <p:ext uri="{BB962C8B-B14F-4D97-AF65-F5344CB8AC3E}">
        <p14:creationId xmlns:p14="http://schemas.microsoft.com/office/powerpoint/2010/main" val="2366985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rgbClr val="000054"/>
                </a:solidFill>
                <a:latin typeface="Arial" charset="0"/>
                <a:ea typeface="ＭＳ Ｐゴシック" charset="0"/>
                <a:cs typeface="ＭＳ Ｐゴシック" charset="0"/>
              </a:defRPr>
            </a:lvl1pPr>
            <a:lvl2pPr marL="742950" indent="-285750" defTabSz="931863" eaLnBrk="0" hangingPunct="0">
              <a:defRPr sz="2800">
                <a:solidFill>
                  <a:srgbClr val="000054"/>
                </a:solidFill>
                <a:latin typeface="Arial" charset="0"/>
                <a:ea typeface="ＭＳ Ｐゴシック" charset="0"/>
              </a:defRPr>
            </a:lvl2pPr>
            <a:lvl3pPr marL="1143000" indent="-228600" defTabSz="931863" eaLnBrk="0" hangingPunct="0">
              <a:defRPr sz="2800">
                <a:solidFill>
                  <a:srgbClr val="000054"/>
                </a:solidFill>
                <a:latin typeface="Arial" charset="0"/>
                <a:ea typeface="ＭＳ Ｐゴシック" charset="0"/>
              </a:defRPr>
            </a:lvl3pPr>
            <a:lvl4pPr marL="1600200" indent="-228600" defTabSz="931863" eaLnBrk="0" hangingPunct="0">
              <a:defRPr sz="2800">
                <a:solidFill>
                  <a:srgbClr val="000054"/>
                </a:solidFill>
                <a:latin typeface="Arial" charset="0"/>
                <a:ea typeface="ＭＳ Ｐゴシック" charset="0"/>
              </a:defRPr>
            </a:lvl4pPr>
            <a:lvl5pPr marL="2057400" indent="-228600" defTabSz="931863" eaLnBrk="0" hangingPunct="0">
              <a:defRPr sz="2800">
                <a:solidFill>
                  <a:srgbClr val="000054"/>
                </a:solidFill>
                <a:latin typeface="Arial" charset="0"/>
                <a:ea typeface="ＭＳ Ｐゴシック" charset="0"/>
              </a:defRPr>
            </a:lvl5pPr>
            <a:lvl6pPr marL="2514600" indent="-228600" defTabSz="931863" eaLnBrk="0" fontAlgn="base" hangingPunct="0">
              <a:spcBef>
                <a:spcPct val="0"/>
              </a:spcBef>
              <a:spcAft>
                <a:spcPct val="0"/>
              </a:spcAft>
              <a:defRPr sz="2800">
                <a:solidFill>
                  <a:srgbClr val="000054"/>
                </a:solidFill>
                <a:latin typeface="Arial" charset="0"/>
                <a:ea typeface="ＭＳ Ｐゴシック" charset="0"/>
              </a:defRPr>
            </a:lvl6pPr>
            <a:lvl7pPr marL="2971800" indent="-228600" defTabSz="931863" eaLnBrk="0" fontAlgn="base" hangingPunct="0">
              <a:spcBef>
                <a:spcPct val="0"/>
              </a:spcBef>
              <a:spcAft>
                <a:spcPct val="0"/>
              </a:spcAft>
              <a:defRPr sz="2800">
                <a:solidFill>
                  <a:srgbClr val="000054"/>
                </a:solidFill>
                <a:latin typeface="Arial" charset="0"/>
                <a:ea typeface="ＭＳ Ｐゴシック" charset="0"/>
              </a:defRPr>
            </a:lvl7pPr>
            <a:lvl8pPr marL="3429000" indent="-228600" defTabSz="931863" eaLnBrk="0" fontAlgn="base" hangingPunct="0">
              <a:spcBef>
                <a:spcPct val="0"/>
              </a:spcBef>
              <a:spcAft>
                <a:spcPct val="0"/>
              </a:spcAft>
              <a:defRPr sz="2800">
                <a:solidFill>
                  <a:srgbClr val="000054"/>
                </a:solidFill>
                <a:latin typeface="Arial" charset="0"/>
                <a:ea typeface="ＭＳ Ｐゴシック" charset="0"/>
              </a:defRPr>
            </a:lvl8pPr>
            <a:lvl9pPr marL="3886200" indent="-228600" defTabSz="931863" eaLnBrk="0" fontAlgn="base" hangingPunct="0">
              <a:spcBef>
                <a:spcPct val="0"/>
              </a:spcBef>
              <a:spcAft>
                <a:spcPct val="0"/>
              </a:spcAft>
              <a:defRPr sz="2800">
                <a:solidFill>
                  <a:srgbClr val="000054"/>
                </a:solidFill>
                <a:latin typeface="Arial" charset="0"/>
                <a:ea typeface="ＭＳ Ｐゴシック" charset="0"/>
              </a:defRPr>
            </a:lvl9pPr>
          </a:lstStyle>
          <a:p>
            <a:fld id="{A4EE9CB7-CBAE-6248-B4AD-79060A778D2D}" type="slidenum">
              <a:rPr lang="en-US" sz="1200"/>
              <a:pPr/>
              <a:t>33</a:t>
            </a:fld>
            <a:endParaRPr lang="en-US" sz="1200"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Times" pitchFamily="-84" charset="0"/>
                <a:ea typeface="MS PGothic" pitchFamily="34" charset="-128"/>
              </a:rPr>
              <a:t>Abby</a:t>
            </a:r>
          </a:p>
          <a:p>
            <a:pPr>
              <a:defRPr/>
            </a:pPr>
            <a:endParaRPr lang="en-US" dirty="0">
              <a:latin typeface="Times" pitchFamily="-84" charset="0"/>
              <a:ea typeface="MS PGothic" pitchFamily="34" charset="-128"/>
            </a:endParaRPr>
          </a:p>
          <a:p>
            <a:pPr>
              <a:defRPr/>
            </a:pPr>
            <a:r>
              <a:rPr lang="en-US" dirty="0">
                <a:latin typeface="Times" pitchFamily="-84" charset="0"/>
                <a:ea typeface="MS PGothic" pitchFamily="34" charset="-128"/>
              </a:rPr>
              <a:t>This is the end of our session. On</a:t>
            </a:r>
            <a:r>
              <a:rPr lang="en-US" baseline="0" dirty="0">
                <a:latin typeface="Times" pitchFamily="-84" charset="0"/>
                <a:ea typeface="MS PGothic" pitchFamily="34" charset="-128"/>
              </a:rPr>
              <a:t> behalf of the CDE Adult Education Office, David and I thank you for viewing this recorded training. Please remember to register for Part II of the Adult Education Program Instrument training which is the live Question &amp; Answer webinar session scheduled on August 25th from 10am-noon. We look forward to answering questions you have in the Q&amp;A webinar. </a:t>
            </a:r>
          </a:p>
          <a:p>
            <a:pPr>
              <a:defRPr/>
            </a:pPr>
            <a:endParaRPr lang="en-US" baseline="0" dirty="0">
              <a:latin typeface="Times" pitchFamily="-84" charset="0"/>
              <a:ea typeface="MS PGothic" pitchFamily="34" charset="-128"/>
            </a:endParaRPr>
          </a:p>
          <a:p>
            <a:pPr>
              <a:defRPr/>
            </a:pPr>
            <a:r>
              <a:rPr lang="en-US" baseline="0" dirty="0">
                <a:latin typeface="Times" pitchFamily="-84" charset="0"/>
                <a:ea typeface="MS PGothic" pitchFamily="34" charset="-128"/>
              </a:rPr>
              <a:t>Thank you again, take care, be well, and be safe!</a:t>
            </a:r>
            <a:endParaRPr lang="en-US" dirty="0">
              <a:latin typeface="Times" pitchFamily="-84" charset="0"/>
              <a:ea typeface="MS PGothic" pitchFamily="34" charset="-128"/>
            </a:endParaRPr>
          </a:p>
        </p:txBody>
      </p:sp>
    </p:spTree>
    <p:extLst>
      <p:ext uri="{BB962C8B-B14F-4D97-AF65-F5344CB8AC3E}">
        <p14:creationId xmlns:p14="http://schemas.microsoft.com/office/powerpoint/2010/main" val="423630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pPr marL="171450" indent="-171450">
              <a:buFont typeface="Arial" panose="020B0604020202020204" pitchFamily="34" charset="0"/>
              <a:buChar char="•"/>
            </a:pPr>
            <a:r>
              <a:rPr lang="en-US" dirty="0"/>
              <a:t>David and I will hold an</a:t>
            </a:r>
            <a:r>
              <a:rPr lang="en-US" baseline="0" dirty="0"/>
              <a:t> interactive live  2-hr Question and Answer webinar on August 25</a:t>
            </a:r>
            <a:r>
              <a:rPr lang="en-US" baseline="30000" dirty="0"/>
              <a:t>th</a:t>
            </a:r>
            <a:r>
              <a:rPr lang="en-US" baseline="0" dirty="0"/>
              <a:t> </a:t>
            </a:r>
            <a:r>
              <a:rPr lang="en-US" baseline="30000" dirty="0"/>
              <a:t> </a:t>
            </a:r>
            <a:r>
              <a:rPr lang="en-US" dirty="0"/>
              <a:t>from 10am to noon.</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Agencies scheduled for a review this year must view this pre-recording in its entirety prior to participating in the live Q&amp;A session. Only those participants that have viewed this pre-recorded session will be allowed to participate in the live Q&amp;A webinar.</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You will be required register to participate in the Q&amp;A session</a:t>
            </a:r>
          </a:p>
          <a:p>
            <a:endParaRPr lang="en-US" dirty="0"/>
          </a:p>
          <a:p>
            <a:pPr marL="171450" indent="-171450">
              <a:buFont typeface="Arial" panose="020B0604020202020204" pitchFamily="34" charset="0"/>
              <a:buChar char="•"/>
            </a:pPr>
            <a:r>
              <a:rPr lang="en-US" dirty="0"/>
              <a:t>We will email you the link to register for the Q&amp;A webinar at least 2 weeks before the session.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Finally, In the live Q&amp;A</a:t>
            </a:r>
            <a:r>
              <a:rPr lang="en-US" baseline="0" dirty="0"/>
              <a:t> webinar, you will </a:t>
            </a:r>
            <a:r>
              <a:rPr lang="en-US" dirty="0"/>
              <a:t>also have an opportunity to hear from two agencies that were reviewed last year. Guest presenters will share their FPM experience as well as share strategies for a successful review. You will also have an opportunity to ask them questions.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want to emphasize that viewing this recording and attending the live Q&amp;A webinar on August 25</a:t>
            </a:r>
            <a:r>
              <a:rPr lang="en-US" baseline="30000" dirty="0"/>
              <a:t>th</a:t>
            </a:r>
            <a:r>
              <a:rPr lang="en-US" dirty="0"/>
              <a:t> is REQUIRED if you are scheduled for an FPM this year.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i="1" baseline="0" dirty="0"/>
              <a:t>Next slide - David</a:t>
            </a:r>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4</a:t>
            </a:fld>
            <a:endParaRPr lang="en-US" dirty="0"/>
          </a:p>
        </p:txBody>
      </p:sp>
    </p:spTree>
    <p:extLst>
      <p:ext uri="{BB962C8B-B14F-4D97-AF65-F5344CB8AC3E}">
        <p14:creationId xmlns:p14="http://schemas.microsoft.com/office/powerpoint/2010/main" val="145224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DAVID</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 WIOA, Title II; AEFLA grant requires the CDE to conduct onsite and online monitoring of all adult education providers.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Any and all adult education federal grant recipients will be selected for review at some point.</a:t>
            </a:r>
          </a:p>
          <a:p>
            <a:r>
              <a:rPr lang="en-US" altLang="en-US" dirty="0">
                <a:latin typeface="Arial" panose="020B0604020202020204" pitchFamily="34" charset="0"/>
                <a:cs typeface="Arial" panose="020B0604020202020204" pitchFamily="34" charset="0"/>
              </a:rPr>
              <a:t>On-site reviews are typically more comprehensive in nature. They are conducted at the adult education agency, and include a review of documents or evidence requests, observations of the program offerings in classrooms, and interviews with key personnel.  Online reviews are similar, but do not include much of what occurs in the review process at an actual site or location.  The review of documents is the same in both processes.  In the past and because of </a:t>
            </a:r>
            <a:r>
              <a:rPr lang="en-US" altLang="en-US" dirty="0" err="1">
                <a:latin typeface="Arial" panose="020B0604020202020204" pitchFamily="34" charset="0"/>
                <a:cs typeface="Arial" panose="020B0604020202020204" pitchFamily="34" charset="0"/>
              </a:rPr>
              <a:t>Covid</a:t>
            </a:r>
            <a:r>
              <a:rPr lang="en-US" altLang="en-US" dirty="0">
                <a:latin typeface="Arial" panose="020B0604020202020204" pitchFamily="34" charset="0"/>
                <a:cs typeface="Arial" panose="020B0604020202020204" pitchFamily="34" charset="0"/>
              </a:rPr>
              <a:t> 19, most reviews during the last few years were conducted via online and/or telemonitoring.  This year, agencies are scheduled to be reviewed onsite and online.  If anything changes, agencies will of course be notified.  With </a:t>
            </a:r>
            <a:r>
              <a:rPr lang="en-US" altLang="en-US" dirty="0" err="1">
                <a:latin typeface="Arial" panose="020B0604020202020204" pitchFamily="34" charset="0"/>
                <a:cs typeface="Arial" panose="020B0604020202020204" pitchFamily="34" charset="0"/>
              </a:rPr>
              <a:t>Covid</a:t>
            </a:r>
            <a:r>
              <a:rPr lang="en-US" altLang="en-US" dirty="0">
                <a:latin typeface="Arial" panose="020B0604020202020204" pitchFamily="34" charset="0"/>
                <a:cs typeface="Arial" panose="020B0604020202020204" pitchFamily="34" charset="0"/>
              </a:rPr>
              <a:t>, there is of course the possibility of onsite reviews being converted to </a:t>
            </a:r>
            <a:r>
              <a:rPr lang="en-US" altLang="en-US" strike="noStrike" baseline="0" dirty="0">
                <a:latin typeface="Arial" panose="020B0604020202020204" pitchFamily="34" charset="0"/>
                <a:cs typeface="Arial" panose="020B0604020202020204" pitchFamily="34" charset="0"/>
              </a:rPr>
              <a:t>an online and/or </a:t>
            </a:r>
            <a:r>
              <a:rPr lang="en-US" altLang="en-US" dirty="0">
                <a:latin typeface="Arial" panose="020B0604020202020204" pitchFamily="34" charset="0"/>
                <a:cs typeface="Arial" panose="020B0604020202020204" pitchFamily="34" charset="0"/>
              </a:rPr>
              <a:t>telemonitoring format.  The purpose of monitoring reviews is to ensure agencies are in compliance with federal, and where applicable, state laws.</a:t>
            </a:r>
          </a:p>
          <a:p>
            <a:r>
              <a:rPr lang="en-US" altLang="en-US" dirty="0">
                <a:latin typeface="Arial" panose="020B0604020202020204" pitchFamily="34" charset="0"/>
                <a:cs typeface="Arial" panose="020B0604020202020204" pitchFamily="34" charset="0"/>
              </a:rPr>
              <a:t>The current monitoring cycle is for this program year, 2022 – 23.</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(next slide) Abby</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5</a:t>
            </a:fld>
            <a:endParaRPr lang="en-US" dirty="0"/>
          </a:p>
        </p:txBody>
      </p:sp>
    </p:spTree>
    <p:extLst>
      <p:ext uri="{BB962C8B-B14F-4D97-AF65-F5344CB8AC3E}">
        <p14:creationId xmlns:p14="http://schemas.microsoft.com/office/powerpoint/2010/main" val="23296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0300" y="696913"/>
            <a:ext cx="4638675" cy="3479800"/>
          </a:xfrm>
        </p:spPr>
      </p:sp>
      <p:sp>
        <p:nvSpPr>
          <p:cNvPr id="3" name="Notes Placeholder 2"/>
          <p:cNvSpPr>
            <a:spLocks noGrp="1"/>
          </p:cNvSpPr>
          <p:nvPr>
            <p:ph type="body" idx="1"/>
          </p:nvPr>
        </p:nvSpPr>
        <p:spPr/>
        <p:txBody>
          <a:bodyPr/>
          <a:lstStyle/>
          <a:p>
            <a:r>
              <a:rPr lang="en-US" dirty="0"/>
              <a:t>ABBY</a:t>
            </a:r>
          </a:p>
          <a:p>
            <a:endParaRPr lang="en-US" dirty="0"/>
          </a:p>
          <a:p>
            <a:r>
              <a:rPr lang="en-US" dirty="0"/>
              <a:t>So what is Compliance Monitoring?</a:t>
            </a:r>
          </a:p>
          <a:p>
            <a:r>
              <a:rPr lang="en-US" dirty="0"/>
              <a:t>Compliance Monitoring is simply an overall determination of whether agencies receiving federal funds are meeting statutory program and fiscal requirements for certain programs.</a:t>
            </a:r>
          </a:p>
          <a:p>
            <a:pPr marL="171450" indent="-171450">
              <a:buFont typeface="Arial" panose="020B0604020202020204" pitchFamily="34" charset="0"/>
              <a:buChar char="•"/>
            </a:pPr>
            <a:r>
              <a:rPr lang="en-US" dirty="0"/>
              <a:t>It is CDE’s fulfillment of regulations to ensure state and federally-funded agencies meet </a:t>
            </a:r>
            <a:r>
              <a:rPr lang="en-US" b="1" dirty="0"/>
              <a:t>minimum compliance</a:t>
            </a:r>
            <a:r>
              <a:rPr lang="en-US" dirty="0"/>
              <a:t>.</a:t>
            </a:r>
          </a:p>
          <a:p>
            <a:pPr marL="171450" indent="-171450">
              <a:buFont typeface="Arial" panose="020B0604020202020204" pitchFamily="34" charset="0"/>
              <a:buChar char="•"/>
            </a:pPr>
            <a:r>
              <a:rPr lang="en-US" dirty="0"/>
              <a:t>It is also an opportunity to examine and improve your agency policies and procedures. This could include but not be limited to your assessment policy, no fees policy, time accounting, and other programmatic and fiscal policies.</a:t>
            </a:r>
          </a:p>
          <a:p>
            <a:pPr marL="171450" indent="-171450">
              <a:buFont typeface="Arial" panose="020B0604020202020204" pitchFamily="34" charset="0"/>
              <a:buChar char="•"/>
            </a:pPr>
            <a:r>
              <a:rPr lang="en-US" dirty="0"/>
              <a:t>Compliance monitoring is NOT an audit. We are not auditors. We are program reviewers. </a:t>
            </a:r>
          </a:p>
          <a:p>
            <a:pPr marL="171450" indent="-171450">
              <a:buFont typeface="Arial" panose="020B0604020202020204" pitchFamily="34" charset="0"/>
              <a:buChar char="•"/>
            </a:pPr>
            <a:r>
              <a:rPr lang="en-US" dirty="0"/>
              <a:t>It is not a “gotcha” opportunity to take funding back from your program. </a:t>
            </a:r>
          </a:p>
          <a:p>
            <a:endParaRPr lang="en-US" dirty="0"/>
          </a:p>
          <a:p>
            <a:r>
              <a:rPr lang="en-US" i="1" dirty="0"/>
              <a:t>Next slide - David</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6</a:t>
            </a:fld>
            <a:endParaRPr lang="en-US" dirty="0"/>
          </a:p>
        </p:txBody>
      </p:sp>
    </p:spTree>
    <p:extLst>
      <p:ext uri="{BB962C8B-B14F-4D97-AF65-F5344CB8AC3E}">
        <p14:creationId xmlns:p14="http://schemas.microsoft.com/office/powerpoint/2010/main" val="190748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endParaRPr lang="en-US" dirty="0"/>
          </a:p>
          <a:p>
            <a:r>
              <a:rPr lang="en-US" dirty="0"/>
              <a:t>All programs, whether they be Adult Ed, Before and After School, or Fiscal Monitoring</a:t>
            </a:r>
            <a:r>
              <a:rPr lang="en-US"/>
              <a:t>, develop </a:t>
            </a:r>
            <a:r>
              <a:rPr lang="en-US" dirty="0"/>
              <a:t>program instruments to guide monitoring reviews.</a:t>
            </a:r>
          </a:p>
          <a:p>
            <a:endParaRPr lang="en-US" dirty="0"/>
          </a:p>
          <a:p>
            <a:r>
              <a:rPr lang="en-US" dirty="0"/>
              <a:t>And within those instruments are categories or items that the reviewer looks at during each review.  The Adult Education instrument has 10 items or categories, of which Abby and I are going to review with you today.</a:t>
            </a:r>
          </a:p>
          <a:p>
            <a:endParaRPr lang="en-US" dirty="0"/>
          </a:p>
          <a:p>
            <a:r>
              <a:rPr lang="en-US" dirty="0"/>
              <a:t>(next slide) Abby</a:t>
            </a:r>
          </a:p>
          <a:p>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7</a:t>
            </a:fld>
            <a:endParaRPr lang="en-US" dirty="0"/>
          </a:p>
        </p:txBody>
      </p:sp>
    </p:spTree>
    <p:extLst>
      <p:ext uri="{BB962C8B-B14F-4D97-AF65-F5344CB8AC3E}">
        <p14:creationId xmlns:p14="http://schemas.microsoft.com/office/powerpoint/2010/main" val="60898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Next 3 – ABBY</a:t>
            </a:r>
          </a:p>
          <a:p>
            <a:endParaRPr lang="en-US" altLang="en-US" dirty="0">
              <a:latin typeface="Arial" pitchFamily="34" charset="0"/>
              <a:cs typeface="Arial" pitchFamily="34" charset="0"/>
            </a:endParaRPr>
          </a:p>
          <a:p>
            <a:r>
              <a:rPr lang="en-US" altLang="en-US" dirty="0">
                <a:latin typeface="Times" panose="02020603050405020304" pitchFamily="18" charset="0"/>
                <a:cs typeface="Times" panose="02020603050405020304" pitchFamily="18" charset="0"/>
              </a:rPr>
              <a:t>The 2022-23 instrument is organized into 10 different categories or ‘items’. Each item has a respective list of evidence requirements that must be provided by agencies to meet federal requirements.  </a:t>
            </a:r>
          </a:p>
          <a:p>
            <a:endParaRPr lang="en-US" dirty="0">
              <a:latin typeface="Times" panose="02020603050405020304" pitchFamily="18" charset="0"/>
              <a:cs typeface="Times" panose="02020603050405020304" pitchFamily="18" charset="0"/>
            </a:endParaRPr>
          </a:p>
          <a:p>
            <a:r>
              <a:rPr lang="en-US" dirty="0">
                <a:latin typeface="Times" panose="02020603050405020304" pitchFamily="18" charset="0"/>
                <a:cs typeface="Times" panose="02020603050405020304" pitchFamily="18" charset="0"/>
              </a:rPr>
              <a:t>These 10 AE Items are….(read bullets)</a:t>
            </a:r>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8</a:t>
            </a:fld>
            <a:endParaRPr lang="en-US" dirty="0"/>
          </a:p>
        </p:txBody>
      </p:sp>
    </p:spTree>
    <p:extLst>
      <p:ext uri="{BB962C8B-B14F-4D97-AF65-F5344CB8AC3E}">
        <p14:creationId xmlns:p14="http://schemas.microsoft.com/office/powerpoint/2010/main" val="105367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cs typeface="Arial" pitchFamily="34" charset="0"/>
              </a:rPr>
              <a:t>ABBY</a:t>
            </a:r>
            <a:endParaRPr lang="en-US" dirty="0"/>
          </a:p>
        </p:txBody>
      </p:sp>
      <p:sp>
        <p:nvSpPr>
          <p:cNvPr id="4" name="Slide Number Placeholder 3"/>
          <p:cNvSpPr>
            <a:spLocks noGrp="1"/>
          </p:cNvSpPr>
          <p:nvPr>
            <p:ph type="sldNum" sz="quarter" idx="10"/>
          </p:nvPr>
        </p:nvSpPr>
        <p:spPr/>
        <p:txBody>
          <a:bodyPr/>
          <a:lstStyle/>
          <a:p>
            <a:pPr>
              <a:defRPr/>
            </a:pPr>
            <a:fld id="{C5B48141-F0C0-46C5-8AE4-10EE697A4E01}" type="slidenum">
              <a:rPr lang="en-US" smtClean="0"/>
              <a:pPr>
                <a:defRPr/>
              </a:pPr>
              <a:t>9</a:t>
            </a:fld>
            <a:endParaRPr lang="en-US" dirty="0"/>
          </a:p>
        </p:txBody>
      </p:sp>
    </p:spTree>
    <p:extLst>
      <p:ext uri="{BB962C8B-B14F-4D97-AF65-F5344CB8AC3E}">
        <p14:creationId xmlns:p14="http://schemas.microsoft.com/office/powerpoint/2010/main" val="19622135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grpSp>
        <p:nvGrpSpPr>
          <p:cNvPr id="5" name="Group 15"/>
          <p:cNvGrpSpPr>
            <a:grpSpLocks/>
          </p:cNvGrpSpPr>
          <p:nvPr/>
        </p:nvGrpSpPr>
        <p:grpSpPr bwMode="auto">
          <a:xfrm>
            <a:off x="-5352" y="4945062"/>
            <a:ext cx="9147175" cy="1912938"/>
            <a:chOff x="-3765" y="4832896"/>
            <a:chExt cx="9147765" cy="2032192"/>
          </a:xfrm>
        </p:grpSpPr>
        <p:sp>
          <p:nvSpPr>
            <p:cNvPr id="6" name="Freeform 5"/>
            <p:cNvSpPr>
              <a:spLocks/>
            </p:cNvSpPr>
            <p:nvPr/>
          </p:nvSpPr>
          <p:spPr bwMode="auto">
            <a:xfrm>
              <a:off x="1687032" y="4832896"/>
              <a:ext cx="7456968" cy="51943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Lucida Sans Unicode"/>
                <a:ea typeface="+mn-ea"/>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BEBA8EAE-BF5A-486C-A8C5-ECC9F3942E4B}">
                    <a14:imgProps xmlns:a14="http://schemas.microsoft.com/office/drawing/2010/main">
                      <a14:imgLayer r:embed="rId3">
                        <a14:imgEffect>
                          <a14:brightnessContrast bright="-82000"/>
                        </a14:imgEffect>
                      </a14:imgLayer>
                    </a14:imgProps>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Rectangle 10"/>
          <p:cNvSpPr>
            <a:spLocks noChangeArrowheads="1"/>
          </p:cNvSpPr>
          <p:nvPr userDrawn="1"/>
        </p:nvSpPr>
        <p:spPr bwMode="auto">
          <a:xfrm>
            <a:off x="1600200" y="6122988"/>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eaLnBrk="0" hangingPunct="0">
              <a:spcBef>
                <a:spcPts val="800"/>
              </a:spcBef>
              <a:defRPr/>
            </a:pPr>
            <a:r>
              <a:rPr lang="en-US" sz="1100" b="1" dirty="0">
                <a:solidFill>
                  <a:schemeClr val="bg1"/>
                </a:solidFill>
                <a:ea typeface="ＭＳ Ｐゴシック" charset="0"/>
                <a:cs typeface="+mn-cs"/>
              </a:rPr>
              <a:t>CALIFORNIA DEPARTMENT OF EDUCATION</a:t>
            </a:r>
            <a:br>
              <a:rPr lang="en-US" sz="1100" b="1" dirty="0">
                <a:solidFill>
                  <a:schemeClr val="bg1"/>
                </a:solidFill>
                <a:ea typeface="ＭＳ Ｐゴシック" charset="0"/>
                <a:cs typeface="+mn-cs"/>
              </a:rPr>
            </a:br>
            <a:r>
              <a:rPr lang="en-US" sz="1100" dirty="0">
                <a:solidFill>
                  <a:schemeClr val="bg1"/>
                </a:solidFill>
                <a:ea typeface="ＭＳ Ｐゴシック" charset="0"/>
                <a:cs typeface="+mn-cs"/>
              </a:rPr>
              <a:t>Tony Thurmond, State Superintendent of Public Instruction</a:t>
            </a:r>
            <a:endParaRPr lang="en-US" sz="1200" b="1" dirty="0">
              <a:solidFill>
                <a:schemeClr val="bg1"/>
              </a:solidFill>
              <a:ea typeface="ＭＳ Ｐゴシック" charset="0"/>
              <a:cs typeface="+mn-cs"/>
            </a:endParaRPr>
          </a:p>
        </p:txBody>
      </p:sp>
      <p:pic>
        <p:nvPicPr>
          <p:cNvPr id="12" name="Picture 11" descr="Color-ppt3"/>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228600" y="5284788"/>
            <a:ext cx="1371600" cy="1371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63500" dir="3187806" algn="ctr" rotWithShape="0">
                    <a:srgbClr val="A4A4A4">
                      <a:alpha val="50000"/>
                    </a:srgbClr>
                  </a:outerShdw>
                </a:effectLst>
              </a14:hiddenEffects>
            </a:ext>
          </a:extLst>
        </p:spPr>
      </p:pic>
      <p:sp>
        <p:nvSpPr>
          <p:cNvPr id="13" name="Rectangle 12"/>
          <p:cNvSpPr>
            <a:spLocks noChangeArrowheads="1"/>
          </p:cNvSpPr>
          <p:nvPr userDrawn="1"/>
        </p:nvSpPr>
        <p:spPr bwMode="auto">
          <a:xfrm>
            <a:off x="685800" y="1524000"/>
            <a:ext cx="7848600" cy="152400"/>
          </a:xfrm>
          <a:prstGeom prst="rect">
            <a:avLst/>
          </a:prstGeom>
          <a:gradFill flip="none" rotWithShape="1">
            <a:gsLst>
              <a:gs pos="0">
                <a:schemeClr val="accent4">
                  <a:lumMod val="50000"/>
                </a:schemeClr>
              </a:gs>
              <a:gs pos="100000">
                <a:schemeClr val="accent1">
                  <a:tint val="44500"/>
                  <a:satMod val="160000"/>
                </a:schemeClr>
              </a:gs>
              <a:gs pos="100000">
                <a:schemeClr val="accent1">
                  <a:tint val="23500"/>
                  <a:satMod val="160000"/>
                </a:schemeClr>
              </a:gs>
            </a:gsLst>
            <a:lin ang="0" scaled="1"/>
            <a:tileRect/>
          </a:gradFill>
          <a:ln>
            <a:noFill/>
          </a:ln>
          <a:effectLst/>
        </p:spPr>
        <p:txBody>
          <a:bodyPr wrap="none" anchor="ctr"/>
          <a:lstStyle/>
          <a:p>
            <a:pPr eaLnBrk="0" hangingPunct="0">
              <a:defRPr/>
            </a:pPr>
            <a:endParaRPr lang="en-US" dirty="0">
              <a:ea typeface="ＭＳ Ｐゴシック" charset="0"/>
              <a:cs typeface="+mn-cs"/>
            </a:endParaRP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Tree>
    <p:extLst>
      <p:ext uri="{BB962C8B-B14F-4D97-AF65-F5344CB8AC3E}">
        <p14:creationId xmlns:p14="http://schemas.microsoft.com/office/powerpoint/2010/main" val="242724424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4341423A-13AC-4B20-8FC9-6B26B3148476}" type="datetime1">
              <a:rPr lang="en-US"/>
              <a:pPr>
                <a:defRPr/>
              </a:pPr>
              <a:t>8/3/2022</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5E139769-D832-4857-9696-14210CBC957A}" type="slidenum">
              <a:rPr lang="en-US"/>
              <a:pPr>
                <a:defRPr/>
              </a:pPr>
              <a:t>‹#›</a:t>
            </a:fld>
            <a:endParaRPr lang="en-US" dirty="0"/>
          </a:p>
        </p:txBody>
      </p:sp>
    </p:spTree>
    <p:extLst>
      <p:ext uri="{BB962C8B-B14F-4D97-AF65-F5344CB8AC3E}">
        <p14:creationId xmlns:p14="http://schemas.microsoft.com/office/powerpoint/2010/main" val="179099324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fld id="{F1313EFE-3AC2-4E9A-80C0-ACA0598E99D9}" type="datetime1">
              <a:rPr lang="en-US"/>
              <a:pPr>
                <a:defRPr/>
              </a:pPr>
              <a:t>8/3/2022</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fld id="{1A1CAFC8-EA90-4F46-A854-D5DDD1A8FBC3}" type="slidenum">
              <a:rPr lang="en-US"/>
              <a:pPr>
                <a:defRPr/>
              </a:pPr>
              <a:t>‹#›</a:t>
            </a:fld>
            <a:endParaRPr lang="en-US" dirty="0"/>
          </a:p>
        </p:txBody>
      </p:sp>
    </p:spTree>
    <p:extLst>
      <p:ext uri="{BB962C8B-B14F-4D97-AF65-F5344CB8AC3E}">
        <p14:creationId xmlns:p14="http://schemas.microsoft.com/office/powerpoint/2010/main" val="204345743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fld id="{726532B5-92EF-4DFD-9643-1CD0F5DF9F97}" type="datetime1">
              <a:rPr lang="en-US"/>
              <a:pPr>
                <a:defRPr/>
              </a:pPr>
              <a:t>8/3/2022</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fld id="{B686B19A-92E7-42EB-A198-B2D0BA1033C7}" type="slidenum">
              <a:rPr lang="en-US"/>
              <a:pPr>
                <a:defRPr/>
              </a:pPr>
              <a:t>‹#›</a:t>
            </a:fld>
            <a:endParaRPr lang="en-US" dirty="0"/>
          </a:p>
        </p:txBody>
      </p:sp>
    </p:spTree>
    <p:extLst>
      <p:ext uri="{BB962C8B-B14F-4D97-AF65-F5344CB8AC3E}">
        <p14:creationId xmlns:p14="http://schemas.microsoft.com/office/powerpoint/2010/main" val="223727671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dirty="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dirty="0">
                <a:solidFill>
                  <a:srgbClr val="070C51"/>
                </a:solidFill>
                <a:latin typeface="Lucida Sans Unicode" pitchFamily="34" charset="0"/>
                <a:cs typeface="+mn-cs"/>
              </a:rPr>
              <a:t>CALIFORNIA DEPARTMENT OF EDUCATION – </a:t>
            </a:r>
            <a:r>
              <a:rPr lang="en-US" altLang="en-US" sz="1100" dirty="0">
                <a:solidFill>
                  <a:srgbClr val="070C51"/>
                </a:solidFill>
                <a:latin typeface="Lucida Sans Unicode" pitchFamily="34" charset="0"/>
                <a:cs typeface="+mn-cs"/>
              </a:rPr>
              <a:t>Tom </a:t>
            </a:r>
            <a:r>
              <a:rPr lang="en-US" altLang="en-US" sz="1100" dirty="0" err="1">
                <a:solidFill>
                  <a:srgbClr val="070C51"/>
                </a:solidFill>
                <a:latin typeface="Lucida Sans Unicode" pitchFamily="34" charset="0"/>
                <a:cs typeface="+mn-cs"/>
              </a:rPr>
              <a:t>Torlakson</a:t>
            </a:r>
            <a:r>
              <a:rPr lang="en-US" altLang="en-US" sz="1100" dirty="0">
                <a:solidFill>
                  <a:srgbClr val="070C51"/>
                </a:solidFill>
                <a:latin typeface="Lucida Sans Unicode" pitchFamily="34" charset="0"/>
                <a:cs typeface="+mn-cs"/>
              </a:rPr>
              <a:t>, State Superintendent of Public Instruction</a:t>
            </a:r>
            <a:endParaRPr lang="en-US" altLang="en-US" sz="1200" b="1" dirty="0">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99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21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41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82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059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236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74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72200" y="6007100"/>
            <a:ext cx="28606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685800" y="1417638"/>
            <a:ext cx="7848600" cy="152400"/>
          </a:xfrm>
          <a:prstGeom prst="rect">
            <a:avLst/>
          </a:prstGeom>
          <a:gradFill flip="none" rotWithShape="1">
            <a:gsLst>
              <a:gs pos="0">
                <a:schemeClr val="accent4">
                  <a:lumMod val="50000"/>
                </a:schemeClr>
              </a:gs>
              <a:gs pos="100000">
                <a:schemeClr val="accent1">
                  <a:tint val="44500"/>
                  <a:satMod val="160000"/>
                </a:schemeClr>
              </a:gs>
              <a:gs pos="100000">
                <a:schemeClr val="accent1">
                  <a:tint val="23500"/>
                  <a:satMod val="160000"/>
                </a:schemeClr>
              </a:gs>
            </a:gsLst>
            <a:lin ang="0" scaled="1"/>
            <a:tileRect/>
          </a:gradFill>
          <a:ln>
            <a:noFill/>
          </a:ln>
          <a:effectLst/>
        </p:spPr>
        <p:txBody>
          <a:bodyPr wrap="none" anchor="ctr"/>
          <a:lstStyle/>
          <a:p>
            <a:pPr eaLnBrk="0" hangingPunct="0">
              <a:defRPr/>
            </a:pPr>
            <a:endParaRPr lang="en-US" dirty="0">
              <a:ea typeface="ＭＳ Ｐゴシック" charset="0"/>
              <a:cs typeface="+mn-cs"/>
            </a:endParaRPr>
          </a:p>
        </p:txBody>
      </p:sp>
      <p:sp>
        <p:nvSpPr>
          <p:cNvPr id="3" name="Content Placeholder 2"/>
          <p:cNvSpPr>
            <a:spLocks noGrp="1"/>
          </p:cNvSpPr>
          <p:nvPr>
            <p:ph idx="1"/>
          </p:nvPr>
        </p:nvSpPr>
        <p:spPr/>
        <p:txBody>
          <a:bodyPr/>
          <a:lstStyle>
            <a:lvl1pPr>
              <a:buClr>
                <a:schemeClr val="accent1">
                  <a:lumMod val="75000"/>
                </a:schemeClr>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dirty="0"/>
              <a:t>Click to edit Master title style</a:t>
            </a:r>
          </a:p>
        </p:txBody>
      </p:sp>
      <p:sp>
        <p:nvSpPr>
          <p:cNvPr id="6" name="Slide Number Placeholder 5"/>
          <p:cNvSpPr>
            <a:spLocks noGrp="1"/>
          </p:cNvSpPr>
          <p:nvPr>
            <p:ph type="sldNum" sz="quarter" idx="10"/>
          </p:nvPr>
        </p:nvSpPr>
        <p:spPr>
          <a:xfrm>
            <a:off x="457200" y="6248400"/>
            <a:ext cx="685800" cy="515938"/>
          </a:xfrm>
        </p:spPr>
        <p:txBody>
          <a:bodyPr/>
          <a:lstStyle>
            <a:lvl1pPr fontAlgn="base">
              <a:spcBef>
                <a:spcPct val="0"/>
              </a:spcBef>
              <a:spcAft>
                <a:spcPct val="0"/>
              </a:spcAft>
              <a:defRPr sz="1600">
                <a:solidFill>
                  <a:prstClr val="white"/>
                </a:solidFill>
                <a:latin typeface="Arial" charset="0"/>
                <a:ea typeface="ＭＳ Ｐゴシック" pitchFamily="34" charset="-128"/>
                <a:cs typeface="Arial" charset="0"/>
              </a:defRPr>
            </a:lvl1pPr>
            <a:extLst/>
          </a:lstStyle>
          <a:p>
            <a:pPr>
              <a:defRPr/>
            </a:pPr>
            <a:fld id="{3B3AB7F8-4399-4666-9B86-C7597ADD0F7D}" type="slidenum">
              <a:rPr lang="en-US"/>
              <a:pPr>
                <a:defRPr/>
              </a:pPr>
              <a:t>‹#›</a:t>
            </a:fld>
            <a:endParaRPr lang="en-US" dirty="0"/>
          </a:p>
        </p:txBody>
      </p:sp>
    </p:spTree>
    <p:extLst>
      <p:ext uri="{BB962C8B-B14F-4D97-AF65-F5344CB8AC3E}">
        <p14:creationId xmlns:p14="http://schemas.microsoft.com/office/powerpoint/2010/main" val="317408636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635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76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655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920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206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7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133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8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595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9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896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0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839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6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47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solidFill>
                <a:latin typeface="Arial" charset="0"/>
                <a:ea typeface="ＭＳ Ｐゴシック" pitchFamily="34" charset="-128"/>
                <a:cs typeface="Arial" charset="0"/>
              </a:defRPr>
            </a:lvl1pPr>
            <a:extLst/>
          </a:lstStyle>
          <a:p>
            <a:pPr>
              <a:defRPr/>
            </a:pPr>
            <a:fld id="{1F767079-089A-412D-883E-D3D50B5CF7A5}" type="datetime1">
              <a:rPr lang="en-US"/>
              <a:pPr>
                <a:defRPr/>
              </a:pPr>
              <a:t>8/3/2022</a:t>
            </a:fld>
            <a:endParaRPr lang="en-US" dirty="0"/>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charset="0"/>
                <a:ea typeface="ＭＳ Ｐゴシック" pitchFamily="34" charset="-128"/>
                <a:cs typeface="Arial" charset="0"/>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solidFill>
                <a:latin typeface="Arial" charset="0"/>
                <a:ea typeface="ＭＳ Ｐゴシック" pitchFamily="34" charset="-128"/>
                <a:cs typeface="Arial" charset="0"/>
              </a:defRPr>
            </a:lvl1pPr>
            <a:extLst/>
          </a:lstStyle>
          <a:p>
            <a:pPr>
              <a:defRPr/>
            </a:pPr>
            <a:fld id="{90A98CB2-D132-4106-9BE9-ED5823C4901A}" type="slidenum">
              <a:rPr lang="en-US"/>
              <a:pPr>
                <a:defRPr/>
              </a:pPr>
              <a:t>‹#›</a:t>
            </a:fld>
            <a:endParaRPr lang="en-US" dirty="0"/>
          </a:p>
        </p:txBody>
      </p:sp>
    </p:spTree>
    <p:extLst>
      <p:ext uri="{BB962C8B-B14F-4D97-AF65-F5344CB8AC3E}">
        <p14:creationId xmlns:p14="http://schemas.microsoft.com/office/powerpoint/2010/main" val="323127266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7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096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2_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algn="ctr" eaLnBrk="1" hangingPunct="1">
                <a:defRPr/>
              </a:pPr>
              <a:endParaRPr lang="en-US" altLang="en-US" sz="1800">
                <a:solidFill>
                  <a:srgbClr val="000000"/>
                </a:solidFill>
                <a:latin typeface="Lucida Sans Unicode" pitchFamily="34" charset="0"/>
                <a:cs typeface="+mn-cs"/>
              </a:endParaRPr>
            </a:p>
          </p:txBody>
        </p:sp>
        <p:pic>
          <p:nvPicPr>
            <p:cNvPr id="4"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000054"/>
                </a:solidFill>
                <a:latin typeface="Arial" charset="0"/>
                <a:ea typeface="ＭＳ Ｐゴシック" pitchFamily="34" charset="-128"/>
              </a:defRPr>
            </a:lvl1pPr>
            <a:lvl2pPr marL="742950" indent="-285750" eaLnBrk="0" hangingPunct="0">
              <a:defRPr sz="2800">
                <a:solidFill>
                  <a:srgbClr val="000054"/>
                </a:solidFill>
                <a:latin typeface="Arial" charset="0"/>
                <a:ea typeface="ＭＳ Ｐゴシック" pitchFamily="34" charset="-128"/>
              </a:defRPr>
            </a:lvl2pPr>
            <a:lvl3pPr marL="1143000" indent="-228600" eaLnBrk="0" hangingPunct="0">
              <a:defRPr sz="2800">
                <a:solidFill>
                  <a:srgbClr val="000054"/>
                </a:solidFill>
                <a:latin typeface="Arial" charset="0"/>
                <a:ea typeface="ＭＳ Ｐゴシック" pitchFamily="34" charset="-128"/>
              </a:defRPr>
            </a:lvl3pPr>
            <a:lvl4pPr marL="1600200" indent="-228600" eaLnBrk="0" hangingPunct="0">
              <a:defRPr sz="2800">
                <a:solidFill>
                  <a:srgbClr val="000054"/>
                </a:solidFill>
                <a:latin typeface="Arial" charset="0"/>
                <a:ea typeface="ＭＳ Ｐゴシック" pitchFamily="34" charset="-128"/>
              </a:defRPr>
            </a:lvl4pPr>
            <a:lvl5pPr marL="2057400" indent="-228600" eaLnBrk="0" hangingPunct="0">
              <a:defRPr sz="2800">
                <a:solidFill>
                  <a:srgbClr val="000054"/>
                </a:solidFill>
                <a:latin typeface="Arial" charset="0"/>
                <a:ea typeface="ＭＳ Ｐゴシック" pitchFamily="34" charset="-128"/>
              </a:defRPr>
            </a:lvl5pPr>
            <a:lvl6pPr marL="2514600" indent="-228600" eaLnBrk="0" fontAlgn="base" hangingPunct="0">
              <a:spcBef>
                <a:spcPct val="0"/>
              </a:spcBef>
              <a:spcAft>
                <a:spcPct val="0"/>
              </a:spcAft>
              <a:defRPr sz="2800">
                <a:solidFill>
                  <a:srgbClr val="000054"/>
                </a:solidFill>
                <a:latin typeface="Arial" charset="0"/>
                <a:ea typeface="ＭＳ Ｐゴシック" pitchFamily="34" charset="-128"/>
              </a:defRPr>
            </a:lvl6pPr>
            <a:lvl7pPr marL="2971800" indent="-228600" eaLnBrk="0" fontAlgn="base" hangingPunct="0">
              <a:spcBef>
                <a:spcPct val="0"/>
              </a:spcBef>
              <a:spcAft>
                <a:spcPct val="0"/>
              </a:spcAft>
              <a:defRPr sz="2800">
                <a:solidFill>
                  <a:srgbClr val="000054"/>
                </a:solidFill>
                <a:latin typeface="Arial" charset="0"/>
                <a:ea typeface="ＭＳ Ｐゴシック" pitchFamily="34" charset="-128"/>
              </a:defRPr>
            </a:lvl7pPr>
            <a:lvl8pPr marL="3429000" indent="-228600" eaLnBrk="0" fontAlgn="base" hangingPunct="0">
              <a:spcBef>
                <a:spcPct val="0"/>
              </a:spcBef>
              <a:spcAft>
                <a:spcPct val="0"/>
              </a:spcAft>
              <a:defRPr sz="2800">
                <a:solidFill>
                  <a:srgbClr val="000054"/>
                </a:solidFill>
                <a:latin typeface="Arial" charset="0"/>
                <a:ea typeface="ＭＳ Ｐゴシック" pitchFamily="34" charset="-128"/>
              </a:defRPr>
            </a:lvl8pPr>
            <a:lvl9pPr marL="3886200" indent="-228600" eaLnBrk="0" fontAlgn="base" hangingPunct="0">
              <a:spcBef>
                <a:spcPct val="0"/>
              </a:spcBef>
              <a:spcAft>
                <a:spcPct val="0"/>
              </a:spcAft>
              <a:defRPr sz="2800">
                <a:solidFill>
                  <a:srgbClr val="000054"/>
                </a:solidFill>
                <a:latin typeface="Arial" charset="0"/>
                <a:ea typeface="ＭＳ Ｐゴシック" pitchFamily="34" charset="-128"/>
              </a:defRPr>
            </a:lvl9pPr>
          </a:lstStyle>
          <a:p>
            <a:pPr eaLnBrk="1" hangingPunct="1">
              <a:spcBef>
                <a:spcPts val="800"/>
              </a:spcBef>
              <a:defRPr/>
            </a:pPr>
            <a:r>
              <a:rPr lang="en-US" altLang="en-US" sz="1100" b="1">
                <a:solidFill>
                  <a:srgbClr val="070C51"/>
                </a:solidFill>
                <a:latin typeface="Lucida Sans Unicode" pitchFamily="34" charset="0"/>
                <a:cs typeface="+mn-cs"/>
              </a:rPr>
              <a:t>CALIFORNIA DEPARTMENT OF EDUCATION – </a:t>
            </a:r>
            <a:r>
              <a:rPr lang="en-US" altLang="en-US" sz="1100">
                <a:solidFill>
                  <a:srgbClr val="070C51"/>
                </a:solidFill>
                <a:latin typeface="Lucida Sans Unicode" pitchFamily="34" charset="0"/>
                <a:cs typeface="+mn-cs"/>
              </a:rPr>
              <a:t>Tom Torlakson, State Superintendent of Public Instruction</a:t>
            </a:r>
            <a:endParaRPr lang="en-US" altLang="en-US" sz="1200" b="1">
              <a:solidFill>
                <a:srgbClr val="464646"/>
              </a:solidFill>
              <a:latin typeface="Lucida Sans Unicode" pitchFamily="34" charset="0"/>
              <a:cs typeface="+mn-cs"/>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95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fontAlgn="base">
              <a:spcBef>
                <a:spcPct val="0"/>
              </a:spcBef>
              <a:spcAft>
                <a:spcPct val="0"/>
              </a:spcAft>
              <a:defRPr>
                <a:solidFill>
                  <a:prstClr val="white"/>
                </a:solidFill>
                <a:latin typeface="Arial" charset="0"/>
                <a:ea typeface="ＭＳ Ｐゴシック" pitchFamily="34" charset="-128"/>
                <a:cs typeface="Arial" charset="0"/>
              </a:defRPr>
            </a:lvl1pPr>
            <a:extLst/>
          </a:lstStyle>
          <a:p>
            <a:pPr>
              <a:defRPr/>
            </a:pPr>
            <a:fld id="{489D7A79-BAF5-4491-A3AA-4A45FCE29F63}" type="datetime1">
              <a:rPr lang="en-US"/>
              <a:pPr>
                <a:defRPr/>
              </a:pPr>
              <a:t>8/3/2022</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charset="0"/>
                <a:ea typeface="ＭＳ Ｐゴシック" pitchFamily="34" charset="-128"/>
                <a:cs typeface="Arial" charset="0"/>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Arial" charset="0"/>
                <a:ea typeface="ＭＳ Ｐゴシック" pitchFamily="34" charset="-128"/>
                <a:cs typeface="Arial" charset="0"/>
              </a:defRPr>
            </a:lvl1pPr>
            <a:extLst/>
          </a:lstStyle>
          <a:p>
            <a:pPr>
              <a:defRPr/>
            </a:pPr>
            <a:fld id="{FF27C340-07A4-4A52-BB99-EEF74084428A}" type="slidenum">
              <a:rPr lang="en-US"/>
              <a:pPr>
                <a:defRPr/>
              </a:pPr>
              <a:t>‹#›</a:t>
            </a:fld>
            <a:endParaRPr lang="en-US" dirty="0"/>
          </a:p>
        </p:txBody>
      </p:sp>
    </p:spTree>
    <p:extLst>
      <p:ext uri="{BB962C8B-B14F-4D97-AF65-F5344CB8AC3E}">
        <p14:creationId xmlns:p14="http://schemas.microsoft.com/office/powerpoint/2010/main" val="424367349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fld id="{21951183-D751-4FA0-9281-48D3619059F0}" type="datetime1">
              <a:rPr lang="en-US"/>
              <a:pPr>
                <a:defRPr/>
              </a:pPr>
              <a:t>8/3/2022</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fld id="{1D993716-85F7-4CDD-A168-5384C5412E48}" type="slidenum">
              <a:rPr lang="en-US"/>
              <a:pPr>
                <a:defRPr/>
              </a:pPr>
              <a:t>‹#›</a:t>
            </a:fld>
            <a:endParaRPr lang="en-US" dirty="0"/>
          </a:p>
        </p:txBody>
      </p:sp>
    </p:spTree>
    <p:extLst>
      <p:ext uri="{BB962C8B-B14F-4D97-AF65-F5344CB8AC3E}">
        <p14:creationId xmlns:p14="http://schemas.microsoft.com/office/powerpoint/2010/main" val="334693574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solidFill>
                  <a:prstClr val="white"/>
                </a:solidFill>
                <a:latin typeface="Arial" charset="0"/>
                <a:ea typeface="ＭＳ Ｐゴシック" pitchFamily="34" charset="-128"/>
                <a:cs typeface="Arial" charset="0"/>
              </a:defRPr>
            </a:lvl1pPr>
            <a:extLst/>
          </a:lstStyle>
          <a:p>
            <a:pPr>
              <a:defRPr/>
            </a:pPr>
            <a:fld id="{B20F5D82-E102-4412-9E91-0D894F4AE943}" type="datetime1">
              <a:rPr lang="en-US"/>
              <a:pPr>
                <a:defRPr/>
              </a:pPr>
              <a:t>8/3/2022</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Arial" charset="0"/>
                <a:ea typeface="ＭＳ Ｐゴシック" pitchFamily="34" charset="-128"/>
                <a:cs typeface="Arial" charset="0"/>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prstClr val="white"/>
                </a:solidFill>
                <a:latin typeface="Arial" charset="0"/>
                <a:ea typeface="ＭＳ Ｐゴシック" pitchFamily="34" charset="-128"/>
                <a:cs typeface="Arial" charset="0"/>
              </a:defRPr>
            </a:lvl1pPr>
            <a:extLst/>
          </a:lstStyle>
          <a:p>
            <a:pPr>
              <a:defRPr/>
            </a:pPr>
            <a:fld id="{DE666034-B01F-4E80-B6EB-5091102D66FF}" type="slidenum">
              <a:rPr lang="en-US"/>
              <a:pPr>
                <a:defRPr/>
              </a:pPr>
              <a:t>‹#›</a:t>
            </a:fld>
            <a:endParaRPr lang="en-US" dirty="0"/>
          </a:p>
        </p:txBody>
      </p:sp>
    </p:spTree>
    <p:extLst>
      <p:ext uri="{BB962C8B-B14F-4D97-AF65-F5344CB8AC3E}">
        <p14:creationId xmlns:p14="http://schemas.microsoft.com/office/powerpoint/2010/main" val="179147668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fld id="{4063AF17-21D4-43FD-BAC7-250DE010B077}" type="datetime1">
              <a:rPr lang="en-US"/>
              <a:pPr>
                <a:defRPr/>
              </a:pPr>
              <a:t>8/3/2022</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fld id="{0C5FBE9B-B029-49A7-B828-F4D4C2AA2301}" type="slidenum">
              <a:rPr lang="en-US"/>
              <a:pPr>
                <a:defRPr/>
              </a:pPr>
              <a:t>‹#›</a:t>
            </a:fld>
            <a:endParaRPr lang="en-US" dirty="0"/>
          </a:p>
        </p:txBody>
      </p:sp>
    </p:spTree>
    <p:extLst>
      <p:ext uri="{BB962C8B-B14F-4D97-AF65-F5344CB8AC3E}">
        <p14:creationId xmlns:p14="http://schemas.microsoft.com/office/powerpoint/2010/main" val="229852182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fld id="{4306AB2D-0941-4DC9-8BFC-5303D04F91B6}" type="datetime1">
              <a:rPr lang="en-US"/>
              <a:pPr>
                <a:defRPr/>
              </a:pPr>
              <a:t>8/3/2022</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extLst/>
          </a:lstStyle>
          <a:p>
            <a:pPr>
              <a:defRPr/>
            </a:pPr>
            <a:fld id="{16FB546A-A9BE-471D-8E49-BD092D0C9721}" type="slidenum">
              <a:rPr lang="en-US"/>
              <a:pPr>
                <a:defRPr/>
              </a:pPr>
              <a:t>‹#›</a:t>
            </a:fld>
            <a:endParaRPr lang="en-US" dirty="0"/>
          </a:p>
        </p:txBody>
      </p:sp>
    </p:spTree>
    <p:extLst>
      <p:ext uri="{BB962C8B-B14F-4D97-AF65-F5344CB8AC3E}">
        <p14:creationId xmlns:p14="http://schemas.microsoft.com/office/powerpoint/2010/main" val="199169722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Freeform 10"/>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Tree>
    <p:extLst>
      <p:ext uri="{BB962C8B-B14F-4D97-AF65-F5344CB8AC3E}">
        <p14:creationId xmlns:p14="http://schemas.microsoft.com/office/powerpoint/2010/main" val="2343450319"/>
      </p:ext>
    </p:extLst>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Lucida Sans Unicode"/>
              <a:ea typeface="+mn-ea"/>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420"/>
            <a:ext cx="3402314" cy="1080868"/>
          </a:xfrm>
          <a:prstGeom prst="rtTriangle">
            <a:avLst/>
          </a:prstGeom>
          <a:blipFill>
            <a:blip r:embed="rId33" cstate="print">
              <a:alphaModFix amt="50000"/>
              <a:extLst>
                <a:ext uri="{BEBA8EAE-BF5A-486C-A8C5-ECC9F3942E4B}">
                  <a14:imgProps xmlns:a14="http://schemas.microsoft.com/office/drawing/2010/main">
                    <a14:imgLayer r:embed="rId34">
                      <a14:imgEffect>
                        <a14:brightnessContrast bright="-70000"/>
                      </a14:imgEffect>
                    </a14:imgLayer>
                  </a14:imgProps>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prstClr val="black"/>
                </a:solidFill>
                <a:latin typeface="Lucida Sans Unicode"/>
                <a:ea typeface="+mn-ea"/>
                <a:cs typeface="+mn-cs"/>
              </a:defRPr>
            </a:lvl1pPr>
            <a:extLst/>
          </a:lstStyle>
          <a:p>
            <a:pPr>
              <a:defRPr/>
            </a:pPr>
            <a:fld id="{9E72E292-3342-457A-8982-7658DAF28305}" type="datetime1">
              <a:rPr lang="en-US"/>
              <a:pPr>
                <a:defRPr/>
              </a:pPr>
              <a:t>8/3/2022</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Lucida Sans Unicode"/>
                <a:ea typeface="+mn-ea"/>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prstClr val="black"/>
                </a:solidFill>
                <a:latin typeface="Lucida Sans Unicode"/>
                <a:ea typeface="+mn-ea"/>
                <a:cs typeface="+mn-cs"/>
              </a:defRPr>
            </a:lvl1pPr>
            <a:extLst/>
          </a:lstStyle>
          <a:p>
            <a:pPr>
              <a:defRPr/>
            </a:pPr>
            <a:fld id="{BFBAFF83-CAAE-4605-BBC0-837DF65500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 id="2147484861" r:id="rId12"/>
    <p:sldLayoutId id="2147484862" r:id="rId13"/>
    <p:sldLayoutId id="2147484863" r:id="rId14"/>
    <p:sldLayoutId id="2147484864" r:id="rId15"/>
    <p:sldLayoutId id="2147484865" r:id="rId16"/>
    <p:sldLayoutId id="2147484866" r:id="rId17"/>
    <p:sldLayoutId id="2147484867" r:id="rId18"/>
    <p:sldLayoutId id="2147484868" r:id="rId19"/>
    <p:sldLayoutId id="2147484869" r:id="rId20"/>
    <p:sldLayoutId id="2147484870" r:id="rId21"/>
    <p:sldLayoutId id="2147484871" r:id="rId22"/>
    <p:sldLayoutId id="2147484872" r:id="rId23"/>
    <p:sldLayoutId id="2147484873" r:id="rId24"/>
    <p:sldLayoutId id="2147484874" r:id="rId25"/>
    <p:sldLayoutId id="2147484875" r:id="rId26"/>
    <p:sldLayoutId id="2147484876" r:id="rId27"/>
    <p:sldLayoutId id="2147484877" r:id="rId28"/>
    <p:sldLayoutId id="2147484878" r:id="rId29"/>
    <p:sldLayoutId id="2147484879" r:id="rId30"/>
    <p:sldLayoutId id="2147484880" r:id="rId31"/>
  </p:sldLayoutIdLst>
  <p:transition spd="med">
    <p:fade/>
  </p:transition>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lumMod val="75000"/>
          </a:schemeClr>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lumMod val="75000"/>
          </a:schemeClr>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ta/cr/progrinst202223.as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cde.ca.gov/ta/cr/cmt.asp" TargetMode="External"/><Relationship Id="rId5" Type="http://schemas.openxmlformats.org/officeDocument/2006/relationships/hyperlink" Target="https://www.cde.ca.gov/ta/cr/fpmfaqs.asp" TargetMode="External"/><Relationship Id="rId4" Type="http://schemas.openxmlformats.org/officeDocument/2006/relationships/hyperlink" Target="https://caadultedreporting.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amedina@cde.ca.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hyperlink" Target="mailto:dstang@cde.c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C183D7F6-B498-43B3-948B-1728B52AA6E4}">
                <adec:decorative xmlns:adec="http://schemas.microsoft.com/office/drawing/2017/decorative" val="0"/>
              </a:ext>
            </a:extLst>
          </p:cNvPr>
          <p:cNvSpPr>
            <a:spLocks noGrp="1" noChangeArrowheads="1"/>
          </p:cNvSpPr>
          <p:nvPr>
            <p:ph type="ctrTitle"/>
          </p:nvPr>
        </p:nvSpPr>
        <p:spPr>
          <a:xfrm>
            <a:off x="533400" y="-685800"/>
            <a:ext cx="8077200" cy="609600"/>
          </a:xfrm>
        </p:spPr>
        <p:txBody>
          <a:bodyPr>
            <a:noAutofit/>
          </a:bodyPr>
          <a:lstStyle/>
          <a:p>
            <a:pPr algn="ctr" eaLnBrk="1" fontAlgn="auto" hangingPunct="1">
              <a:spcAft>
                <a:spcPts val="0"/>
              </a:spcAft>
              <a:defRPr/>
            </a:pPr>
            <a:r>
              <a:rPr lang="en-US" sz="2800" dirty="0">
                <a:solidFill>
                  <a:schemeClr val="tx1"/>
                </a:solidFill>
              </a:rPr>
              <a:t>Presentation Introduction</a:t>
            </a:r>
          </a:p>
        </p:txBody>
      </p:sp>
      <p:sp>
        <p:nvSpPr>
          <p:cNvPr id="4" name="Rectangle 3">
            <a:extLst>
              <a:ext uri="{C183D7F6-B498-43B3-948B-1728B52AA6E4}">
                <adec:decorative xmlns:adec="http://schemas.microsoft.com/office/drawing/2017/decorative" val="0"/>
              </a:ext>
            </a:extLst>
          </p:cNvPr>
          <p:cNvSpPr/>
          <p:nvPr/>
        </p:nvSpPr>
        <p:spPr>
          <a:xfrm>
            <a:off x="152400" y="304800"/>
            <a:ext cx="8839200" cy="954107"/>
          </a:xfrm>
          <a:prstGeom prst="rect">
            <a:avLst/>
          </a:prstGeom>
        </p:spPr>
        <p:txBody>
          <a:bodyPr wrap="square">
            <a:spAutoFit/>
          </a:bodyPr>
          <a:lstStyle/>
          <a:p>
            <a:pPr algn="ctr"/>
            <a:r>
              <a:rPr lang="en-US" altLang="en-US" b="1" dirty="0">
                <a:cs typeface="Times New Roman" panose="02020603050405020304" pitchFamily="18" charset="0"/>
              </a:rPr>
              <a:t>Workforce Innovation and Opportunity Act </a:t>
            </a:r>
          </a:p>
          <a:p>
            <a:pPr algn="ctr"/>
            <a:r>
              <a:rPr lang="en-US" altLang="en-US" b="1" dirty="0">
                <a:cs typeface="Times New Roman" panose="02020603050405020304" pitchFamily="18" charset="0"/>
              </a:rPr>
              <a:t>Title II: Adult Education and Family Literacy</a:t>
            </a:r>
            <a:endParaRPr lang="en-US" altLang="en-US" dirty="0"/>
          </a:p>
        </p:txBody>
      </p:sp>
      <p:sp>
        <p:nvSpPr>
          <p:cNvPr id="11" name="Title Slide">
            <a:extLst>
              <a:ext uri="{FF2B5EF4-FFF2-40B4-BE49-F238E27FC236}">
                <a16:creationId xmlns:a16="http://schemas.microsoft.com/office/drawing/2014/main" id="{94DC9CBB-E7B4-0E4C-9D55-3A93082CAC56}"/>
              </a:ext>
              <a:ext uri="{C183D7F6-B498-43B3-948B-1728B52AA6E4}">
                <adec:decorative xmlns:adec="http://schemas.microsoft.com/office/drawing/2017/decorative" val="0"/>
              </a:ext>
            </a:extLst>
          </p:cNvPr>
          <p:cNvSpPr txBox="1">
            <a:spLocks/>
          </p:cNvSpPr>
          <p:nvPr/>
        </p:nvSpPr>
        <p:spPr>
          <a:xfrm>
            <a:off x="160421" y="2133600"/>
            <a:ext cx="8610600" cy="2057400"/>
          </a:xfrm>
          <a:prstGeom prst="rect">
            <a:avLst/>
          </a:prstGeom>
        </p:spPr>
        <p:txBody>
          <a:bodyPr vert="horz" anchor="b">
            <a:noAutofit/>
            <a:scene3d>
              <a:camera prst="orthographicFront"/>
              <a:lightRig rig="soft" dir="t"/>
            </a:scene3d>
            <a:sp3d prstMaterial="softEdge"/>
          </a:bodyPr>
          <a:lstStyle>
            <a:lvl1pPr algn="r" rtl="0" eaLnBrk="0" fontAlgn="base" hangingPunct="0">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altLang="en-US" sz="4000" b="0" dirty="0">
                <a:solidFill>
                  <a:srgbClr val="000054"/>
                </a:solidFill>
                <a:effectLst/>
                <a:latin typeface="Arial" charset="0"/>
                <a:ea typeface="ＭＳ Ｐゴシック" pitchFamily="34" charset="-128"/>
                <a:cs typeface="Arial" charset="0"/>
              </a:rPr>
              <a:t>Adult Education Office</a:t>
            </a:r>
          </a:p>
          <a:p>
            <a:pPr algn="ctr"/>
            <a:r>
              <a:rPr lang="en-US" altLang="en-US" sz="4000" b="0" dirty="0">
                <a:solidFill>
                  <a:srgbClr val="000054"/>
                </a:solidFill>
                <a:effectLst/>
                <a:latin typeface="Arial" charset="0"/>
                <a:ea typeface="ＭＳ Ｐゴシック" pitchFamily="34" charset="-128"/>
                <a:cs typeface="Arial" charset="0"/>
              </a:rPr>
              <a:t>Federal Program Monitoring Training</a:t>
            </a:r>
          </a:p>
          <a:p>
            <a:pPr algn="ctr"/>
            <a:r>
              <a:rPr lang="en-US" altLang="en-US" sz="4000" b="0" dirty="0">
                <a:solidFill>
                  <a:srgbClr val="000054"/>
                </a:solidFill>
                <a:effectLst/>
                <a:latin typeface="Arial" charset="0"/>
                <a:ea typeface="ＭＳ Ｐゴシック" pitchFamily="34" charset="-128"/>
                <a:cs typeface="Arial" charset="0"/>
              </a:rPr>
              <a:t>2022‒23</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Instrument Items (3)</a:t>
            </a:r>
            <a:endParaRPr lang="en-US" sz="3600" dirty="0">
              <a:solidFill>
                <a:schemeClr val="tx1"/>
              </a:solidFill>
            </a:endParaRPr>
          </a:p>
        </p:txBody>
      </p:sp>
      <p:sp>
        <p:nvSpPr>
          <p:cNvPr id="2" name="Content Placeholder 1"/>
          <p:cNvSpPr>
            <a:spLocks noGrp="1"/>
          </p:cNvSpPr>
          <p:nvPr>
            <p:ph idx="1"/>
          </p:nvPr>
        </p:nvSpPr>
        <p:spPr/>
        <p:txBody>
          <a:bodyPr/>
          <a:lstStyle/>
          <a:p>
            <a:pPr marL="0" indent="0">
              <a:buFontTx/>
              <a:buNone/>
            </a:pPr>
            <a:endParaRPr lang="en-US" altLang="en-US" dirty="0">
              <a:solidFill>
                <a:srgbClr val="0070C0"/>
              </a:solidFill>
            </a:endParaRPr>
          </a:p>
          <a:p>
            <a:pPr marL="0" indent="0">
              <a:buFontTx/>
              <a:buNone/>
            </a:pPr>
            <a:r>
              <a:rPr lang="en-US" altLang="en-US" sz="2800" b="1" dirty="0">
                <a:solidFill>
                  <a:schemeClr val="accent4">
                    <a:lumMod val="50000"/>
                  </a:schemeClr>
                </a:solidFill>
                <a:latin typeface="Arial" panose="020B0604020202020204" pitchFamily="34" charset="0"/>
                <a:cs typeface="Arial" panose="020B0604020202020204" pitchFamily="34" charset="0"/>
              </a:rPr>
              <a:t>AE 08 </a:t>
            </a:r>
            <a:r>
              <a:rPr lang="en-US" altLang="en-US" sz="2800" dirty="0">
                <a:solidFill>
                  <a:schemeClr val="accent4">
                    <a:lumMod val="50000"/>
                  </a:schemeClr>
                </a:solidFill>
                <a:latin typeface="Arial" panose="020B0604020202020204" pitchFamily="34" charset="0"/>
                <a:cs typeface="Arial" panose="020B0604020202020204" pitchFamily="34" charset="0"/>
              </a:rPr>
              <a:t>: Evidence-Based Instructional Practices 	    and Reading Instruction</a:t>
            </a:r>
          </a:p>
          <a:p>
            <a:pPr marL="0" indent="0">
              <a:buFontTx/>
              <a:buNone/>
            </a:pPr>
            <a:endParaRPr lang="en-US" altLang="en-US" sz="2800" dirty="0">
              <a:solidFill>
                <a:schemeClr val="accent4">
                  <a:lumMod val="50000"/>
                </a:schemeClr>
              </a:solidFill>
              <a:latin typeface="Arial" panose="020B0604020202020204" pitchFamily="34" charset="0"/>
              <a:cs typeface="Arial" panose="020B0604020202020204" pitchFamily="34" charset="0"/>
            </a:endParaRPr>
          </a:p>
          <a:p>
            <a:pPr marL="0" indent="0">
              <a:buFontTx/>
              <a:buNone/>
            </a:pPr>
            <a:r>
              <a:rPr lang="en-US" altLang="en-US" sz="2800" b="1" dirty="0">
                <a:solidFill>
                  <a:schemeClr val="accent4">
                    <a:lumMod val="50000"/>
                  </a:schemeClr>
                </a:solidFill>
                <a:latin typeface="Arial" panose="020B0604020202020204" pitchFamily="34" charset="0"/>
                <a:cs typeface="Arial" panose="020B0604020202020204" pitchFamily="34" charset="0"/>
              </a:rPr>
              <a:t>AE 09</a:t>
            </a:r>
            <a:r>
              <a:rPr lang="en-US" altLang="en-US" sz="2800" dirty="0">
                <a:solidFill>
                  <a:schemeClr val="accent4">
                    <a:lumMod val="50000"/>
                  </a:schemeClr>
                </a:solidFill>
                <a:latin typeface="Arial" panose="020B0604020202020204" pitchFamily="34" charset="0"/>
                <a:cs typeface="Arial" panose="020B0604020202020204" pitchFamily="34" charset="0"/>
              </a:rPr>
              <a:t>:  Effective Use of Technology and Distance 	    Learning</a:t>
            </a:r>
          </a:p>
          <a:p>
            <a:pPr marL="0" indent="0">
              <a:buFontTx/>
              <a:buNone/>
            </a:pPr>
            <a:endParaRPr lang="en-US" altLang="en-US" sz="2800" dirty="0">
              <a:solidFill>
                <a:schemeClr val="accent4">
                  <a:lumMod val="50000"/>
                </a:schemeClr>
              </a:solidFill>
              <a:latin typeface="Arial" panose="020B0604020202020204" pitchFamily="34" charset="0"/>
              <a:cs typeface="Arial" panose="020B0604020202020204" pitchFamily="34" charset="0"/>
            </a:endParaRPr>
          </a:p>
          <a:p>
            <a:pPr marL="0" indent="0">
              <a:buFontTx/>
              <a:buNone/>
            </a:pPr>
            <a:r>
              <a:rPr lang="en-US" altLang="en-US" sz="2800" b="1" dirty="0">
                <a:solidFill>
                  <a:schemeClr val="accent4">
                    <a:lumMod val="50000"/>
                  </a:schemeClr>
                </a:solidFill>
                <a:latin typeface="Arial" panose="020B0604020202020204" pitchFamily="34" charset="0"/>
                <a:cs typeface="Arial" panose="020B0604020202020204" pitchFamily="34" charset="0"/>
              </a:rPr>
              <a:t>AE 10</a:t>
            </a:r>
            <a:r>
              <a:rPr lang="en-US" altLang="en-US" sz="2800" dirty="0">
                <a:solidFill>
                  <a:schemeClr val="accent4">
                    <a:lumMod val="50000"/>
                  </a:schemeClr>
                </a:solidFill>
                <a:latin typeface="Arial" panose="020B0604020202020204" pitchFamily="34" charset="0"/>
                <a:cs typeface="Arial" panose="020B0604020202020204" pitchFamily="34" charset="0"/>
              </a:rPr>
              <a:t>:  Integrated Education and Training</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10</a:t>
            </a:fld>
            <a:endParaRPr lang="en-US" dirty="0"/>
          </a:p>
        </p:txBody>
      </p:sp>
    </p:spTree>
    <p:extLst>
      <p:ext uri="{BB962C8B-B14F-4D97-AF65-F5344CB8AC3E}">
        <p14:creationId xmlns:p14="http://schemas.microsoft.com/office/powerpoint/2010/main" val="346402630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Evidence Requests</a:t>
            </a:r>
          </a:p>
        </p:txBody>
      </p:sp>
      <p:sp>
        <p:nvSpPr>
          <p:cNvPr id="2" name="Content Placeholder 1"/>
          <p:cNvSpPr>
            <a:spLocks noGrp="1"/>
          </p:cNvSpPr>
          <p:nvPr>
            <p:ph idx="1"/>
          </p:nvPr>
        </p:nvSpPr>
        <p:spPr/>
        <p:txBody>
          <a:bodyPr/>
          <a:lstStyle/>
          <a:p>
            <a:pPr>
              <a:defRPr/>
            </a:pPr>
            <a:r>
              <a:rPr lang="en-US" sz="2800" dirty="0">
                <a:latin typeface="Arial" panose="020B0604020202020204" pitchFamily="34" charset="0"/>
                <a:cs typeface="Arial" panose="020B0604020202020204" pitchFamily="34" charset="0"/>
              </a:rPr>
              <a:t>Evidence requests are examples of documents agencies upload into the CDE Monitoring Tool (CMT) to demonstrate compliance.</a:t>
            </a:r>
          </a:p>
          <a:p>
            <a:pPr marL="109537" indent="0">
              <a:buNone/>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All evidence requests must be uploaded into CMT </a:t>
            </a:r>
            <a:r>
              <a:rPr lang="en-US" sz="2800" b="1" dirty="0">
                <a:latin typeface="Arial" panose="020B0604020202020204" pitchFamily="34" charset="0"/>
                <a:cs typeface="Arial" panose="020B0604020202020204" pitchFamily="34" charset="0"/>
              </a:rPr>
              <a:t>30 days </a:t>
            </a:r>
            <a:r>
              <a:rPr lang="en-US" sz="2800" dirty="0">
                <a:latin typeface="Arial" panose="020B0604020202020204" pitchFamily="34" charset="0"/>
                <a:cs typeface="Arial" panose="020B0604020202020204" pitchFamily="34" charset="0"/>
              </a:rPr>
              <a:t>prior to the first day of a review.</a:t>
            </a:r>
          </a:p>
          <a:p>
            <a:pPr marL="109537" indent="0">
              <a:buNone/>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Program reviewers provide updates for each instrument item no later than </a:t>
            </a:r>
            <a:r>
              <a:rPr lang="en-US" sz="2800" b="1" dirty="0">
                <a:latin typeface="Arial" panose="020B0604020202020204" pitchFamily="34" charset="0"/>
                <a:cs typeface="Arial" panose="020B0604020202020204" pitchFamily="34" charset="0"/>
              </a:rPr>
              <a:t>15 days</a:t>
            </a:r>
            <a:r>
              <a:rPr lang="en-US" sz="2800" dirty="0">
                <a:latin typeface="Arial" panose="020B0604020202020204" pitchFamily="34" charset="0"/>
                <a:cs typeface="Arial" panose="020B0604020202020204" pitchFamily="34" charset="0"/>
              </a:rPr>
              <a:t> prior to the first day of review.</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11</a:t>
            </a:fld>
            <a:endParaRPr lang="en-US" dirty="0"/>
          </a:p>
        </p:txBody>
      </p:sp>
    </p:spTree>
    <p:extLst>
      <p:ext uri="{BB962C8B-B14F-4D97-AF65-F5344CB8AC3E}">
        <p14:creationId xmlns:p14="http://schemas.microsoft.com/office/powerpoint/2010/main" val="76179964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accent2">
                    <a:lumMod val="50000"/>
                  </a:schemeClr>
                </a:solidFill>
                <a:latin typeface="Arial" panose="020B0604020202020204" pitchFamily="34" charset="0"/>
                <a:cs typeface="Arial" panose="020B0604020202020204" pitchFamily="34" charset="0"/>
              </a:rPr>
              <a:t>Instrument Items (5)</a:t>
            </a:r>
          </a:p>
        </p:txBody>
      </p:sp>
      <p:sp>
        <p:nvSpPr>
          <p:cNvPr id="2" name="Content Placeholder 1"/>
          <p:cNvSpPr>
            <a:spLocks noGrp="1"/>
          </p:cNvSpPr>
          <p:nvPr>
            <p:ph idx="1"/>
          </p:nvPr>
        </p:nvSpPr>
        <p:spPr/>
        <p:txBody>
          <a:bodyPr/>
          <a:lstStyle/>
          <a:p>
            <a:pPr marL="571500" indent="-571500">
              <a:buClrTx/>
              <a:buSzPct val="100000"/>
              <a:buFont typeface="+mj-lt"/>
              <a:buAutoNum type="romanUcPeriod"/>
              <a:defRPr/>
            </a:pPr>
            <a:endParaRPr lang="en-US" sz="2800" b="1" dirty="0">
              <a:latin typeface="Arial" panose="020B0604020202020204" pitchFamily="34" charset="0"/>
              <a:cs typeface="Arial" panose="020B0604020202020204" pitchFamily="34" charset="0"/>
            </a:endParaRPr>
          </a:p>
          <a:p>
            <a:pPr marL="571500" indent="-571500">
              <a:buClrTx/>
              <a:buSzPct val="100000"/>
              <a:buFont typeface="+mj-lt"/>
              <a:buAutoNum type="romanUcPeriod"/>
              <a:defRPr/>
            </a:pPr>
            <a:r>
              <a:rPr lang="en-US" sz="2800" b="1" dirty="0">
                <a:latin typeface="Arial" panose="020B0604020202020204" pitchFamily="34" charset="0"/>
                <a:cs typeface="Arial" panose="020B0604020202020204" pitchFamily="34" charset="0"/>
              </a:rPr>
              <a:t>Involvement	</a:t>
            </a:r>
          </a:p>
          <a:p>
            <a:pPr marL="0" indent="0">
              <a:buNone/>
              <a:defRPr/>
            </a:pPr>
            <a:endParaRPr lang="en-US" sz="2800" b="1" dirty="0">
              <a:latin typeface="Arial" panose="020B0604020202020204" pitchFamily="34" charset="0"/>
              <a:cs typeface="Arial" panose="020B0604020202020204" pitchFamily="34" charset="0"/>
            </a:endParaRPr>
          </a:p>
          <a:p>
            <a:pPr marL="0" indent="0">
              <a:buFontTx/>
              <a:buNone/>
              <a:defRPr/>
            </a:pPr>
            <a:r>
              <a:rPr lang="en-US" sz="2400" b="1" dirty="0">
                <a:latin typeface="Arial" panose="020B0604020202020204" pitchFamily="34" charset="0"/>
                <a:cs typeface="Arial" panose="020B0604020202020204" pitchFamily="34" charset="0"/>
              </a:rPr>
              <a:t>AE 01: Collaboration, Alignment, and Support Services</a:t>
            </a:r>
          </a:p>
          <a:p>
            <a:pPr marL="0" indent="0">
              <a:buFontTx/>
              <a:buNone/>
              <a:defRPr/>
            </a:pPr>
            <a:r>
              <a:rPr lang="en-US" sz="2400" dirty="0">
                <a:latin typeface="Arial" panose="020B0604020202020204" pitchFamily="34" charset="0"/>
                <a:cs typeface="Arial" panose="020B0604020202020204" pitchFamily="34" charset="0"/>
              </a:rPr>
              <a:t>Eligible provider demonstrates alignment between proposed activities and services and the strategy and goals of the local plan, as well as the activities and services of the one-stop partners. (Title 29, United States Code [29 U.S.C] sections 3123 and 3321[e][4])</a:t>
            </a:r>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12</a:t>
            </a:fld>
            <a:endParaRPr lang="en-US" dirty="0"/>
          </a:p>
        </p:txBody>
      </p:sp>
    </p:spTree>
    <p:extLst>
      <p:ext uri="{BB962C8B-B14F-4D97-AF65-F5344CB8AC3E}">
        <p14:creationId xmlns:p14="http://schemas.microsoft.com/office/powerpoint/2010/main" val="35112882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AE 01: Collaboration, Alignment, and Support Services</a:t>
            </a:r>
          </a:p>
        </p:txBody>
      </p:sp>
      <p:sp>
        <p:nvSpPr>
          <p:cNvPr id="2" name="Content Placeholder 1"/>
          <p:cNvSpPr>
            <a:spLocks noGrp="1"/>
          </p:cNvSpPr>
          <p:nvPr>
            <p:ph idx="1"/>
          </p:nvPr>
        </p:nvSpPr>
        <p:spPr/>
        <p:txBody>
          <a:bodyPr/>
          <a:lstStyle/>
          <a:p>
            <a:pPr marL="0" indent="0">
              <a:buFontTx/>
              <a:buNone/>
              <a:defRPr/>
            </a:pPr>
            <a:r>
              <a:rPr lang="en-US" sz="2400" b="1" dirty="0">
                <a:solidFill>
                  <a:srgbClr val="009C48"/>
                </a:solidFill>
                <a:latin typeface="Arial" panose="020B0604020202020204" pitchFamily="34" charset="0"/>
                <a:cs typeface="Arial" panose="020B0604020202020204" pitchFamily="34" charset="0"/>
              </a:rPr>
              <a:t>Evidence Requests:</a:t>
            </a:r>
          </a:p>
          <a:p>
            <a:pPr>
              <a:defRPr/>
            </a:pPr>
            <a:r>
              <a:rPr lang="en-US" sz="2400" dirty="0">
                <a:latin typeface="Arial" panose="020B0604020202020204" pitchFamily="34" charset="0"/>
                <a:cs typeface="Arial" panose="020B0604020202020204" pitchFamily="34" charset="0"/>
              </a:rPr>
              <a:t>Memorandum of Understanding (MOU)</a:t>
            </a:r>
          </a:p>
          <a:p>
            <a:pPr>
              <a:defRPr/>
            </a:pPr>
            <a:r>
              <a:rPr lang="en-US" sz="2400" dirty="0">
                <a:latin typeface="Arial" panose="020B0604020202020204" pitchFamily="34" charset="0"/>
                <a:cs typeface="Arial" panose="020B0604020202020204" pitchFamily="34" charset="0"/>
              </a:rPr>
              <a:t>Resource Guide (current and prior year)</a:t>
            </a:r>
          </a:p>
          <a:p>
            <a:pPr marL="0" indent="0">
              <a:buFontTx/>
              <a:buNone/>
              <a:defRPr/>
            </a:pPr>
            <a:r>
              <a:rPr lang="en-US" sz="2400" b="1" dirty="0">
                <a:solidFill>
                  <a:srgbClr val="009C48"/>
                </a:solidFill>
                <a:latin typeface="Arial" panose="020B0604020202020204" pitchFamily="34" charset="0"/>
                <a:cs typeface="Arial" panose="020B0604020202020204" pitchFamily="34" charset="0"/>
              </a:rPr>
              <a:t>Secondary Evidence Request:</a:t>
            </a:r>
          </a:p>
          <a:p>
            <a:pPr>
              <a:defRPr/>
            </a:pPr>
            <a:r>
              <a:rPr lang="en-US" sz="2400" dirty="0">
                <a:latin typeface="Arial" panose="020B0604020202020204" pitchFamily="34" charset="0"/>
                <a:cs typeface="Arial" panose="020B0604020202020204" pitchFamily="34" charset="0"/>
              </a:rPr>
              <a:t>Supplemental Evidence of Collaboration (current* and prior year)</a:t>
            </a:r>
          </a:p>
          <a:p>
            <a:pPr marL="0" indent="0">
              <a:buFontTx/>
              <a:buNone/>
              <a:defRPr/>
            </a:pPr>
            <a:r>
              <a:rPr lang="en-US" sz="2400" b="1" dirty="0">
                <a:solidFill>
                  <a:srgbClr val="009C48"/>
                </a:solidFill>
                <a:latin typeface="Arial" panose="020B0604020202020204" pitchFamily="34" charset="0"/>
                <a:cs typeface="Arial" panose="020B0604020202020204" pitchFamily="34" charset="0"/>
              </a:rPr>
              <a:t>Evidence Request:</a:t>
            </a:r>
          </a:p>
          <a:p>
            <a:pPr>
              <a:defRPr/>
            </a:pPr>
            <a:r>
              <a:rPr lang="en-US" sz="2400" dirty="0">
                <a:latin typeface="Arial" panose="020B0604020202020204" pitchFamily="34" charset="0"/>
                <a:cs typeface="Arial" panose="020B0604020202020204" pitchFamily="34" charset="0"/>
              </a:rPr>
              <a:t>Umbrella or Separate Memorandum Of Understanding (MOU) relating to operation of America’s Job Centers of California (AJCC) </a:t>
            </a:r>
            <a:r>
              <a:rPr lang="en-US" sz="2000" dirty="0">
                <a:latin typeface="Arial" panose="020B0604020202020204" pitchFamily="34" charset="0"/>
                <a:cs typeface="Arial" panose="020B0604020202020204" pitchFamily="34" charset="0"/>
              </a:rPr>
              <a:t>(formerly known as One-Stop)</a:t>
            </a:r>
          </a:p>
          <a:p>
            <a:pPr marL="0" indent="0">
              <a:buFontTx/>
              <a:buNone/>
              <a:defRPr/>
            </a:pPr>
            <a:r>
              <a:rPr lang="en-US" sz="2400" dirty="0">
                <a:latin typeface="Arial" panose="020B0604020202020204" pitchFamily="34" charset="0"/>
                <a:cs typeface="Arial" panose="020B0604020202020204" pitchFamily="34" charset="0"/>
              </a:rPr>
              <a:t>*Note: current program year 2022−23</a:t>
            </a:r>
            <a:r>
              <a:rPr lang="en-US" sz="2400" dirty="0"/>
              <a:t> </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13</a:t>
            </a:fld>
            <a:endParaRPr lang="en-US" dirty="0"/>
          </a:p>
        </p:txBody>
      </p:sp>
    </p:spTree>
    <p:extLst>
      <p:ext uri="{BB962C8B-B14F-4D97-AF65-F5344CB8AC3E}">
        <p14:creationId xmlns:p14="http://schemas.microsoft.com/office/powerpoint/2010/main" val="419434874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AE 02: Financial Accountability (1)</a:t>
            </a:r>
          </a:p>
        </p:txBody>
      </p:sp>
      <p:sp>
        <p:nvSpPr>
          <p:cNvPr id="2" name="Content Placeholder 1"/>
          <p:cNvSpPr>
            <a:spLocks noGrp="1"/>
          </p:cNvSpPr>
          <p:nvPr>
            <p:ph idx="1"/>
          </p:nvPr>
        </p:nvSpPr>
        <p:spPr/>
        <p:txBody>
          <a:bodyPr/>
          <a:lstStyle/>
          <a:p>
            <a:pPr marL="109537" indent="0">
              <a:buFontTx/>
              <a:buNone/>
              <a:defRPr/>
            </a:pPr>
            <a:endParaRPr lang="en-US" sz="2800" dirty="0">
              <a:solidFill>
                <a:srgbClr val="00B050"/>
              </a:solidFill>
              <a:latin typeface="Arial" panose="020B0604020202020204" pitchFamily="34" charset="0"/>
              <a:cs typeface="Arial" panose="020B0604020202020204" pitchFamily="34" charset="0"/>
            </a:endParaRPr>
          </a:p>
          <a:p>
            <a:pPr marL="109537" indent="0">
              <a:buFontTx/>
              <a:buNone/>
              <a:defRPr/>
            </a:pPr>
            <a:r>
              <a:rPr lang="en-US" sz="2800" b="1" dirty="0">
                <a:solidFill>
                  <a:srgbClr val="009C48"/>
                </a:solidFill>
                <a:latin typeface="Arial" panose="020B0604020202020204" pitchFamily="34" charset="0"/>
                <a:cs typeface="Arial" panose="020B0604020202020204" pitchFamily="34" charset="0"/>
              </a:rPr>
              <a:t>Evidence Requests:</a:t>
            </a:r>
          </a:p>
          <a:p>
            <a:pPr>
              <a:defRPr/>
            </a:pPr>
            <a:r>
              <a:rPr lang="en-US" sz="2800" dirty="0">
                <a:latin typeface="Arial" panose="020B0604020202020204" pitchFamily="34" charset="0"/>
                <a:cs typeface="Arial" panose="020B0604020202020204" pitchFamily="34" charset="0"/>
              </a:rPr>
              <a:t>Equipment Inventory Records (current and prior three years)</a:t>
            </a:r>
          </a:p>
          <a:p>
            <a:pPr marL="109537" indent="0">
              <a:buNone/>
              <a:defRPr/>
            </a:pPr>
            <a:endParaRPr lang="en-US" sz="1800" i="1"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General Ledger (current and prior three years)</a:t>
            </a:r>
          </a:p>
          <a:p>
            <a:pPr marL="109537" indent="0">
              <a:buNone/>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In-kind and Other Non-federal Expenditures (current and prior three years) </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14</a:t>
            </a:fld>
            <a:endParaRPr lang="en-US" dirty="0"/>
          </a:p>
        </p:txBody>
      </p:sp>
    </p:spTree>
    <p:extLst>
      <p:ext uri="{BB962C8B-B14F-4D97-AF65-F5344CB8AC3E}">
        <p14:creationId xmlns:p14="http://schemas.microsoft.com/office/powerpoint/2010/main" val="292861801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AE 02: Financial Accountability (2)</a:t>
            </a:r>
            <a:endParaRPr lang="en-US" sz="2400" dirty="0">
              <a:solidFill>
                <a:schemeClr val="tx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No Fees Policy (current and prior year)</a:t>
            </a:r>
          </a:p>
          <a:p>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Organizational Charts (current year) </a:t>
            </a:r>
          </a:p>
          <a:p>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Sample Board Minutes (current and prior year)</a:t>
            </a:r>
          </a:p>
          <a:p>
            <a:pPr marL="109537" indent="0">
              <a:buNone/>
            </a:pPr>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15</a:t>
            </a:fld>
            <a:endParaRPr lang="en-US" dirty="0"/>
          </a:p>
        </p:txBody>
      </p:sp>
    </p:spTree>
    <p:extLst>
      <p:ext uri="{BB962C8B-B14F-4D97-AF65-F5344CB8AC3E}">
        <p14:creationId xmlns:p14="http://schemas.microsoft.com/office/powerpoint/2010/main" val="113391489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a:solidFill>
                  <a:schemeClr val="tx1"/>
                </a:solidFill>
                <a:latin typeface="Arial" panose="020B0604020202020204" pitchFamily="34" charset="0"/>
                <a:cs typeface="Arial" panose="020B0604020202020204" pitchFamily="34" charset="0"/>
              </a:rPr>
              <a:t>AE 02: Financial Accountability (3)</a:t>
            </a:r>
            <a:endParaRPr lang="en-US" dirty="0">
              <a:solidFill>
                <a:schemeClr val="tx1"/>
              </a:solidFill>
            </a:endParaRPr>
          </a:p>
        </p:txBody>
      </p:sp>
      <p:sp>
        <p:nvSpPr>
          <p:cNvPr id="2" name="Content Placeholder 1"/>
          <p:cNvSpPr>
            <a:spLocks noGrp="1"/>
          </p:cNvSpPr>
          <p:nvPr>
            <p:ph idx="1"/>
          </p:nvPr>
        </p:nvSpPr>
        <p:spPr/>
        <p:txBody>
          <a:bodyPr/>
          <a:lstStyle/>
          <a:p>
            <a:endParaRPr lang="en-US" altLang="en-US" sz="24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Staff Funding Report (current and prior three years) </a:t>
            </a:r>
          </a:p>
          <a:p>
            <a:r>
              <a:rPr lang="en-US" altLang="en-US" sz="2800" dirty="0">
                <a:latin typeface="Arial" panose="020B0604020202020204" pitchFamily="34" charset="0"/>
                <a:cs typeface="Arial" panose="020B0604020202020204" pitchFamily="34" charset="0"/>
              </a:rPr>
              <a:t>Time and Effort Policies and Procedures (current year)</a:t>
            </a:r>
          </a:p>
          <a:p>
            <a:r>
              <a:rPr lang="en-US" altLang="en-US" sz="2800" dirty="0">
                <a:latin typeface="Arial" panose="020B0604020202020204" pitchFamily="34" charset="0"/>
                <a:cs typeface="Arial" panose="020B0604020202020204" pitchFamily="34" charset="0"/>
              </a:rPr>
              <a:t>Time and Effort Records (current and prior year) </a:t>
            </a:r>
          </a:p>
          <a:p>
            <a:r>
              <a:rPr lang="en-US" altLang="en-US" sz="2800" dirty="0">
                <a:latin typeface="Arial" panose="020B0604020202020204" pitchFamily="34" charset="0"/>
                <a:cs typeface="Arial" panose="020B0604020202020204" pitchFamily="34" charset="0"/>
              </a:rPr>
              <a:t>Supplemental Evidence of Financial Accountability</a:t>
            </a:r>
          </a:p>
          <a:p>
            <a:endParaRPr lang="en-US" sz="2800"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16</a:t>
            </a:fld>
            <a:endParaRPr lang="en-US" dirty="0"/>
          </a:p>
        </p:txBody>
      </p:sp>
    </p:spTree>
    <p:extLst>
      <p:ext uri="{BB962C8B-B14F-4D97-AF65-F5344CB8AC3E}">
        <p14:creationId xmlns:p14="http://schemas.microsoft.com/office/powerpoint/2010/main" val="613177439"/>
      </p:ext>
    </p:extLst>
  </p:cSld>
  <p:clrMapOvr>
    <a:overrideClrMapping bg1="lt1" tx1="dk1" bg2="lt2" tx2="dk2" accent1="accent1" accent2="accent2" accent3="accent3" accent4="accent4" accent5="accent5" accent6="accent6" hlink="hlink" folHlink="folHlink"/>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AE 03: Data Collection and Program Effectiveness (1) </a:t>
            </a:r>
          </a:p>
        </p:txBody>
      </p:sp>
      <p:sp>
        <p:nvSpPr>
          <p:cNvPr id="2" name="Content Placeholder 1"/>
          <p:cNvSpPr>
            <a:spLocks noGrp="1"/>
          </p:cNvSpPr>
          <p:nvPr>
            <p:ph idx="1"/>
          </p:nvPr>
        </p:nvSpPr>
        <p:spPr>
          <a:xfrm>
            <a:off x="457200" y="1143000"/>
            <a:ext cx="8229600" cy="4525962"/>
          </a:xfrm>
        </p:spPr>
        <p:txBody>
          <a:bodyPr/>
          <a:lstStyle/>
          <a:p>
            <a:pPr marL="109537" indent="0">
              <a:buFontTx/>
              <a:buNone/>
              <a:defRPr/>
            </a:pPr>
            <a:endParaRPr lang="en-US" sz="2400" dirty="0">
              <a:solidFill>
                <a:srgbClr val="00B050"/>
              </a:solidFill>
            </a:endParaRPr>
          </a:p>
          <a:p>
            <a:pPr marL="109537" indent="0">
              <a:buFontTx/>
              <a:buNone/>
              <a:defRPr/>
            </a:pPr>
            <a:r>
              <a:rPr lang="en-US" sz="2800" b="1" dirty="0">
                <a:solidFill>
                  <a:srgbClr val="009C48"/>
                </a:solidFill>
                <a:latin typeface="Arial" panose="020B0604020202020204" pitchFamily="34" charset="0"/>
                <a:cs typeface="Arial" panose="020B0604020202020204" pitchFamily="34" charset="0"/>
              </a:rPr>
              <a:t>Evidence Requests:</a:t>
            </a:r>
          </a:p>
          <a:p>
            <a:pPr marL="109537" indent="0">
              <a:buFontTx/>
              <a:buNone/>
              <a:defRPr/>
            </a:pPr>
            <a:endParaRPr lang="en-US" sz="2800" b="1" dirty="0">
              <a:solidFill>
                <a:srgbClr val="009C48"/>
              </a:solidFill>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Data Integrity Reports (current and prior year)</a:t>
            </a:r>
          </a:p>
          <a:p>
            <a:pPr>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Federal Tables 4 (current and prior year)</a:t>
            </a:r>
          </a:p>
          <a:p>
            <a:pPr>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Federal Table 5 (current and prior year)</a:t>
            </a:r>
          </a:p>
          <a:p>
            <a:pPr marL="109537" indent="0">
              <a:buNone/>
              <a:defRPr/>
            </a:pPr>
            <a:r>
              <a:rPr lang="en-US" sz="2800" dirty="0">
                <a:latin typeface="Arial" panose="020B0604020202020204" pitchFamily="34" charset="0"/>
                <a:cs typeface="Arial" panose="020B0604020202020204" pitchFamily="34" charset="0"/>
              </a:rPr>
              <a:t> </a:t>
            </a:r>
          </a:p>
          <a:p>
            <a:pPr marL="109537" indent="0">
              <a:buNone/>
              <a:defRPr/>
            </a:pPr>
            <a:endParaRPr lang="en-US" sz="2800"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17</a:t>
            </a:fld>
            <a:endParaRPr lang="en-US" dirty="0"/>
          </a:p>
        </p:txBody>
      </p:sp>
    </p:spTree>
    <p:extLst>
      <p:ext uri="{BB962C8B-B14F-4D97-AF65-F5344CB8AC3E}">
        <p14:creationId xmlns:p14="http://schemas.microsoft.com/office/powerpoint/2010/main" val="57616054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AE 03: Data Collection and Program Effectiveness (2)</a:t>
            </a:r>
            <a:endParaRPr lang="en-US" sz="2400" dirty="0">
              <a:solidFill>
                <a:schemeClr val="tx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481138"/>
            <a:ext cx="8229600" cy="4614862"/>
          </a:xfrm>
        </p:spPr>
        <p:txBody>
          <a:bodyPr/>
          <a:lstStyle/>
          <a:p>
            <a:pPr marL="109537" indent="0">
              <a:buNone/>
            </a:pPr>
            <a:endParaRPr lang="en-US" altLang="en-US" sz="2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FERPA Policy (current year)</a:t>
            </a:r>
          </a:p>
          <a:p>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Social Security Consent Form (current year)</a:t>
            </a:r>
          </a:p>
          <a:p>
            <a:pPr marL="109537" indent="0">
              <a:buNone/>
            </a:pPr>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High School Diplomas Awarded (current and prior three years) </a:t>
            </a:r>
          </a:p>
          <a:p>
            <a:endParaRPr lang="en-US" altLang="en-US" sz="2600" dirty="0">
              <a:latin typeface="Arial" panose="020B0604020202020204" pitchFamily="34" charset="0"/>
              <a:cs typeface="Arial" panose="020B0604020202020204" pitchFamily="34" charset="0"/>
            </a:endParaRPr>
          </a:p>
          <a:p>
            <a:pPr marL="109537" indent="0">
              <a:buNone/>
            </a:pPr>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18</a:t>
            </a:fld>
            <a:endParaRPr lang="en-US" dirty="0"/>
          </a:p>
        </p:txBody>
      </p:sp>
    </p:spTree>
    <p:extLst>
      <p:ext uri="{BB962C8B-B14F-4D97-AF65-F5344CB8AC3E}">
        <p14:creationId xmlns:p14="http://schemas.microsoft.com/office/powerpoint/2010/main" val="235657486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AE 03: Data Collection and Program Effectiveness (3)</a:t>
            </a:r>
            <a:endParaRPr lang="en-US" sz="2400" dirty="0">
              <a:solidFill>
                <a:schemeClr val="tx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481138"/>
            <a:ext cx="8229600" cy="4614862"/>
          </a:xfrm>
        </p:spPr>
        <p:txBody>
          <a:bodyPr/>
          <a:lstStyle/>
          <a:p>
            <a:pPr marL="109537" indent="0">
              <a:buNone/>
            </a:pPr>
            <a:endParaRPr lang="en-US" altLang="en-US" sz="28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Local Assessment Policy (current year) </a:t>
            </a:r>
          </a:p>
          <a:p>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Payment Point Summary (current and prior three years)</a:t>
            </a:r>
          </a:p>
          <a:p>
            <a:endParaRPr lang="en-US" altLang="en-US" sz="2600" dirty="0">
              <a:latin typeface="Arial" panose="020B0604020202020204" pitchFamily="34" charset="0"/>
              <a:cs typeface="Arial" panose="020B0604020202020204" pitchFamily="34" charset="0"/>
            </a:endParaRPr>
          </a:p>
          <a:p>
            <a:r>
              <a:rPr lang="en-US" altLang="en-US" sz="2600" dirty="0" err="1">
                <a:latin typeface="Arial" panose="020B0604020202020204" pitchFamily="34" charset="0"/>
                <a:cs typeface="Arial" panose="020B0604020202020204" pitchFamily="34" charset="0"/>
              </a:rPr>
              <a:t>Persister</a:t>
            </a:r>
            <a:r>
              <a:rPr lang="en-US" altLang="en-US" sz="2600" dirty="0">
                <a:latin typeface="Arial" panose="020B0604020202020204" pitchFamily="34" charset="0"/>
                <a:cs typeface="Arial" panose="020B0604020202020204" pitchFamily="34" charset="0"/>
              </a:rPr>
              <a:t> Reports (current and prior year) </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19</a:t>
            </a:fld>
            <a:endParaRPr lang="en-US" dirty="0"/>
          </a:p>
        </p:txBody>
      </p:sp>
    </p:spTree>
    <p:extLst>
      <p:ext uri="{BB962C8B-B14F-4D97-AF65-F5344CB8AC3E}">
        <p14:creationId xmlns:p14="http://schemas.microsoft.com/office/powerpoint/2010/main" val="93398789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0"/>
              </a:ext>
            </a:extLst>
          </p:cNvPr>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Purpose</a:t>
            </a:r>
          </a:p>
        </p:txBody>
      </p:sp>
      <p:sp>
        <p:nvSpPr>
          <p:cNvPr id="2" name="Content Placeholder 1">
            <a:extLst>
              <a:ext uri="{C183D7F6-B498-43B3-948B-1728B52AA6E4}">
                <adec:decorative xmlns:adec="http://schemas.microsoft.com/office/drawing/2017/decorative" val="0"/>
              </a:ext>
            </a:extLst>
          </p:cNvPr>
          <p:cNvSpPr>
            <a:spLocks noGrp="1"/>
          </p:cNvSpPr>
          <p:nvPr>
            <p:ph idx="1"/>
          </p:nvPr>
        </p:nvSpPr>
        <p:spPr>
          <a:xfrm>
            <a:off x="457200" y="1676400"/>
            <a:ext cx="8229600" cy="4330700"/>
          </a:xfrm>
        </p:spPr>
        <p:txBody>
          <a:bodyPr/>
          <a:lstStyle/>
          <a:p>
            <a:r>
              <a:rPr lang="en-US" altLang="en-US" sz="2800" dirty="0">
                <a:latin typeface="Arial" panose="020B0604020202020204" pitchFamily="34" charset="0"/>
                <a:cs typeface="Arial" panose="020B0604020202020204" pitchFamily="34" charset="0"/>
              </a:rPr>
              <a:t>What is Compliance Monitoring?</a:t>
            </a:r>
          </a:p>
          <a:p>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Provide Overview of the Instrument</a:t>
            </a:r>
          </a:p>
          <a:p>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Understand Evidence Requirements</a:t>
            </a:r>
          </a:p>
          <a:p>
            <a:pPr marL="109537" indent="0">
              <a:buNone/>
            </a:pPr>
            <a:endParaRPr lang="en-US"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3B3AB7F8-4399-4666-9B86-C7597ADD0F7D}" type="slidenum">
              <a:rPr lang="en-US" smtClean="0"/>
              <a:pPr>
                <a:defRPr/>
              </a:pPr>
              <a:t>2</a:t>
            </a:fld>
            <a:endParaRPr lang="en-US" dirty="0"/>
          </a:p>
        </p:txBody>
      </p:sp>
    </p:spTree>
    <p:extLst>
      <p:ext uri="{BB962C8B-B14F-4D97-AF65-F5344CB8AC3E}">
        <p14:creationId xmlns:p14="http://schemas.microsoft.com/office/powerpoint/2010/main" val="112970290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AE 04: Staff Qualifications and Professional Development</a:t>
            </a:r>
          </a:p>
        </p:txBody>
      </p:sp>
      <p:sp>
        <p:nvSpPr>
          <p:cNvPr id="2" name="Content Placeholder 1"/>
          <p:cNvSpPr>
            <a:spLocks noGrp="1"/>
          </p:cNvSpPr>
          <p:nvPr>
            <p:ph idx="1"/>
          </p:nvPr>
        </p:nvSpPr>
        <p:spPr/>
        <p:txBody>
          <a:bodyPr/>
          <a:lstStyle/>
          <a:p>
            <a:pPr marL="109537" indent="0">
              <a:buFontTx/>
              <a:buNone/>
              <a:defRPr/>
            </a:pPr>
            <a:endParaRPr lang="en-US" sz="2800" b="1" dirty="0">
              <a:solidFill>
                <a:srgbClr val="009C48"/>
              </a:solidFill>
              <a:latin typeface="Arial" panose="020B0604020202020204" pitchFamily="34" charset="0"/>
              <a:cs typeface="Arial" panose="020B0604020202020204" pitchFamily="34" charset="0"/>
            </a:endParaRPr>
          </a:p>
          <a:p>
            <a:pPr marL="109537" indent="0">
              <a:buFontTx/>
              <a:buNone/>
              <a:defRPr/>
            </a:pPr>
            <a:r>
              <a:rPr lang="en-US" sz="2800" b="1" dirty="0">
                <a:solidFill>
                  <a:srgbClr val="009C48"/>
                </a:solidFill>
                <a:latin typeface="Arial" panose="020B0604020202020204" pitchFamily="34" charset="0"/>
                <a:cs typeface="Arial" panose="020B0604020202020204" pitchFamily="34" charset="0"/>
              </a:rPr>
              <a:t>Evidence Requests:</a:t>
            </a:r>
          </a:p>
          <a:p>
            <a:pPr>
              <a:defRPr/>
            </a:pPr>
            <a:r>
              <a:rPr lang="en-US" sz="2400" dirty="0">
                <a:latin typeface="Arial" panose="020B0604020202020204" pitchFamily="34" charset="0"/>
                <a:cs typeface="Arial" panose="020B0604020202020204" pitchFamily="34" charset="0"/>
              </a:rPr>
              <a:t>Administrative and Staff Assignments (current and prior year) </a:t>
            </a:r>
          </a:p>
          <a:p>
            <a:pPr>
              <a:defRPr/>
            </a:pPr>
            <a:r>
              <a:rPr lang="en-US" sz="2400" dirty="0">
                <a:latin typeface="Arial" panose="020B0604020202020204" pitchFamily="34" charset="0"/>
                <a:cs typeface="Arial" panose="020B0604020202020204" pitchFamily="34" charset="0"/>
              </a:rPr>
              <a:t>Duty Statements (current and prior year)</a:t>
            </a:r>
          </a:p>
          <a:p>
            <a:pPr>
              <a:defRPr/>
            </a:pPr>
            <a:r>
              <a:rPr lang="en-US" sz="2400" dirty="0">
                <a:latin typeface="Arial" panose="020B0604020202020204" pitchFamily="34" charset="0"/>
                <a:cs typeface="Arial" panose="020B0604020202020204" pitchFamily="34" charset="0"/>
              </a:rPr>
              <a:t>Professional Development Records (current and prior year)</a:t>
            </a:r>
          </a:p>
          <a:p>
            <a:pPr>
              <a:defRPr/>
            </a:pPr>
            <a:r>
              <a:rPr lang="en-US" sz="2400" dirty="0">
                <a:latin typeface="Arial" panose="020B0604020202020204" pitchFamily="34" charset="0"/>
                <a:cs typeface="Arial" panose="020B0604020202020204" pitchFamily="34" charset="0"/>
              </a:rPr>
              <a:t>Staff Credentials (current and prior year)</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20</a:t>
            </a:fld>
            <a:endParaRPr lang="en-US" dirty="0"/>
          </a:p>
        </p:txBody>
      </p:sp>
    </p:spTree>
    <p:extLst>
      <p:ext uri="{BB962C8B-B14F-4D97-AF65-F5344CB8AC3E}">
        <p14:creationId xmlns:p14="http://schemas.microsoft.com/office/powerpoint/2010/main" val="371233922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AE 05: Needs Assessment (1)</a:t>
            </a:r>
          </a:p>
        </p:txBody>
      </p:sp>
      <p:sp>
        <p:nvSpPr>
          <p:cNvPr id="2" name="Content Placeholder 1"/>
          <p:cNvSpPr>
            <a:spLocks noGrp="1"/>
          </p:cNvSpPr>
          <p:nvPr>
            <p:ph idx="1"/>
          </p:nvPr>
        </p:nvSpPr>
        <p:spPr/>
        <p:txBody>
          <a:bodyPr/>
          <a:lstStyle/>
          <a:p>
            <a:pPr marL="109537" indent="0">
              <a:buFontTx/>
              <a:buNone/>
              <a:defRPr/>
            </a:pPr>
            <a:endParaRPr lang="en-US" sz="2800" b="1" dirty="0">
              <a:solidFill>
                <a:srgbClr val="009C48"/>
              </a:solidFill>
              <a:latin typeface="Arial" panose="020B0604020202020204" pitchFamily="34" charset="0"/>
              <a:cs typeface="Arial" panose="020B0604020202020204" pitchFamily="34" charset="0"/>
            </a:endParaRPr>
          </a:p>
          <a:p>
            <a:pPr marL="109537" indent="0">
              <a:buFontTx/>
              <a:buNone/>
              <a:defRPr/>
            </a:pPr>
            <a:r>
              <a:rPr lang="en-US" sz="2800" b="1" dirty="0">
                <a:solidFill>
                  <a:srgbClr val="009C48"/>
                </a:solidFill>
                <a:latin typeface="Arial" panose="020B0604020202020204" pitchFamily="34" charset="0"/>
                <a:cs typeface="Arial" panose="020B0604020202020204" pitchFamily="34" charset="0"/>
              </a:rPr>
              <a:t>Evidence Requests:</a:t>
            </a:r>
          </a:p>
          <a:p>
            <a:pPr>
              <a:defRPr/>
            </a:pPr>
            <a:r>
              <a:rPr lang="en-US" sz="2400" dirty="0">
                <a:latin typeface="Arial" panose="020B0604020202020204" pitchFamily="34" charset="0"/>
                <a:cs typeface="Arial" panose="020B0604020202020204" pitchFamily="34" charset="0"/>
              </a:rPr>
              <a:t>Adult Education and Family Literacy Act Program Demographic Reports, Federal Tables 1, 2, and 3 (current and prior year)</a:t>
            </a: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Community Demographics Reports (current year)</a:t>
            </a:r>
          </a:p>
          <a:p>
            <a:pPr marL="109537" indent="0">
              <a:buNone/>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English Literacy and Civics Education Needs Assessment (current and prior year)</a:t>
            </a:r>
          </a:p>
          <a:p>
            <a:pPr marL="109537" indent="0">
              <a:buNone/>
            </a:pPr>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21</a:t>
            </a:fld>
            <a:endParaRPr lang="en-US" dirty="0"/>
          </a:p>
        </p:txBody>
      </p:sp>
    </p:spTree>
    <p:extLst>
      <p:ext uri="{BB962C8B-B14F-4D97-AF65-F5344CB8AC3E}">
        <p14:creationId xmlns:p14="http://schemas.microsoft.com/office/powerpoint/2010/main" val="333253167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AE 05: Needs Assessment (2)</a:t>
            </a:r>
          </a:p>
        </p:txBody>
      </p:sp>
      <p:sp>
        <p:nvSpPr>
          <p:cNvPr id="2" name="Content Placeholder 1"/>
          <p:cNvSpPr>
            <a:spLocks noGrp="1"/>
          </p:cNvSpPr>
          <p:nvPr>
            <p:ph idx="1"/>
          </p:nvPr>
        </p:nvSpPr>
        <p:spPr/>
        <p:txBody>
          <a:bodyPr/>
          <a:lstStyle/>
          <a:p>
            <a:pPr marL="109537" indent="0">
              <a:buFontTx/>
              <a:buNone/>
              <a:defRPr/>
            </a:pPr>
            <a:r>
              <a:rPr lang="en-US" sz="2800" b="1" dirty="0">
                <a:solidFill>
                  <a:srgbClr val="009C48"/>
                </a:solidFill>
                <a:latin typeface="Arial" panose="020B0604020202020204" pitchFamily="34" charset="0"/>
                <a:cs typeface="Arial" panose="020B0604020202020204" pitchFamily="34" charset="0"/>
              </a:rPr>
              <a:t>Evidence Requests:</a:t>
            </a:r>
          </a:p>
          <a:p>
            <a:pPr marL="109537" indent="0">
              <a:buFontTx/>
              <a:buNone/>
              <a:defRPr/>
            </a:pPr>
            <a:endParaRPr lang="en-US" sz="2800" b="1" dirty="0">
              <a:solidFill>
                <a:srgbClr val="009C48"/>
              </a:solidFill>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Civic Objectives and Additional Assessment Plans (COAAPs) (current and prior year)</a:t>
            </a:r>
          </a:p>
          <a:p>
            <a:pPr>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Continuous Improvement Plan (current and prior year)</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22</a:t>
            </a:fld>
            <a:endParaRPr lang="en-US" dirty="0"/>
          </a:p>
        </p:txBody>
      </p:sp>
    </p:spTree>
    <p:extLst>
      <p:ext uri="{BB962C8B-B14F-4D97-AF65-F5344CB8AC3E}">
        <p14:creationId xmlns:p14="http://schemas.microsoft.com/office/powerpoint/2010/main" val="227670549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AE 06: Serving Individuals with Disabilities</a:t>
            </a:r>
          </a:p>
        </p:txBody>
      </p:sp>
      <p:sp>
        <p:nvSpPr>
          <p:cNvPr id="2" name="Content Placeholder 1"/>
          <p:cNvSpPr>
            <a:spLocks noGrp="1"/>
          </p:cNvSpPr>
          <p:nvPr>
            <p:ph idx="1"/>
          </p:nvPr>
        </p:nvSpPr>
        <p:spPr/>
        <p:txBody>
          <a:bodyPr/>
          <a:lstStyle/>
          <a:p>
            <a:pPr marL="109537" indent="0">
              <a:buFontTx/>
              <a:buNone/>
              <a:defRPr/>
            </a:pPr>
            <a:endParaRPr lang="en-US" sz="3200" dirty="0">
              <a:solidFill>
                <a:srgbClr val="00B050"/>
              </a:solidFill>
            </a:endParaRPr>
          </a:p>
          <a:p>
            <a:pPr marL="109537" indent="0">
              <a:buFontTx/>
              <a:buNone/>
              <a:defRPr/>
            </a:pPr>
            <a:r>
              <a:rPr lang="en-US" sz="3200" b="1" dirty="0">
                <a:solidFill>
                  <a:srgbClr val="009C48"/>
                </a:solidFill>
                <a:latin typeface="Arial" panose="020B0604020202020204" pitchFamily="34" charset="0"/>
                <a:cs typeface="Arial" panose="020B0604020202020204" pitchFamily="34" charset="0"/>
              </a:rPr>
              <a:t>Evidence Request:</a:t>
            </a:r>
          </a:p>
          <a:p>
            <a:pPr marL="109537" indent="0">
              <a:buFontTx/>
              <a:buNone/>
              <a:defRPr/>
            </a:pPr>
            <a:endParaRPr lang="en-US" sz="3200" dirty="0">
              <a:solidFill>
                <a:srgbClr val="00B050"/>
              </a:solidFill>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Americans with Disabilities Act (ADA)/Individuals with Disabilities Education Act (IDEA) Policy</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23</a:t>
            </a:fld>
            <a:endParaRPr lang="en-US" dirty="0"/>
          </a:p>
        </p:txBody>
      </p:sp>
    </p:spTree>
    <p:extLst>
      <p:ext uri="{BB962C8B-B14F-4D97-AF65-F5344CB8AC3E}">
        <p14:creationId xmlns:p14="http://schemas.microsoft.com/office/powerpoint/2010/main" val="292029459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AE 07: Intensity, Duration and </a:t>
            </a:r>
            <a:br>
              <a:rPr lang="en-US" sz="3600" dirty="0">
                <a:solidFill>
                  <a:schemeClr val="tx1"/>
                </a:solidFill>
                <a:latin typeface="Arial" panose="020B0604020202020204" pitchFamily="34" charset="0"/>
                <a:cs typeface="Arial" panose="020B0604020202020204" pitchFamily="34" charset="0"/>
              </a:rPr>
            </a:br>
            <a:r>
              <a:rPr lang="en-US" sz="3600" dirty="0">
                <a:solidFill>
                  <a:schemeClr val="tx1"/>
                </a:solidFill>
                <a:latin typeface="Arial" panose="020B0604020202020204" pitchFamily="34" charset="0"/>
                <a:cs typeface="Arial" panose="020B0604020202020204" pitchFamily="34" charset="0"/>
              </a:rPr>
              <a:t>Flexible Scheduling</a:t>
            </a:r>
          </a:p>
        </p:txBody>
      </p:sp>
      <p:sp>
        <p:nvSpPr>
          <p:cNvPr id="2" name="Content Placeholder 1"/>
          <p:cNvSpPr>
            <a:spLocks noGrp="1"/>
          </p:cNvSpPr>
          <p:nvPr>
            <p:ph idx="1"/>
          </p:nvPr>
        </p:nvSpPr>
        <p:spPr/>
        <p:txBody>
          <a:bodyPr/>
          <a:lstStyle/>
          <a:p>
            <a:pPr marL="109537" indent="0">
              <a:buFontTx/>
              <a:buNone/>
              <a:defRPr/>
            </a:pPr>
            <a:endParaRPr lang="en-US" sz="2800" b="1" dirty="0">
              <a:solidFill>
                <a:srgbClr val="00B050"/>
              </a:solidFill>
              <a:latin typeface="Arial" panose="020B0604020202020204" pitchFamily="34" charset="0"/>
              <a:cs typeface="Arial" panose="020B0604020202020204" pitchFamily="34" charset="0"/>
            </a:endParaRPr>
          </a:p>
          <a:p>
            <a:pPr marL="109537" indent="0">
              <a:buFontTx/>
              <a:buNone/>
              <a:defRPr/>
            </a:pPr>
            <a:r>
              <a:rPr lang="en-US" sz="2800" b="1" dirty="0">
                <a:solidFill>
                  <a:srgbClr val="009C48"/>
                </a:solidFill>
                <a:latin typeface="Arial" panose="020B0604020202020204" pitchFamily="34" charset="0"/>
                <a:cs typeface="Arial" panose="020B0604020202020204" pitchFamily="34" charset="0"/>
              </a:rPr>
              <a:t>Evidence Requests:</a:t>
            </a:r>
          </a:p>
          <a:p>
            <a:pPr>
              <a:defRPr/>
            </a:pPr>
            <a:r>
              <a:rPr lang="en-US" sz="2800" dirty="0">
                <a:latin typeface="Arial" panose="020B0604020202020204" pitchFamily="34" charset="0"/>
                <a:cs typeface="Arial" panose="020B0604020202020204" pitchFamily="34" charset="0"/>
              </a:rPr>
              <a:t>Class Schedule/Catalog (current and prior year) </a:t>
            </a:r>
          </a:p>
          <a:p>
            <a:pPr marL="0" indent="0">
              <a:buFontTx/>
              <a:buNone/>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Course Outlines (current and prior year)</a:t>
            </a:r>
          </a:p>
          <a:p>
            <a:pPr>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Courses Approved by the Local Board (current and prior year)</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24</a:t>
            </a:fld>
            <a:endParaRPr lang="en-US" dirty="0"/>
          </a:p>
        </p:txBody>
      </p:sp>
    </p:spTree>
    <p:extLst>
      <p:ext uri="{BB962C8B-B14F-4D97-AF65-F5344CB8AC3E}">
        <p14:creationId xmlns:p14="http://schemas.microsoft.com/office/powerpoint/2010/main" val="104122794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AE 08: Evidence-Based Instructional Practices and Reading Instruction</a:t>
            </a:r>
          </a:p>
        </p:txBody>
      </p:sp>
      <p:sp>
        <p:nvSpPr>
          <p:cNvPr id="2" name="Content Placeholder 1"/>
          <p:cNvSpPr>
            <a:spLocks noGrp="1"/>
          </p:cNvSpPr>
          <p:nvPr>
            <p:ph idx="1"/>
          </p:nvPr>
        </p:nvSpPr>
        <p:spPr/>
        <p:txBody>
          <a:bodyPr/>
          <a:lstStyle/>
          <a:p>
            <a:pPr marL="109537" indent="0">
              <a:buFontTx/>
              <a:buNone/>
              <a:defRPr/>
            </a:pPr>
            <a:endParaRPr lang="en-US" dirty="0">
              <a:solidFill>
                <a:srgbClr val="00B050"/>
              </a:solidFill>
            </a:endParaRPr>
          </a:p>
          <a:p>
            <a:pPr marL="109537" indent="0">
              <a:buFontTx/>
              <a:buNone/>
              <a:defRPr/>
            </a:pPr>
            <a:r>
              <a:rPr lang="en-US" sz="2800" b="1" dirty="0">
                <a:solidFill>
                  <a:srgbClr val="009C48"/>
                </a:solidFill>
                <a:latin typeface="Arial" panose="020B0604020202020204" pitchFamily="34" charset="0"/>
                <a:cs typeface="Arial" panose="020B0604020202020204" pitchFamily="34" charset="0"/>
              </a:rPr>
              <a:t>Evidence Requests:</a:t>
            </a:r>
          </a:p>
          <a:p>
            <a:pPr marL="109537" indent="0">
              <a:buFontTx/>
              <a:buNone/>
              <a:defRPr/>
            </a:pPr>
            <a:endParaRPr lang="en-US" sz="2800" dirty="0">
              <a:solidFill>
                <a:srgbClr val="00B050"/>
              </a:solidFill>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Sample Curriculum (current and prior year)</a:t>
            </a:r>
          </a:p>
          <a:p>
            <a:pPr marL="0" indent="0">
              <a:buFontTx/>
              <a:buNone/>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Sample Instructional Materials (current and prior year)</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25</a:t>
            </a:fld>
            <a:endParaRPr lang="en-US" dirty="0"/>
          </a:p>
        </p:txBody>
      </p:sp>
    </p:spTree>
    <p:extLst>
      <p:ext uri="{BB962C8B-B14F-4D97-AF65-F5344CB8AC3E}">
        <p14:creationId xmlns:p14="http://schemas.microsoft.com/office/powerpoint/2010/main" val="226133059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AE 09: Effective Use of Technology and Distance Learning</a:t>
            </a:r>
          </a:p>
        </p:txBody>
      </p:sp>
      <p:sp>
        <p:nvSpPr>
          <p:cNvPr id="2" name="Content Placeholder 1"/>
          <p:cNvSpPr>
            <a:spLocks noGrp="1"/>
          </p:cNvSpPr>
          <p:nvPr>
            <p:ph idx="1"/>
          </p:nvPr>
        </p:nvSpPr>
        <p:spPr/>
        <p:txBody>
          <a:bodyPr/>
          <a:lstStyle/>
          <a:p>
            <a:pPr marL="109537" indent="0">
              <a:buFontTx/>
              <a:buNone/>
              <a:defRPr/>
            </a:pPr>
            <a:endParaRPr lang="en-US" sz="2400" dirty="0">
              <a:solidFill>
                <a:srgbClr val="00B050"/>
              </a:solidFill>
            </a:endParaRPr>
          </a:p>
          <a:p>
            <a:pPr marL="109537" indent="0">
              <a:buFontTx/>
              <a:buNone/>
              <a:defRPr/>
            </a:pPr>
            <a:r>
              <a:rPr lang="en-US" sz="2800" b="1" dirty="0">
                <a:solidFill>
                  <a:srgbClr val="009C48"/>
                </a:solidFill>
                <a:latin typeface="Arial" panose="020B0604020202020204" pitchFamily="34" charset="0"/>
                <a:cs typeface="Arial" panose="020B0604020202020204" pitchFamily="34" charset="0"/>
              </a:rPr>
              <a:t>Evidence Requests:</a:t>
            </a:r>
          </a:p>
          <a:p>
            <a:pPr marL="109537" indent="0">
              <a:buFontTx/>
              <a:buNone/>
              <a:defRPr/>
            </a:pPr>
            <a:endParaRPr lang="en-US" sz="2800" b="1" dirty="0">
              <a:solidFill>
                <a:srgbClr val="009C48"/>
              </a:solidFill>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Class Schedule/Catalog (current and prior year) </a:t>
            </a:r>
          </a:p>
          <a:p>
            <a:pPr>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Equipment Inventory Records (current and prior three years)  </a:t>
            </a:r>
          </a:p>
          <a:p>
            <a:pPr>
              <a:defRPr/>
            </a:pPr>
            <a:endParaRPr lang="en-US" sz="1800" i="1" dirty="0">
              <a:solidFill>
                <a:srgbClr val="FF0000"/>
              </a:solidFill>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Federal Table 5A (current and prior year)</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26</a:t>
            </a:fld>
            <a:endParaRPr lang="en-US" dirty="0"/>
          </a:p>
        </p:txBody>
      </p:sp>
    </p:spTree>
    <p:extLst>
      <p:ext uri="{BB962C8B-B14F-4D97-AF65-F5344CB8AC3E}">
        <p14:creationId xmlns:p14="http://schemas.microsoft.com/office/powerpoint/2010/main" val="356697458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AE 10: Integrated Education and Training</a:t>
            </a:r>
          </a:p>
        </p:txBody>
      </p:sp>
      <p:sp>
        <p:nvSpPr>
          <p:cNvPr id="2" name="Content Placeholder 1"/>
          <p:cNvSpPr>
            <a:spLocks noGrp="1"/>
          </p:cNvSpPr>
          <p:nvPr>
            <p:ph idx="1"/>
          </p:nvPr>
        </p:nvSpPr>
        <p:spPr/>
        <p:txBody>
          <a:bodyPr/>
          <a:lstStyle/>
          <a:p>
            <a:pPr marL="109537" indent="0">
              <a:buFontTx/>
              <a:buNone/>
              <a:defRPr/>
            </a:pPr>
            <a:r>
              <a:rPr lang="en-US" sz="2800" b="1" dirty="0">
                <a:solidFill>
                  <a:srgbClr val="009C48"/>
                </a:solidFill>
                <a:latin typeface="Arial" panose="020B0604020202020204" pitchFamily="34" charset="0"/>
                <a:cs typeface="Arial" panose="020B0604020202020204" pitchFamily="34" charset="0"/>
              </a:rPr>
              <a:t>Evidence Requests:</a:t>
            </a:r>
            <a:endParaRPr lang="en-US" sz="2800" dirty="0">
              <a:solidFill>
                <a:srgbClr val="009C48"/>
              </a:solidFill>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Program 243 Civic Objectives and Additional Assessment Plans (COAAPs) (current and prior year)</a:t>
            </a:r>
          </a:p>
          <a:p>
            <a:pPr marL="109537" indent="0">
              <a:buNone/>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Evidence of Co-enrollment (current and prior year)</a:t>
            </a:r>
          </a:p>
          <a:p>
            <a:pPr marL="0" indent="0">
              <a:buFontTx/>
              <a:buNone/>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Integrated English Literacy and Civics Education (IELCE) Report (current and prior year)</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27</a:t>
            </a:fld>
            <a:endParaRPr lang="en-US" dirty="0"/>
          </a:p>
        </p:txBody>
      </p:sp>
    </p:spTree>
    <p:extLst>
      <p:ext uri="{BB962C8B-B14F-4D97-AF65-F5344CB8AC3E}">
        <p14:creationId xmlns:p14="http://schemas.microsoft.com/office/powerpoint/2010/main" val="157506718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Common Areas of Concerns</a:t>
            </a:r>
          </a:p>
        </p:txBody>
      </p:sp>
      <p:sp>
        <p:nvSpPr>
          <p:cNvPr id="2" name="Content Placeholder 1"/>
          <p:cNvSpPr>
            <a:spLocks noGrp="1"/>
          </p:cNvSpPr>
          <p:nvPr>
            <p:ph idx="1"/>
          </p:nvPr>
        </p:nvSpPr>
        <p:spPr/>
        <p:txBody>
          <a:bodyPr/>
          <a:lstStyle/>
          <a:p>
            <a:endParaRPr lang="en-US" dirty="0"/>
          </a:p>
          <a:p>
            <a:pPr>
              <a:lnSpc>
                <a:spcPct val="150000"/>
              </a:lnSpc>
            </a:pPr>
            <a:r>
              <a:rPr lang="en-US" sz="2800" dirty="0">
                <a:latin typeface="Arial" panose="020B0604020202020204" pitchFamily="34" charset="0"/>
                <a:cs typeface="Arial" panose="020B0604020202020204" pitchFamily="34" charset="0"/>
              </a:rPr>
              <a:t>Time Accounting</a:t>
            </a:r>
          </a:p>
          <a:p>
            <a:pPr>
              <a:lnSpc>
                <a:spcPct val="150000"/>
              </a:lnSpc>
            </a:pPr>
            <a:r>
              <a:rPr lang="en-US" sz="2800" dirty="0">
                <a:latin typeface="Arial" panose="020B0604020202020204" pitchFamily="34" charset="0"/>
                <a:cs typeface="Arial" panose="020B0604020202020204" pitchFamily="34" charset="0"/>
              </a:rPr>
              <a:t>Unallowable Expenses</a:t>
            </a:r>
          </a:p>
          <a:p>
            <a:pPr>
              <a:lnSpc>
                <a:spcPct val="150000"/>
              </a:lnSpc>
            </a:pPr>
            <a:r>
              <a:rPr lang="en-US" sz="2800" dirty="0">
                <a:latin typeface="Arial" panose="020B0604020202020204" pitchFamily="34" charset="0"/>
                <a:cs typeface="Arial" panose="020B0604020202020204" pitchFamily="34" charset="0"/>
              </a:rPr>
              <a:t>Data Integrity</a:t>
            </a:r>
          </a:p>
          <a:p>
            <a:pPr>
              <a:lnSpc>
                <a:spcPct val="150000"/>
              </a:lnSpc>
            </a:pPr>
            <a:r>
              <a:rPr lang="en-US" sz="2800" dirty="0">
                <a:latin typeface="Arial" panose="020B0604020202020204" pitchFamily="34" charset="0"/>
                <a:cs typeface="Arial" panose="020B0604020202020204" pitchFamily="34" charset="0"/>
              </a:rPr>
              <a:t>Credentials</a:t>
            </a:r>
          </a:p>
          <a:p>
            <a:pPr>
              <a:lnSpc>
                <a:spcPct val="150000"/>
              </a:lnSpc>
            </a:pPr>
            <a:r>
              <a:rPr lang="en-US" sz="2800" dirty="0">
                <a:latin typeface="Arial" panose="020B0604020202020204" pitchFamily="34" charset="0"/>
                <a:cs typeface="Arial" panose="020B0604020202020204" pitchFamily="34" charset="0"/>
              </a:rPr>
              <a:t>IET</a:t>
            </a:r>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28</a:t>
            </a:fld>
            <a:endParaRPr lang="en-US" dirty="0"/>
          </a:p>
        </p:txBody>
      </p:sp>
    </p:spTree>
    <p:extLst>
      <p:ext uri="{BB962C8B-B14F-4D97-AF65-F5344CB8AC3E}">
        <p14:creationId xmlns:p14="http://schemas.microsoft.com/office/powerpoint/2010/main" val="102993324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What is a “finding?”</a:t>
            </a:r>
          </a:p>
        </p:txBody>
      </p:sp>
      <p:sp>
        <p:nvSpPr>
          <p:cNvPr id="2" name="Content Placeholder 1"/>
          <p:cNvSpPr>
            <a:spLocks noGrp="1"/>
          </p:cNvSpPr>
          <p:nvPr>
            <p:ph idx="1"/>
          </p:nvPr>
        </p:nvSpPr>
        <p:spPr/>
        <p:txBody>
          <a:bodyPr/>
          <a:lstStyle/>
          <a:p>
            <a:endParaRPr lang="en-US" sz="24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Three-part statement:</a:t>
            </a:r>
          </a:p>
          <a:p>
            <a:pPr marL="849313" lvl="1" indent="-457200">
              <a:buFont typeface="+mj-lt"/>
              <a:buAutoNum type="arabicPeriod"/>
            </a:pPr>
            <a:r>
              <a:rPr lang="en-US" sz="2800" dirty="0">
                <a:latin typeface="Arial" panose="020B0604020202020204" pitchFamily="34" charset="0"/>
                <a:cs typeface="Arial" panose="020B0604020202020204" pitchFamily="34" charset="0"/>
              </a:rPr>
              <a:t>Legal requirements in program items</a:t>
            </a:r>
          </a:p>
          <a:p>
            <a:pPr marL="849313" lvl="1" indent="-457200">
              <a:buFont typeface="+mj-lt"/>
              <a:buAutoNum type="arabicPeriod"/>
            </a:pPr>
            <a:r>
              <a:rPr lang="en-US" sz="2800" dirty="0">
                <a:latin typeface="Arial" panose="020B0604020202020204" pitchFamily="34" charset="0"/>
                <a:cs typeface="Arial" panose="020B0604020202020204" pitchFamily="34" charset="0"/>
              </a:rPr>
              <a:t>Factual  basis which indicates the agency is not meeting the requirements</a:t>
            </a:r>
          </a:p>
          <a:p>
            <a:pPr marL="849313" lvl="1" indent="-457200">
              <a:buFont typeface="+mj-lt"/>
              <a:buAutoNum type="arabicPeriod"/>
            </a:pPr>
            <a:r>
              <a:rPr lang="en-US" sz="2800" dirty="0">
                <a:latin typeface="Arial" panose="020B0604020202020204" pitchFamily="34" charset="0"/>
                <a:cs typeface="Arial" panose="020B0604020202020204" pitchFamily="34" charset="0"/>
              </a:rPr>
              <a:t>Corrective actions and timelines or steps the agency must take to meet requirements</a:t>
            </a:r>
          </a:p>
          <a:p>
            <a:pPr marL="109537"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Notification of Findings (NOF)</a:t>
            </a:r>
          </a:p>
          <a:p>
            <a:endParaRPr lang="en-US" sz="2800" dirty="0">
              <a:latin typeface="Arial" panose="020B0604020202020204" pitchFamily="34" charset="0"/>
              <a:cs typeface="Arial" panose="020B0604020202020204" pitchFamily="34" charset="0"/>
            </a:endParaRPr>
          </a:p>
          <a:p>
            <a:pPr marL="392113" lvl="1" indent="0">
              <a:buNone/>
            </a:pPr>
            <a:endParaRPr lang="en-US" sz="2800" dirty="0">
              <a:latin typeface="Arial" panose="020B0604020202020204" pitchFamily="34" charset="0"/>
              <a:cs typeface="Arial" panose="020B0604020202020204" pitchFamily="34" charset="0"/>
            </a:endParaRPr>
          </a:p>
          <a:p>
            <a:pPr marL="392113" lvl="1" indent="0">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29</a:t>
            </a:fld>
            <a:endParaRPr lang="en-US" dirty="0"/>
          </a:p>
        </p:txBody>
      </p:sp>
    </p:spTree>
    <p:extLst>
      <p:ext uri="{BB962C8B-B14F-4D97-AF65-F5344CB8AC3E}">
        <p14:creationId xmlns:p14="http://schemas.microsoft.com/office/powerpoint/2010/main" val="165425042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a:noAutofit/>
          </a:bodyPr>
          <a:lstStyle/>
          <a:p>
            <a:pPr algn="ctr"/>
            <a:r>
              <a:rPr lang="en-US" sz="3600" dirty="0">
                <a:solidFill>
                  <a:schemeClr val="tx1"/>
                </a:solidFill>
                <a:latin typeface="Arial" panose="020B0604020202020204" pitchFamily="34" charset="0"/>
                <a:cs typeface="Arial" panose="020B0604020202020204" pitchFamily="34" charset="0"/>
              </a:rPr>
              <a:t>AGENDA</a:t>
            </a:r>
          </a:p>
        </p:txBody>
      </p:sp>
      <p:sp>
        <p:nvSpPr>
          <p:cNvPr id="2" name="Content Placeholder 1"/>
          <p:cNvSpPr>
            <a:spLocks noGrp="1"/>
          </p:cNvSpPr>
          <p:nvPr>
            <p:ph idx="1"/>
          </p:nvPr>
        </p:nvSpPr>
        <p:spPr>
          <a:xfrm>
            <a:off x="457200" y="1143000"/>
            <a:ext cx="8229600" cy="4919662"/>
          </a:xfrm>
        </p:spPr>
        <p:txBody>
          <a:bodyPr/>
          <a:lstStyle/>
          <a:p>
            <a:pPr>
              <a:defRPr/>
            </a:pPr>
            <a:endParaRPr lang="en-US" altLang="en-US" sz="2000" b="1" dirty="0"/>
          </a:p>
          <a:p>
            <a:pPr marL="109537" indent="0">
              <a:lnSpc>
                <a:spcPct val="150000"/>
              </a:lnSpc>
              <a:buNone/>
              <a:defRPr/>
            </a:pPr>
            <a:endParaRPr lang="en-US" altLang="en-US" sz="2800" dirty="0">
              <a:latin typeface="Arial" panose="020B0604020202020204" pitchFamily="34" charset="0"/>
              <a:cs typeface="Arial" panose="020B0604020202020204" pitchFamily="34" charset="0"/>
            </a:endParaRPr>
          </a:p>
          <a:p>
            <a:pPr>
              <a:lnSpc>
                <a:spcPct val="150000"/>
              </a:lnSpc>
              <a:defRPr/>
            </a:pPr>
            <a:r>
              <a:rPr lang="en-US" altLang="en-US" sz="2800" dirty="0">
                <a:latin typeface="Arial" panose="020B0604020202020204" pitchFamily="34" charset="0"/>
                <a:cs typeface="Arial" panose="020B0604020202020204" pitchFamily="34" charset="0"/>
              </a:rPr>
              <a:t>Federal Program Monitoring</a:t>
            </a:r>
          </a:p>
          <a:p>
            <a:pPr>
              <a:lnSpc>
                <a:spcPct val="150000"/>
              </a:lnSpc>
              <a:defRPr/>
            </a:pPr>
            <a:r>
              <a:rPr lang="en-US" altLang="en-US" sz="2800" dirty="0">
                <a:latin typeface="Arial" panose="020B0604020202020204" pitchFamily="34" charset="0"/>
                <a:cs typeface="Arial" panose="020B0604020202020204" pitchFamily="34" charset="0"/>
              </a:rPr>
              <a:t>Instrument Items</a:t>
            </a:r>
          </a:p>
          <a:p>
            <a:pPr>
              <a:lnSpc>
                <a:spcPct val="150000"/>
              </a:lnSpc>
              <a:defRPr/>
            </a:pPr>
            <a:r>
              <a:rPr lang="en-US" altLang="en-US" sz="2800" dirty="0">
                <a:latin typeface="Arial" panose="020B0604020202020204" pitchFamily="34" charset="0"/>
                <a:cs typeface="Arial" panose="020B0604020202020204" pitchFamily="34" charset="0"/>
              </a:rPr>
              <a:t>Evidence Requests</a:t>
            </a:r>
          </a:p>
          <a:p>
            <a:pPr>
              <a:lnSpc>
                <a:spcPct val="150000"/>
              </a:lnSpc>
              <a:defRPr/>
            </a:pPr>
            <a:r>
              <a:rPr lang="en-US" altLang="en-US" sz="2800" dirty="0">
                <a:latin typeface="Arial" panose="020B0604020202020204" pitchFamily="34" charset="0"/>
                <a:cs typeface="Arial" panose="020B0604020202020204" pitchFamily="34" charset="0"/>
              </a:rPr>
              <a:t>Resources</a:t>
            </a:r>
          </a:p>
          <a:p>
            <a:pPr marL="109537" indent="0">
              <a:buNone/>
              <a:defRPr/>
            </a:pPr>
            <a:endParaRPr lang="en-US" altLang="en-US" sz="2800" dirty="0">
              <a:latin typeface="Arial" panose="020B0604020202020204" pitchFamily="34" charset="0"/>
              <a:cs typeface="Arial" panose="020B0604020202020204" pitchFamily="34" charset="0"/>
            </a:endParaRPr>
          </a:p>
          <a:p>
            <a:pPr marL="0" indent="0" algn="ctr">
              <a:spcBef>
                <a:spcPts val="0"/>
              </a:spcBef>
              <a:spcAft>
                <a:spcPts val="0"/>
              </a:spcAft>
              <a:buFontTx/>
              <a:buNone/>
              <a:defRPr/>
            </a:pPr>
            <a:endParaRPr lang="en-US" sz="2000" dirty="0">
              <a:solidFill>
                <a:srgbClr val="000000"/>
              </a:solidFill>
            </a:endParaRPr>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3</a:t>
            </a:fld>
            <a:endParaRPr lang="en-US" dirty="0"/>
          </a:p>
        </p:txBody>
      </p:sp>
    </p:spTree>
    <p:extLst>
      <p:ext uri="{BB962C8B-B14F-4D97-AF65-F5344CB8AC3E}">
        <p14:creationId xmlns:p14="http://schemas.microsoft.com/office/powerpoint/2010/main" val="2685990590"/>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Resolution</a:t>
            </a:r>
          </a:p>
        </p:txBody>
      </p:sp>
      <p:sp>
        <p:nvSpPr>
          <p:cNvPr id="2" name="Content Placeholder 1"/>
          <p:cNvSpPr>
            <a:spLocks noGrp="1"/>
          </p:cNvSpPr>
          <p:nvPr>
            <p:ph idx="1"/>
          </p:nvPr>
        </p:nvSpPr>
        <p:spPr/>
        <p:txBody>
          <a:bodyPr/>
          <a:lstStyle/>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Correction of items not meeting legal requirements identified in the Notice of Findings (NOF)</a:t>
            </a:r>
          </a:p>
          <a:p>
            <a:pPr lvl="1"/>
            <a:r>
              <a:rPr lang="en-US" sz="2600" dirty="0">
                <a:latin typeface="Arial" panose="020B0604020202020204" pitchFamily="34" charset="0"/>
                <a:cs typeface="Arial" panose="020B0604020202020204" pitchFamily="34" charset="0"/>
              </a:rPr>
              <a:t>45 Day Deadline: All findings are to be resolved</a:t>
            </a:r>
          </a:p>
          <a:p>
            <a:pPr lvl="1"/>
            <a:r>
              <a:rPr lang="en-US" sz="2600" dirty="0">
                <a:latin typeface="Arial" panose="020B0604020202020204" pitchFamily="34" charset="0"/>
                <a:cs typeface="Arial" panose="020B0604020202020204" pitchFamily="34" charset="0"/>
              </a:rPr>
              <a:t>After 45 Days: An approved resolution agreement can extend a deadline to a different reasonable date </a:t>
            </a:r>
          </a:p>
          <a:p>
            <a:pPr lvl="1"/>
            <a:r>
              <a:rPr lang="en-US" sz="2600" dirty="0">
                <a:latin typeface="Arial" panose="020B0604020202020204" pitchFamily="34" charset="0"/>
                <a:cs typeface="Arial" panose="020B0604020202020204" pitchFamily="34" charset="0"/>
              </a:rPr>
              <a:t>225 Days Following Review: Resolution agreements cannot be approved </a:t>
            </a:r>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30</a:t>
            </a:fld>
            <a:endParaRPr lang="en-US" dirty="0"/>
          </a:p>
        </p:txBody>
      </p:sp>
    </p:spTree>
    <p:extLst>
      <p:ext uri="{BB962C8B-B14F-4D97-AF65-F5344CB8AC3E}">
        <p14:creationId xmlns:p14="http://schemas.microsoft.com/office/powerpoint/2010/main" val="222218615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Tips for Success</a:t>
            </a:r>
          </a:p>
        </p:txBody>
      </p:sp>
      <p:sp>
        <p:nvSpPr>
          <p:cNvPr id="2" name="Content Placeholder 1"/>
          <p:cNvSpPr>
            <a:spLocks noGrp="1"/>
          </p:cNvSpPr>
          <p:nvPr>
            <p:ph idx="1"/>
          </p:nvPr>
        </p:nvSpPr>
        <p:spPr/>
        <p:txBody>
          <a:bodyPr/>
          <a:lstStyle/>
          <a:p>
            <a:endParaRPr lang="en-US" sz="2600" dirty="0">
              <a:latin typeface="Arial" panose="020B0604020202020204" pitchFamily="34" charset="0"/>
              <a:cs typeface="Arial" panose="020B0604020202020204" pitchFamily="34" charset="0"/>
            </a:endParaRPr>
          </a:p>
          <a:p>
            <a:pPr>
              <a:lnSpc>
                <a:spcPct val="150000"/>
              </a:lnSpc>
            </a:pPr>
            <a:r>
              <a:rPr lang="en-US" sz="2600" dirty="0">
                <a:latin typeface="Arial" panose="020B0604020202020204" pitchFamily="34" charset="0"/>
                <a:cs typeface="Arial" panose="020B0604020202020204" pitchFamily="34" charset="0"/>
              </a:rPr>
              <a:t>Communication at district/leadership level</a:t>
            </a:r>
          </a:p>
          <a:p>
            <a:pPr>
              <a:lnSpc>
                <a:spcPct val="150000"/>
              </a:lnSpc>
            </a:pPr>
            <a:r>
              <a:rPr lang="en-US" sz="2600" dirty="0">
                <a:latin typeface="Arial" panose="020B0604020202020204" pitchFamily="34" charset="0"/>
                <a:cs typeface="Arial" panose="020B0604020202020204" pitchFamily="34" charset="0"/>
              </a:rPr>
              <a:t>Upload evidence into CMT </a:t>
            </a:r>
            <a:r>
              <a:rPr lang="en-US" sz="2600" u="sng" dirty="0">
                <a:latin typeface="Arial" panose="020B0604020202020204" pitchFamily="34" charset="0"/>
                <a:cs typeface="Arial" panose="020B0604020202020204" pitchFamily="34" charset="0"/>
              </a:rPr>
              <a:t>early</a:t>
            </a:r>
          </a:p>
          <a:p>
            <a:pPr>
              <a:lnSpc>
                <a:spcPct val="150000"/>
              </a:lnSpc>
            </a:pPr>
            <a:r>
              <a:rPr lang="en-US" sz="2600" dirty="0">
                <a:latin typeface="Arial" panose="020B0604020202020204" pitchFamily="34" charset="0"/>
                <a:cs typeface="Arial" panose="020B0604020202020204" pitchFamily="34" charset="0"/>
              </a:rPr>
              <a:t>Document communication with reviewer via CMT</a:t>
            </a:r>
          </a:p>
          <a:p>
            <a:r>
              <a:rPr lang="en-US" sz="2600" dirty="0">
                <a:latin typeface="Arial" panose="020B0604020202020204" pitchFamily="34" charset="0"/>
                <a:cs typeface="Arial" panose="020B0604020202020204" pitchFamily="34" charset="0"/>
              </a:rPr>
              <a:t>Request additional time to resolve findings in a timely manner</a:t>
            </a:r>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31</a:t>
            </a:fld>
            <a:endParaRPr lang="en-US" dirty="0"/>
          </a:p>
        </p:txBody>
      </p:sp>
    </p:spTree>
    <p:extLst>
      <p:ext uri="{BB962C8B-B14F-4D97-AF65-F5344CB8AC3E}">
        <p14:creationId xmlns:p14="http://schemas.microsoft.com/office/powerpoint/2010/main" val="313881796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Resources and Links</a:t>
            </a:r>
          </a:p>
        </p:txBody>
      </p:sp>
      <p:sp>
        <p:nvSpPr>
          <p:cNvPr id="2" name="Content Placeholder 1"/>
          <p:cNvSpPr>
            <a:spLocks noGrp="1"/>
          </p:cNvSpPr>
          <p:nvPr>
            <p:ph idx="1"/>
          </p:nvPr>
        </p:nvSpPr>
        <p:spPr/>
        <p:txBody>
          <a:bodyPr/>
          <a:lstStyle/>
          <a:p>
            <a:pPr marL="109537" indent="0">
              <a:buNone/>
            </a:pPr>
            <a:endParaRPr lang="en-US" sz="2200" b="1" dirty="0">
              <a:latin typeface="Arial" panose="020B0604020202020204" pitchFamily="34" charset="0"/>
              <a:cs typeface="Arial" panose="020B0604020202020204" pitchFamily="34" charset="0"/>
            </a:endParaRPr>
          </a:p>
          <a:p>
            <a:pPr marL="109537" indent="0">
              <a:buNone/>
            </a:pPr>
            <a:r>
              <a:rPr lang="en-US" sz="2200" b="1" dirty="0">
                <a:latin typeface="Arial" panose="020B0604020202020204" pitchFamily="34" charset="0"/>
                <a:cs typeface="Arial" panose="020B0604020202020204" pitchFamily="34" charset="0"/>
              </a:rPr>
              <a:t>2022-23 Adult Education Program Instrument</a:t>
            </a:r>
          </a:p>
          <a:p>
            <a:pPr marL="109537" indent="0">
              <a:buNone/>
            </a:pPr>
            <a:r>
              <a:rPr lang="en-US" sz="2200" b="1" dirty="0">
                <a:latin typeface="Arial" panose="020B0604020202020204" pitchFamily="34" charset="0"/>
                <a:cs typeface="Arial" panose="020B0604020202020204" pitchFamily="34" charset="0"/>
                <a:hlinkClick r:id="rId3"/>
              </a:rPr>
              <a:t>https://www.cde.ca.gov/ta/cr/progrinst202223.asp</a:t>
            </a:r>
            <a:endParaRPr lang="en-US" sz="2200" b="1" dirty="0">
              <a:latin typeface="Arial" panose="020B0604020202020204" pitchFamily="34" charset="0"/>
              <a:cs typeface="Arial" panose="020B0604020202020204" pitchFamily="34" charset="0"/>
            </a:endParaRPr>
          </a:p>
          <a:p>
            <a:pPr marL="109537" indent="0">
              <a:buNone/>
            </a:pPr>
            <a:endParaRPr lang="en-US" sz="2200" b="1" dirty="0">
              <a:latin typeface="Arial" panose="020B0604020202020204" pitchFamily="34" charset="0"/>
              <a:cs typeface="Arial" panose="020B0604020202020204" pitchFamily="34" charset="0"/>
            </a:endParaRPr>
          </a:p>
          <a:p>
            <a:pPr marL="109537" indent="0">
              <a:buNone/>
            </a:pPr>
            <a:r>
              <a:rPr lang="en-US" sz="2200" b="1" dirty="0">
                <a:latin typeface="Arial" panose="020B0604020202020204" pitchFamily="34" charset="0"/>
                <a:cs typeface="Arial" panose="020B0604020202020204" pitchFamily="34" charset="0"/>
              </a:rPr>
              <a:t>2022-23 Adult Education Office Regional Consultants</a:t>
            </a:r>
          </a:p>
          <a:p>
            <a:pPr marL="109537" indent="0">
              <a:buNone/>
            </a:pPr>
            <a:r>
              <a:rPr lang="en-US" sz="2200" b="1" dirty="0">
                <a:latin typeface="Arial" panose="020B0604020202020204" pitchFamily="34" charset="0"/>
                <a:cs typeface="Arial" panose="020B0604020202020204" pitchFamily="34" charset="0"/>
                <a:hlinkClick r:id="rId4"/>
              </a:rPr>
              <a:t>https://caadultedreporting.org/</a:t>
            </a:r>
            <a:r>
              <a:rPr lang="en-US" sz="2200" b="1" dirty="0">
                <a:latin typeface="Arial" panose="020B0604020202020204" pitchFamily="34" charset="0"/>
                <a:cs typeface="Arial" panose="020B0604020202020204" pitchFamily="34" charset="0"/>
              </a:rPr>
              <a:t>  (Resources link)</a:t>
            </a:r>
          </a:p>
          <a:p>
            <a:pPr marL="109537" indent="0">
              <a:buNone/>
            </a:pPr>
            <a:endParaRPr lang="en-US" sz="2200" b="1" dirty="0">
              <a:latin typeface="Arial" panose="020B0604020202020204" pitchFamily="34" charset="0"/>
              <a:cs typeface="Arial" panose="020B0604020202020204" pitchFamily="34" charset="0"/>
            </a:endParaRPr>
          </a:p>
          <a:p>
            <a:pPr marL="109537" indent="0">
              <a:buNone/>
            </a:pPr>
            <a:r>
              <a:rPr lang="en-US" sz="2200" b="1" dirty="0">
                <a:latin typeface="Arial" panose="020B0604020202020204" pitchFamily="34" charset="0"/>
                <a:cs typeface="Arial" panose="020B0604020202020204" pitchFamily="34" charset="0"/>
              </a:rPr>
              <a:t>FPM Frequently Ask Questions</a:t>
            </a:r>
          </a:p>
          <a:p>
            <a:pPr marL="109537" indent="0">
              <a:buNone/>
            </a:pPr>
            <a:r>
              <a:rPr lang="en-US" sz="2200" b="1" dirty="0">
                <a:latin typeface="Arial" panose="020B0604020202020204" pitchFamily="34" charset="0"/>
                <a:cs typeface="Arial" panose="020B0604020202020204" pitchFamily="34" charset="0"/>
                <a:hlinkClick r:id="rId5"/>
              </a:rPr>
              <a:t>https://www.cde.ca.gov/ta/cr/fpmfaqs.asp</a:t>
            </a:r>
            <a:endParaRPr lang="en-US" sz="2200" b="1" dirty="0">
              <a:latin typeface="Arial" panose="020B0604020202020204" pitchFamily="34" charset="0"/>
              <a:cs typeface="Arial" panose="020B0604020202020204" pitchFamily="34" charset="0"/>
            </a:endParaRPr>
          </a:p>
          <a:p>
            <a:pPr marL="109537" indent="0">
              <a:buNone/>
            </a:pPr>
            <a:endParaRPr lang="en-US" sz="2200" b="1" dirty="0">
              <a:latin typeface="Arial" panose="020B0604020202020204" pitchFamily="34" charset="0"/>
              <a:cs typeface="Arial" panose="020B0604020202020204" pitchFamily="34" charset="0"/>
            </a:endParaRPr>
          </a:p>
          <a:p>
            <a:pPr marL="109537" indent="0">
              <a:buNone/>
            </a:pPr>
            <a:r>
              <a:rPr lang="en-US" sz="2200" b="1" dirty="0">
                <a:latin typeface="Arial" panose="020B0604020202020204" pitchFamily="34" charset="0"/>
                <a:cs typeface="Arial" panose="020B0604020202020204" pitchFamily="34" charset="0"/>
              </a:rPr>
              <a:t>Compliance Monitoring Tool (CMT) </a:t>
            </a:r>
            <a:r>
              <a:rPr lang="en-US" sz="2200" b="1" u="sng" dirty="0">
                <a:latin typeface="Arial" panose="020B0604020202020204" pitchFamily="34" charset="0"/>
                <a:cs typeface="Arial" panose="020B0604020202020204" pitchFamily="34" charset="0"/>
                <a:hlinkClick r:id="rId6"/>
              </a:rPr>
              <a:t>https://www.cde.ca.gov/ta/cr/cmt.asp</a:t>
            </a:r>
            <a:endParaRPr lang="en-US" sz="2200" b="1" u="sng" dirty="0">
              <a:latin typeface="Arial" panose="020B0604020202020204" pitchFamily="34" charset="0"/>
              <a:cs typeface="Arial" panose="020B0604020202020204" pitchFamily="34" charset="0"/>
            </a:endParaRPr>
          </a:p>
          <a:p>
            <a:pPr marL="109537" indent="0">
              <a:buNone/>
            </a:pPr>
            <a:endParaRPr lang="en-US" sz="2200" b="1" dirty="0">
              <a:latin typeface="Arial" panose="020B0604020202020204" pitchFamily="34" charset="0"/>
              <a:cs typeface="Arial" panose="020B0604020202020204" pitchFamily="34" charset="0"/>
            </a:endParaRPr>
          </a:p>
          <a:p>
            <a:pPr marL="109537" indent="0">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32</a:t>
            </a:fld>
            <a:endParaRPr lang="en-US" dirty="0"/>
          </a:p>
        </p:txBody>
      </p:sp>
    </p:spTree>
    <p:extLst>
      <p:ext uri="{BB962C8B-B14F-4D97-AF65-F5344CB8AC3E}">
        <p14:creationId xmlns:p14="http://schemas.microsoft.com/office/powerpoint/2010/main" val="207595356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algn="ctr">
              <a:defRPr/>
            </a:pPr>
            <a:r>
              <a:rPr lang="en-US">
                <a:solidFill>
                  <a:schemeClr val="tx1"/>
                </a:solidFill>
                <a:latin typeface="Arial" panose="020B0604020202020204" pitchFamily="34" charset="0"/>
                <a:ea typeface="MS PGothic" pitchFamily="34" charset="-128"/>
                <a:cs typeface="Arial" panose="020B0604020202020204" pitchFamily="34" charset="0"/>
              </a:rPr>
              <a:t>THANK YOU</a:t>
            </a:r>
            <a:endParaRPr lang="en-US" dirty="0">
              <a:solidFill>
                <a:schemeClr val="tx1"/>
              </a:solidFill>
              <a:latin typeface="Arial" panose="020B0604020202020204" pitchFamily="34" charset="0"/>
              <a:ea typeface="MS PGothic" pitchFamily="34" charset="-128"/>
              <a:cs typeface="Arial" panose="020B0604020202020204" pitchFamily="34" charset="0"/>
            </a:endParaRPr>
          </a:p>
        </p:txBody>
      </p:sp>
      <p:sp>
        <p:nvSpPr>
          <p:cNvPr id="102402" name="Rectangle 4"/>
          <p:cNvSpPr>
            <a:spLocks noGrp="1" noChangeArrowheads="1"/>
          </p:cNvSpPr>
          <p:nvPr>
            <p:ph idx="1"/>
          </p:nvPr>
        </p:nvSpPr>
        <p:spPr>
          <a:xfrm>
            <a:off x="457200" y="1905000"/>
            <a:ext cx="8229600" cy="4038600"/>
          </a:xfrm>
        </p:spPr>
        <p:txBody>
          <a:bodyPr>
            <a:normAutofit fontScale="92500" lnSpcReduction="20000"/>
          </a:bodyPr>
          <a:lstStyle/>
          <a:p>
            <a:pPr marL="0" lvl="0" indent="0">
              <a:spcBef>
                <a:spcPct val="20000"/>
              </a:spcBef>
              <a:buClrTx/>
              <a:buSzTx/>
              <a:buNone/>
            </a:pPr>
            <a:r>
              <a:rPr lang="en-US" altLang="en-US" sz="2800" kern="0" dirty="0">
                <a:solidFill>
                  <a:srgbClr val="000000"/>
                </a:solidFill>
                <a:latin typeface="Arial"/>
              </a:rPr>
              <a:t>	</a:t>
            </a:r>
          </a:p>
          <a:p>
            <a:pPr marL="0" lvl="0" indent="0">
              <a:spcBef>
                <a:spcPct val="20000"/>
              </a:spcBef>
              <a:buClrTx/>
              <a:buSzTx/>
              <a:buNone/>
            </a:pPr>
            <a:r>
              <a:rPr lang="en-US" altLang="en-US" sz="2800" kern="0" dirty="0">
                <a:solidFill>
                  <a:srgbClr val="000000"/>
                </a:solidFill>
                <a:latin typeface="Arial"/>
              </a:rPr>
              <a:t>	Abby Medina Lewis</a:t>
            </a:r>
          </a:p>
          <a:p>
            <a:pPr marL="0" lvl="0" indent="0">
              <a:spcBef>
                <a:spcPct val="20000"/>
              </a:spcBef>
              <a:buClrTx/>
              <a:buSzTx/>
              <a:buNone/>
            </a:pPr>
            <a:r>
              <a:rPr lang="en-US" altLang="en-US" sz="2800" kern="0" dirty="0">
                <a:solidFill>
                  <a:srgbClr val="000000"/>
                </a:solidFill>
                <a:latin typeface="Arial"/>
              </a:rPr>
              <a:t>	</a:t>
            </a:r>
            <a:r>
              <a:rPr lang="en-US" altLang="en-US" sz="2800" kern="0" dirty="0">
                <a:solidFill>
                  <a:srgbClr val="000000"/>
                </a:solidFill>
                <a:latin typeface="Arial"/>
                <a:hlinkClick r:id="rId3"/>
              </a:rPr>
              <a:t>amedina@cde.ca.gov</a:t>
            </a:r>
            <a:endParaRPr lang="en-US" altLang="en-US" sz="2800" kern="0" dirty="0">
              <a:solidFill>
                <a:srgbClr val="000000"/>
              </a:solidFill>
              <a:latin typeface="Arial"/>
            </a:endParaRPr>
          </a:p>
          <a:p>
            <a:pPr marL="0" lvl="0" indent="0">
              <a:spcBef>
                <a:spcPct val="20000"/>
              </a:spcBef>
              <a:buClrTx/>
              <a:buSzTx/>
              <a:buNone/>
            </a:pPr>
            <a:endParaRPr lang="en-US" altLang="en-US" sz="2800" kern="0" dirty="0">
              <a:solidFill>
                <a:srgbClr val="000000"/>
              </a:solidFill>
              <a:latin typeface="Arial"/>
            </a:endParaRPr>
          </a:p>
          <a:p>
            <a:pPr marL="0" lvl="0" indent="0">
              <a:spcBef>
                <a:spcPct val="20000"/>
              </a:spcBef>
              <a:buClrTx/>
              <a:buSzTx/>
              <a:buNone/>
            </a:pPr>
            <a:r>
              <a:rPr lang="en-US" altLang="en-US" sz="2800" kern="0" dirty="0">
                <a:solidFill>
                  <a:srgbClr val="000000"/>
                </a:solidFill>
                <a:latin typeface="Arial"/>
              </a:rPr>
              <a:t>	</a:t>
            </a:r>
          </a:p>
          <a:p>
            <a:pPr marL="0" lvl="0" indent="0">
              <a:spcBef>
                <a:spcPct val="20000"/>
              </a:spcBef>
              <a:buClrTx/>
              <a:buSzTx/>
              <a:buNone/>
            </a:pPr>
            <a:r>
              <a:rPr lang="en-US" altLang="en-US" sz="2800" kern="0" dirty="0">
                <a:solidFill>
                  <a:srgbClr val="000000"/>
                </a:solidFill>
                <a:latin typeface="Arial"/>
              </a:rPr>
              <a:t>	</a:t>
            </a:r>
          </a:p>
          <a:p>
            <a:pPr marL="0" lvl="0" indent="0">
              <a:spcBef>
                <a:spcPct val="20000"/>
              </a:spcBef>
              <a:buClrTx/>
              <a:buSzTx/>
              <a:buNone/>
            </a:pPr>
            <a:r>
              <a:rPr lang="en-US" altLang="en-US" sz="2800" kern="0" dirty="0">
                <a:solidFill>
                  <a:srgbClr val="000000"/>
                </a:solidFill>
                <a:latin typeface="Arial"/>
              </a:rPr>
              <a:t>	David Stang</a:t>
            </a:r>
          </a:p>
          <a:p>
            <a:pPr marL="0" lvl="0" indent="0">
              <a:spcBef>
                <a:spcPct val="20000"/>
              </a:spcBef>
              <a:buClrTx/>
              <a:buSzTx/>
              <a:buNone/>
            </a:pPr>
            <a:r>
              <a:rPr lang="en-US" altLang="en-US" sz="2800" kern="0" dirty="0">
                <a:solidFill>
                  <a:srgbClr val="000000"/>
                </a:solidFill>
                <a:latin typeface="Arial"/>
              </a:rPr>
              <a:t>	</a:t>
            </a:r>
            <a:r>
              <a:rPr lang="en-US" altLang="en-US" sz="2800" kern="0" dirty="0">
                <a:solidFill>
                  <a:srgbClr val="000000"/>
                </a:solidFill>
                <a:latin typeface="Arial"/>
                <a:hlinkClick r:id="rId4"/>
              </a:rPr>
              <a:t>dstang@cde.ca.gov</a:t>
            </a:r>
            <a:endParaRPr lang="en-US" altLang="en-US" sz="2800" kern="0" dirty="0">
              <a:solidFill>
                <a:srgbClr val="000000"/>
              </a:solidFill>
              <a:latin typeface="Arial"/>
            </a:endParaRPr>
          </a:p>
          <a:p>
            <a:pPr marL="0" lvl="0" indent="0">
              <a:spcBef>
                <a:spcPct val="20000"/>
              </a:spcBef>
              <a:buClrTx/>
              <a:buSzTx/>
              <a:buNone/>
            </a:pPr>
            <a:endParaRPr lang="en-US" altLang="en-US" sz="2800" kern="0" dirty="0">
              <a:solidFill>
                <a:srgbClr val="000000"/>
              </a:solidFill>
              <a:latin typeface="Arial"/>
            </a:endParaRPr>
          </a:p>
          <a:p>
            <a:pPr marL="0" lvl="0" indent="0">
              <a:spcBef>
                <a:spcPct val="20000"/>
              </a:spcBef>
              <a:buClrTx/>
              <a:buSzTx/>
              <a:buNone/>
            </a:pPr>
            <a:r>
              <a:rPr lang="en-US" altLang="en-US" sz="2800" kern="0" dirty="0">
                <a:solidFill>
                  <a:srgbClr val="000000"/>
                </a:solidFill>
                <a:latin typeface="Arial"/>
              </a:rPr>
              <a:t>	</a:t>
            </a:r>
          </a:p>
          <a:p>
            <a:pPr marL="0" lvl="0" indent="0">
              <a:spcBef>
                <a:spcPct val="20000"/>
              </a:spcBef>
              <a:buClrTx/>
              <a:buSzTx/>
              <a:buNone/>
            </a:pPr>
            <a:endParaRPr lang="en-US" altLang="en-US" sz="2800" kern="0" dirty="0">
              <a:solidFill>
                <a:srgbClr val="000000"/>
              </a:solidFill>
              <a:latin typeface="Arial"/>
            </a:endParaRPr>
          </a:p>
          <a:p>
            <a:pPr marL="109537" indent="0" algn="ctr">
              <a:buNone/>
            </a:pPr>
            <a:endParaRPr lang="en-US" sz="2400" dirty="0">
              <a:latin typeface="Arial" pitchFamily="34" charset="0"/>
              <a:cs typeface="Arial" pitchFamily="34" charset="0"/>
            </a:endParaRPr>
          </a:p>
          <a:p>
            <a:pPr marL="0" indent="0" algn="ctr">
              <a:lnSpc>
                <a:spcPct val="90000"/>
              </a:lnSpc>
              <a:buFontTx/>
              <a:buNone/>
            </a:pPr>
            <a:endParaRPr lang="en-US" sz="2600" dirty="0">
              <a:latin typeface="Lucida Sans Unicode" charset="0"/>
              <a:cs typeface="ＭＳ Ｐゴシック" charset="0"/>
            </a:endParaRPr>
          </a:p>
          <a:p>
            <a:pPr marL="0" indent="0" algn="ctr">
              <a:lnSpc>
                <a:spcPct val="90000"/>
              </a:lnSpc>
              <a:buFontTx/>
              <a:buNone/>
            </a:pPr>
            <a:endParaRPr lang="en-US" sz="1100" dirty="0">
              <a:latin typeface="Lucida Sans Unicode" charset="0"/>
              <a:cs typeface="ＭＳ Ｐゴシック" charset="0"/>
            </a:endParaRPr>
          </a:p>
          <a:p>
            <a:pPr marL="0" indent="0" algn="ctr">
              <a:lnSpc>
                <a:spcPct val="70000"/>
              </a:lnSpc>
              <a:buFontTx/>
              <a:buNone/>
            </a:pPr>
            <a:endParaRPr lang="en-US" sz="1700" dirty="0">
              <a:solidFill>
                <a:srgbClr val="000066"/>
              </a:solidFill>
              <a:latin typeface="Lucida Sans Unicode" charset="0"/>
              <a:cs typeface="ＭＳ Ｐゴシック" charset="0"/>
            </a:endParaRPr>
          </a:p>
        </p:txBody>
      </p:sp>
      <p:pic>
        <p:nvPicPr>
          <p:cNvPr id="3" name="Picture 2" descr="Abby Medina Lewis">
            <a:extLst>
              <a:ext uri="{FF2B5EF4-FFF2-40B4-BE49-F238E27FC236}">
                <a16:creationId xmlns:a16="http://schemas.microsoft.com/office/drawing/2014/main" id="{ED61719E-1DF9-4C82-A0C7-5EFB7454951E}"/>
              </a:ext>
            </a:extLst>
          </p:cNvPr>
          <p:cNvPicPr>
            <a:picLocks noChangeAspect="1"/>
          </p:cNvPicPr>
          <p:nvPr/>
        </p:nvPicPr>
        <p:blipFill>
          <a:blip r:embed="rId5"/>
          <a:stretch>
            <a:fillRect/>
          </a:stretch>
        </p:blipFill>
        <p:spPr>
          <a:xfrm>
            <a:off x="5791200" y="1923691"/>
            <a:ext cx="1447800" cy="1676400"/>
          </a:xfrm>
          <a:prstGeom prst="rect">
            <a:avLst/>
          </a:prstGeom>
        </p:spPr>
      </p:pic>
      <p:pic>
        <p:nvPicPr>
          <p:cNvPr id="4" name="Picture 3" descr="David Stand">
            <a:extLst>
              <a:ext uri="{FF2B5EF4-FFF2-40B4-BE49-F238E27FC236}">
                <a16:creationId xmlns:a16="http://schemas.microsoft.com/office/drawing/2014/main" id="{612E0C6A-2456-4BD4-8461-7333F9EA6388}"/>
              </a:ext>
            </a:extLst>
          </p:cNvPr>
          <p:cNvPicPr>
            <a:picLocks noChangeAspect="1"/>
          </p:cNvPicPr>
          <p:nvPr/>
        </p:nvPicPr>
        <p:blipFill rotWithShape="1">
          <a:blip r:embed="rId6"/>
          <a:srcRect t="6558"/>
          <a:stretch/>
        </p:blipFill>
        <p:spPr>
          <a:xfrm>
            <a:off x="5791200" y="3712723"/>
            <a:ext cx="1447800" cy="2171539"/>
          </a:xfrm>
          <a:prstGeom prst="rect">
            <a:avLst/>
          </a:prstGeom>
        </p:spPr>
      </p:pic>
    </p:spTree>
    <p:extLst>
      <p:ext uri="{BB962C8B-B14F-4D97-AF65-F5344CB8AC3E}">
        <p14:creationId xmlns:p14="http://schemas.microsoft.com/office/powerpoint/2010/main" val="129681268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latin typeface="Arial" panose="020B0604020202020204" pitchFamily="34" charset="0"/>
                <a:cs typeface="Arial" panose="020B0604020202020204" pitchFamily="34" charset="0"/>
              </a:rPr>
              <a:t>Question and Answer </a:t>
            </a:r>
          </a:p>
        </p:txBody>
      </p:sp>
      <p:sp>
        <p:nvSpPr>
          <p:cNvPr id="2" name="Content Placeholder 1"/>
          <p:cNvSpPr>
            <a:spLocks noGrp="1"/>
          </p:cNvSpPr>
          <p:nvPr>
            <p:ph idx="1"/>
          </p:nvPr>
        </p:nvSpPr>
        <p:spPr/>
        <p:txBody>
          <a:bodyPr/>
          <a:lstStyle/>
          <a:p>
            <a:endParaRPr lang="en-US" dirty="0"/>
          </a:p>
          <a:p>
            <a:r>
              <a:rPr lang="en-US" sz="2400" dirty="0">
                <a:latin typeface="Arial" panose="020B0604020202020204" pitchFamily="34" charset="0"/>
                <a:cs typeface="Arial" panose="020B0604020202020204" pitchFamily="34" charset="0"/>
              </a:rPr>
              <a:t>Live Question and Answer (Q&amp;A) Session</a:t>
            </a:r>
          </a:p>
          <a:p>
            <a:pPr marL="109537" indent="0">
              <a:buNone/>
            </a:pP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Date:   August 25, 2022</a:t>
            </a:r>
          </a:p>
          <a:p>
            <a:pPr lvl="1"/>
            <a:r>
              <a:rPr lang="en-US" sz="2400" dirty="0">
                <a:latin typeface="Arial" panose="020B0604020202020204" pitchFamily="34" charset="0"/>
                <a:cs typeface="Arial" panose="020B0604020202020204" pitchFamily="34" charset="0"/>
              </a:rPr>
              <a:t>Time: 10:00 a.m. – noon</a:t>
            </a:r>
          </a:p>
          <a:p>
            <a:pPr lvl="1"/>
            <a:r>
              <a:rPr lang="en-US" sz="2400" dirty="0">
                <a:latin typeface="Arial" panose="020B0604020202020204" pitchFamily="34" charset="0"/>
                <a:cs typeface="Arial" panose="020B0604020202020204" pitchFamily="34" charset="0"/>
              </a:rPr>
              <a:t>Registration required</a:t>
            </a:r>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4</a:t>
            </a:fld>
            <a:endParaRPr lang="en-US" dirty="0"/>
          </a:p>
        </p:txBody>
      </p:sp>
    </p:spTree>
    <p:extLst>
      <p:ext uri="{BB962C8B-B14F-4D97-AF65-F5344CB8AC3E}">
        <p14:creationId xmlns:p14="http://schemas.microsoft.com/office/powerpoint/2010/main" val="144970599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848600" cy="1143000"/>
          </a:xfrm>
        </p:spPr>
        <p:txBody>
          <a:bodyPr>
            <a:noAutofit/>
          </a:bodyPr>
          <a:lstStyle/>
          <a:p>
            <a:pPr algn="ctr" eaLnBrk="1" hangingPunct="1">
              <a:defRPr/>
            </a:pPr>
            <a:r>
              <a:rPr lang="en-US" sz="3600" dirty="0">
                <a:solidFill>
                  <a:schemeClr val="tx1"/>
                </a:solidFill>
                <a:latin typeface="Arial" panose="020B0604020202020204" pitchFamily="34" charset="0"/>
                <a:cs typeface="Arial" panose="020B0604020202020204" pitchFamily="34" charset="0"/>
              </a:rPr>
              <a:t>Federal Program Monitoring</a:t>
            </a:r>
          </a:p>
        </p:txBody>
      </p:sp>
      <p:sp>
        <p:nvSpPr>
          <p:cNvPr id="3" name="Content Placeholder 2"/>
          <p:cNvSpPr>
            <a:spLocks noGrp="1"/>
          </p:cNvSpPr>
          <p:nvPr>
            <p:ph idx="1"/>
          </p:nvPr>
        </p:nvSpPr>
        <p:spPr>
          <a:xfrm>
            <a:off x="685800" y="1746250"/>
            <a:ext cx="7848600" cy="4525963"/>
          </a:xfrm>
        </p:spPr>
        <p:txBody>
          <a:bodyPr/>
          <a:lstStyle/>
          <a:p>
            <a:pPr>
              <a:defRPr/>
            </a:pPr>
            <a:r>
              <a:rPr lang="en-US" sz="2400" dirty="0">
                <a:latin typeface="Arial" panose="020B0604020202020204" pitchFamily="34" charset="0"/>
                <a:cs typeface="Arial" panose="020B0604020202020204" pitchFamily="34" charset="0"/>
              </a:rPr>
              <a:t>The Adult Education and Family Literacy Act (AEFLA) grant </a:t>
            </a:r>
            <a:r>
              <a:rPr lang="en-US" sz="2400" b="1" dirty="0">
                <a:latin typeface="Arial" panose="020B0604020202020204" pitchFamily="34" charset="0"/>
                <a:cs typeface="Arial" panose="020B0604020202020204" pitchFamily="34" charset="0"/>
              </a:rPr>
              <a:t>requires on-site and on-line monitoring</a:t>
            </a:r>
            <a:r>
              <a:rPr lang="en-US" sz="2400" dirty="0">
                <a:latin typeface="Arial" panose="020B0604020202020204" pitchFamily="34" charset="0"/>
                <a:cs typeface="Arial" panose="020B0604020202020204" pitchFamily="34" charset="0"/>
              </a:rPr>
              <a:t> of all adult education grant recipients. </a:t>
            </a:r>
          </a:p>
          <a:p>
            <a:pPr>
              <a:defRPr/>
            </a:pPr>
            <a:r>
              <a:rPr lang="en-US" sz="2400" b="1" dirty="0">
                <a:latin typeface="Arial" panose="020B0604020202020204" pitchFamily="34" charset="0"/>
                <a:cs typeface="Arial" panose="020B0604020202020204" pitchFamily="34" charset="0"/>
              </a:rPr>
              <a:t>Any</a:t>
            </a:r>
            <a:r>
              <a:rPr lang="en-US" sz="2400" dirty="0">
                <a:latin typeface="Arial" panose="020B0604020202020204" pitchFamily="34" charset="0"/>
                <a:cs typeface="Arial" panose="020B0604020202020204" pitchFamily="34" charset="0"/>
              </a:rPr>
              <a:t> adult education grant recipient of AEFLA funding </a:t>
            </a:r>
            <a:r>
              <a:rPr lang="en-US" sz="2400" b="1" dirty="0">
                <a:latin typeface="Arial" panose="020B0604020202020204" pitchFamily="34" charset="0"/>
                <a:cs typeface="Arial" panose="020B0604020202020204" pitchFamily="34" charset="0"/>
              </a:rPr>
              <a:t>may be selected for review</a:t>
            </a:r>
            <a:r>
              <a:rPr lang="en-US" sz="2400" dirty="0">
                <a:latin typeface="Arial" panose="020B0604020202020204" pitchFamily="34" charset="0"/>
                <a:cs typeface="Arial" panose="020B0604020202020204" pitchFamily="34" charset="0"/>
              </a:rPr>
              <a:t>.  </a:t>
            </a:r>
          </a:p>
          <a:p>
            <a:pPr>
              <a:defRPr/>
            </a:pPr>
            <a:r>
              <a:rPr lang="en-US" sz="2400" dirty="0">
                <a:latin typeface="Arial" panose="020B0604020202020204" pitchFamily="34" charset="0"/>
                <a:cs typeface="Arial" panose="020B0604020202020204" pitchFamily="34" charset="0"/>
              </a:rPr>
              <a:t>The purpose of the review is to </a:t>
            </a:r>
            <a:r>
              <a:rPr lang="en-US" sz="2400" b="1" dirty="0">
                <a:latin typeface="Arial" panose="020B0604020202020204" pitchFamily="34" charset="0"/>
                <a:cs typeface="Arial" panose="020B0604020202020204" pitchFamily="34" charset="0"/>
              </a:rPr>
              <a:t>ensure</a:t>
            </a:r>
            <a:r>
              <a:rPr lang="en-US" sz="2400" dirty="0">
                <a:latin typeface="Arial" panose="020B0604020202020204" pitchFamily="34" charset="0"/>
                <a:cs typeface="Arial" panose="020B0604020202020204" pitchFamily="34" charset="0"/>
              </a:rPr>
              <a:t> agencies are in </a:t>
            </a:r>
            <a:r>
              <a:rPr lang="en-US" sz="2400" b="1" dirty="0">
                <a:latin typeface="Arial" panose="020B0604020202020204" pitchFamily="34" charset="0"/>
                <a:cs typeface="Arial" panose="020B0604020202020204" pitchFamily="34" charset="0"/>
              </a:rPr>
              <a:t>compliance with federal</a:t>
            </a:r>
            <a:r>
              <a:rPr lang="en-US" sz="2400" dirty="0">
                <a:latin typeface="Arial" panose="020B0604020202020204" pitchFamily="34" charset="0"/>
                <a:cs typeface="Arial" panose="020B0604020202020204" pitchFamily="34" charset="0"/>
              </a:rPr>
              <a:t>, and where applicable, </a:t>
            </a:r>
            <a:r>
              <a:rPr lang="en-US" sz="2400" b="1" dirty="0">
                <a:latin typeface="Arial" panose="020B0604020202020204" pitchFamily="34" charset="0"/>
                <a:cs typeface="Arial" panose="020B0604020202020204" pitchFamily="34" charset="0"/>
              </a:rPr>
              <a:t>state law</a:t>
            </a:r>
            <a:r>
              <a:rPr lang="en-US" sz="2400" dirty="0">
                <a:latin typeface="Arial" panose="020B0604020202020204" pitchFamily="34" charset="0"/>
                <a:cs typeface="Arial" panose="020B0604020202020204" pitchFamily="34" charset="0"/>
              </a:rPr>
              <a:t>. </a:t>
            </a:r>
          </a:p>
          <a:p>
            <a:pPr>
              <a:defRPr/>
            </a:pPr>
            <a:r>
              <a:rPr lang="en-US" sz="2400" dirty="0">
                <a:latin typeface="Arial" panose="020B0604020202020204" pitchFamily="34" charset="0"/>
                <a:cs typeface="Arial" panose="020B0604020202020204" pitchFamily="34" charset="0"/>
              </a:rPr>
              <a:t>The current monitoring cycle is for program year 2022−23.</a:t>
            </a:r>
          </a:p>
          <a:p>
            <a:pPr marL="109537" indent="0" eaLnBrk="1" hangingPunct="1">
              <a:buFont typeface="Wingdings 3" pitchFamily="18" charset="2"/>
              <a:buNone/>
              <a:defRPr/>
            </a:pPr>
            <a:endParaRPr lang="en-US" sz="2400" dirty="0"/>
          </a:p>
        </p:txBody>
      </p:sp>
      <p:sp>
        <p:nvSpPr>
          <p:cNvPr id="4" name="Slide Number Placeholder 3">
            <a:extLst>
              <a:ext uri="{FF2B5EF4-FFF2-40B4-BE49-F238E27FC236}">
                <a16:creationId xmlns:a16="http://schemas.microsoft.com/office/drawing/2014/main" id="{FB1E3484-A6D5-42E6-82ED-414DF5C1E321}"/>
              </a:ext>
            </a:extLst>
          </p:cNvPr>
          <p:cNvSpPr>
            <a:spLocks noGrp="1"/>
          </p:cNvSpPr>
          <p:nvPr>
            <p:ph type="sldNum" sz="quarter" idx="10"/>
          </p:nvPr>
        </p:nvSpPr>
        <p:spPr>
          <a:xfrm>
            <a:off x="457200" y="6248400"/>
            <a:ext cx="685800" cy="515938"/>
          </a:xfrm>
        </p:spPr>
        <p:txBody>
          <a:bodyPr/>
          <a:lstStyle/>
          <a:p>
            <a:pPr>
              <a:defRPr/>
            </a:pPr>
            <a:fld id="{3B3AB7F8-4399-4666-9B86-C7597ADD0F7D}" type="slidenum">
              <a:rPr lang="en-US" smtClean="0"/>
              <a:pPr>
                <a:defRPr/>
              </a:pPr>
              <a:t>5</a:t>
            </a:fld>
            <a:endParaRPr lang="en-US" dirty="0"/>
          </a:p>
        </p:txBody>
      </p:sp>
    </p:spTree>
    <p:extLst>
      <p:ext uri="{BB962C8B-B14F-4D97-AF65-F5344CB8AC3E}">
        <p14:creationId xmlns:p14="http://schemas.microsoft.com/office/powerpoint/2010/main" val="27565530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rmAutofit/>
          </a:bodyPr>
          <a:lstStyle/>
          <a:p>
            <a:pPr algn="ctr"/>
            <a:r>
              <a:rPr lang="en-US" altLang="en-US" sz="3600" dirty="0">
                <a:solidFill>
                  <a:schemeClr val="tx1"/>
                </a:solidFill>
                <a:latin typeface="Arial" panose="020B0604020202020204" pitchFamily="34" charset="0"/>
                <a:cs typeface="Arial" panose="020B0604020202020204" pitchFamily="34" charset="0"/>
              </a:rPr>
              <a:t>Compliance Monitoring</a:t>
            </a:r>
            <a:endParaRPr lang="en-US" sz="3600" dirty="0">
              <a:solidFill>
                <a:schemeClr val="tx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76400"/>
            <a:ext cx="8229600" cy="4330700"/>
          </a:xfrm>
        </p:spPr>
        <p:txBody>
          <a:bodyPr/>
          <a:lstStyle/>
          <a:p>
            <a:pPr marL="0" indent="0">
              <a:buFontTx/>
              <a:buNone/>
              <a:defRPr/>
            </a:pPr>
            <a:r>
              <a:rPr lang="en-US" sz="2800" dirty="0">
                <a:latin typeface="Arial" panose="020B0604020202020204" pitchFamily="34" charset="0"/>
                <a:cs typeface="Arial" panose="020B0604020202020204" pitchFamily="34" charset="0"/>
              </a:rPr>
              <a:t>What is compliance monitoring?</a:t>
            </a:r>
          </a:p>
          <a:p>
            <a:pPr>
              <a:defRPr/>
            </a:pPr>
            <a:endParaRPr lang="en-US" sz="1200" dirty="0">
              <a:latin typeface="Arial" panose="020B0604020202020204" pitchFamily="34" charset="0"/>
              <a:cs typeface="Arial" panose="020B0604020202020204" pitchFamily="34" charset="0"/>
            </a:endParaRPr>
          </a:p>
          <a:p>
            <a:pPr>
              <a:defRPr/>
            </a:pPr>
            <a:r>
              <a:rPr lang="en-US" sz="2600" dirty="0">
                <a:latin typeface="Arial" panose="020B0604020202020204" pitchFamily="34" charset="0"/>
                <a:cs typeface="Arial" panose="020B0604020202020204" pitchFamily="34" charset="0"/>
              </a:rPr>
              <a:t>It is CDE’s fulfillment of regulations to ensure state and federally-funded agencies meet minimum compliance.</a:t>
            </a:r>
          </a:p>
          <a:p>
            <a:pPr>
              <a:defRPr/>
            </a:pPr>
            <a:r>
              <a:rPr lang="en-US" sz="2600" dirty="0">
                <a:latin typeface="Arial" panose="020B0604020202020204" pitchFamily="34" charset="0"/>
                <a:cs typeface="Arial" panose="020B0604020202020204" pitchFamily="34" charset="0"/>
              </a:rPr>
              <a:t>Opportunity to improve agency policies and procedures.</a:t>
            </a:r>
          </a:p>
          <a:p>
            <a:pPr>
              <a:defRPr/>
            </a:pPr>
            <a:r>
              <a:rPr lang="en-US" sz="2600" dirty="0">
                <a:latin typeface="Arial" panose="020B0604020202020204" pitchFamily="34" charset="0"/>
                <a:cs typeface="Arial" panose="020B0604020202020204" pitchFamily="34" charset="0"/>
              </a:rPr>
              <a:t>It is not an audit.</a:t>
            </a:r>
          </a:p>
          <a:p>
            <a:pPr>
              <a:defRPr/>
            </a:pPr>
            <a:r>
              <a:rPr lang="en-US" sz="2600" dirty="0">
                <a:latin typeface="Arial" panose="020B0604020202020204" pitchFamily="34" charset="0"/>
                <a:cs typeface="Arial" panose="020B0604020202020204" pitchFamily="34" charset="0"/>
              </a:rPr>
              <a:t>It is not a “</a:t>
            </a:r>
            <a:r>
              <a:rPr lang="en-US" sz="2600" dirty="0" err="1">
                <a:latin typeface="Arial" panose="020B0604020202020204" pitchFamily="34" charset="0"/>
                <a:cs typeface="Arial" panose="020B0604020202020204" pitchFamily="34" charset="0"/>
              </a:rPr>
              <a:t>gotcha</a:t>
            </a:r>
            <a:r>
              <a:rPr lang="en-US" sz="2600" dirty="0">
                <a:latin typeface="Arial" panose="020B0604020202020204" pitchFamily="34" charset="0"/>
                <a:cs typeface="Arial" panose="020B0604020202020204" pitchFamily="34" charset="0"/>
              </a:rPr>
              <a:t>” opportunity to take funding back from your program.</a:t>
            </a:r>
          </a:p>
          <a:p>
            <a:pPr marL="109537" indent="0">
              <a:buNone/>
            </a:pPr>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6</a:t>
            </a:fld>
            <a:endParaRPr lang="en-US" dirty="0"/>
          </a:p>
        </p:txBody>
      </p:sp>
    </p:spTree>
    <p:extLst>
      <p:ext uri="{BB962C8B-B14F-4D97-AF65-F5344CB8AC3E}">
        <p14:creationId xmlns:p14="http://schemas.microsoft.com/office/powerpoint/2010/main" val="225591269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FPM Program Instrument</a:t>
            </a:r>
          </a:p>
        </p:txBody>
      </p:sp>
      <p:sp>
        <p:nvSpPr>
          <p:cNvPr id="2" name="Content Placeholder 1"/>
          <p:cNvSpPr>
            <a:spLocks noGrp="1"/>
          </p:cNvSpPr>
          <p:nvPr>
            <p:ph idx="1"/>
          </p:nvPr>
        </p:nvSpPr>
        <p:spPr/>
        <p:txBody>
          <a:bodyPr/>
          <a:lstStyle/>
          <a:p>
            <a:endParaRPr lang="en-US" dirty="0"/>
          </a:p>
          <a:p>
            <a:r>
              <a:rPr lang="en-US" altLang="en-US" sz="2800" dirty="0">
                <a:latin typeface="Arial" panose="020B0604020202020204" pitchFamily="34" charset="0"/>
                <a:cs typeface="Arial" panose="020B0604020202020204" pitchFamily="34" charset="0"/>
              </a:rPr>
              <a:t>All programs, e.g. Adult Education; Before and After School; and Fiscal Monitoring use program instruments to guide monitoring reviews.</a:t>
            </a:r>
          </a:p>
          <a:p>
            <a:r>
              <a:rPr lang="en-US" altLang="en-US" sz="2800" dirty="0">
                <a:latin typeface="Arial" panose="020B0604020202020204" pitchFamily="34" charset="0"/>
                <a:cs typeface="Arial" panose="020B0604020202020204" pitchFamily="34" charset="0"/>
              </a:rPr>
              <a:t>Program instruments have instrument items – essentially categories – that the reviewer looks at during a review.</a:t>
            </a:r>
          </a:p>
          <a:p>
            <a:r>
              <a:rPr lang="en-US" altLang="en-US" sz="2800" dirty="0">
                <a:latin typeface="Arial" panose="020B0604020202020204" pitchFamily="34" charset="0"/>
                <a:cs typeface="Arial" panose="020B0604020202020204" pitchFamily="34" charset="0"/>
              </a:rPr>
              <a:t>The Adult Education instrument has 10 instrument items.</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7</a:t>
            </a:fld>
            <a:endParaRPr lang="en-US" dirty="0"/>
          </a:p>
        </p:txBody>
      </p:sp>
    </p:spTree>
    <p:extLst>
      <p:ext uri="{BB962C8B-B14F-4D97-AF65-F5344CB8AC3E}">
        <p14:creationId xmlns:p14="http://schemas.microsoft.com/office/powerpoint/2010/main" val="34051837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Instrument Items (1)</a:t>
            </a:r>
          </a:p>
        </p:txBody>
      </p:sp>
      <p:sp>
        <p:nvSpPr>
          <p:cNvPr id="2" name="Content Placeholder 1"/>
          <p:cNvSpPr>
            <a:spLocks noGrp="1"/>
          </p:cNvSpPr>
          <p:nvPr>
            <p:ph idx="1"/>
          </p:nvPr>
        </p:nvSpPr>
        <p:spPr>
          <a:xfrm>
            <a:off x="457200" y="1219200"/>
            <a:ext cx="8229600" cy="4589462"/>
          </a:xfrm>
        </p:spPr>
        <p:txBody>
          <a:bodyPr/>
          <a:lstStyle/>
          <a:p>
            <a:pPr marL="0" indent="0">
              <a:buFontTx/>
              <a:buNone/>
            </a:pPr>
            <a:endParaRPr lang="en-US" altLang="en-US" dirty="0">
              <a:solidFill>
                <a:srgbClr val="0070C0"/>
              </a:solidFill>
            </a:endParaRPr>
          </a:p>
          <a:p>
            <a:pPr marL="0" indent="0">
              <a:buFontTx/>
              <a:buNone/>
            </a:pPr>
            <a:r>
              <a:rPr lang="en-US" altLang="en-US" sz="2800" b="1" dirty="0">
                <a:solidFill>
                  <a:schemeClr val="accent2">
                    <a:lumMod val="75000"/>
                  </a:schemeClr>
                </a:solidFill>
                <a:latin typeface="Arial" panose="020B0604020202020204" pitchFamily="34" charset="0"/>
                <a:cs typeface="Arial" panose="020B0604020202020204" pitchFamily="34" charset="0"/>
              </a:rPr>
              <a:t>AE 01: </a:t>
            </a:r>
            <a:r>
              <a:rPr lang="en-US" altLang="en-US" sz="2800" dirty="0">
                <a:solidFill>
                  <a:schemeClr val="accent2">
                    <a:lumMod val="75000"/>
                  </a:schemeClr>
                </a:solidFill>
                <a:latin typeface="Arial" panose="020B0604020202020204" pitchFamily="34" charset="0"/>
                <a:cs typeface="Arial" panose="020B0604020202020204" pitchFamily="34" charset="0"/>
              </a:rPr>
              <a:t>Collaboration, Alignment, and Support Services</a:t>
            </a:r>
          </a:p>
          <a:p>
            <a:pPr marL="0" indent="0">
              <a:buFontTx/>
              <a:buNone/>
            </a:pPr>
            <a:endParaRPr lang="en-US" altLang="en-US" sz="2800" dirty="0">
              <a:solidFill>
                <a:schemeClr val="accent2">
                  <a:lumMod val="75000"/>
                </a:schemeClr>
              </a:solidFill>
              <a:latin typeface="Arial" panose="020B0604020202020204" pitchFamily="34" charset="0"/>
              <a:cs typeface="Arial" panose="020B0604020202020204" pitchFamily="34" charset="0"/>
            </a:endParaRPr>
          </a:p>
          <a:p>
            <a:pPr marL="0" indent="0">
              <a:buFontTx/>
              <a:buNone/>
            </a:pPr>
            <a:r>
              <a:rPr lang="en-US" altLang="en-US" sz="2800" b="1" dirty="0">
                <a:solidFill>
                  <a:schemeClr val="accent2">
                    <a:lumMod val="75000"/>
                  </a:schemeClr>
                </a:solidFill>
                <a:latin typeface="Arial" panose="020B0604020202020204" pitchFamily="34" charset="0"/>
                <a:cs typeface="Arial" panose="020B0604020202020204" pitchFamily="34" charset="0"/>
              </a:rPr>
              <a:t>AE 02: </a:t>
            </a:r>
            <a:r>
              <a:rPr lang="en-US" altLang="en-US" sz="2800" dirty="0">
                <a:solidFill>
                  <a:schemeClr val="accent2">
                    <a:lumMod val="75000"/>
                  </a:schemeClr>
                </a:solidFill>
                <a:latin typeface="Arial" panose="020B0604020202020204" pitchFamily="34" charset="0"/>
                <a:cs typeface="Arial" panose="020B0604020202020204" pitchFamily="34" charset="0"/>
              </a:rPr>
              <a:t>Financial Accountability</a:t>
            </a:r>
          </a:p>
          <a:p>
            <a:pPr marL="0" indent="0">
              <a:buFontTx/>
              <a:buNone/>
            </a:pPr>
            <a:endParaRPr lang="en-US" altLang="en-US" sz="2800" dirty="0">
              <a:solidFill>
                <a:schemeClr val="accent2">
                  <a:lumMod val="75000"/>
                </a:schemeClr>
              </a:solidFill>
              <a:latin typeface="Arial" panose="020B0604020202020204" pitchFamily="34" charset="0"/>
              <a:cs typeface="Arial" panose="020B0604020202020204" pitchFamily="34" charset="0"/>
            </a:endParaRPr>
          </a:p>
          <a:p>
            <a:pPr marL="0" indent="0">
              <a:buFontTx/>
              <a:buNone/>
            </a:pPr>
            <a:r>
              <a:rPr lang="en-US" altLang="en-US" sz="2800" b="1" dirty="0">
                <a:solidFill>
                  <a:schemeClr val="accent2">
                    <a:lumMod val="75000"/>
                  </a:schemeClr>
                </a:solidFill>
                <a:latin typeface="Arial" panose="020B0604020202020204" pitchFamily="34" charset="0"/>
                <a:cs typeface="Arial" panose="020B0604020202020204" pitchFamily="34" charset="0"/>
              </a:rPr>
              <a:t>AE 03: </a:t>
            </a:r>
            <a:r>
              <a:rPr lang="en-US" altLang="en-US" sz="2800" dirty="0">
                <a:solidFill>
                  <a:schemeClr val="accent2">
                    <a:lumMod val="75000"/>
                  </a:schemeClr>
                </a:solidFill>
                <a:latin typeface="Arial" panose="020B0604020202020204" pitchFamily="34" charset="0"/>
                <a:cs typeface="Arial" panose="020B0604020202020204" pitchFamily="34" charset="0"/>
              </a:rPr>
              <a:t>Data Collection and Program Effectiveness</a:t>
            </a:r>
          </a:p>
          <a:p>
            <a:pPr marL="0" indent="0">
              <a:buFontTx/>
              <a:buNone/>
            </a:pPr>
            <a:endParaRPr lang="en-US" altLang="en-US" sz="2800" dirty="0">
              <a:solidFill>
                <a:schemeClr val="accent2">
                  <a:lumMod val="75000"/>
                </a:schemeClr>
              </a:solidFill>
              <a:latin typeface="Arial" panose="020B0604020202020204" pitchFamily="34" charset="0"/>
              <a:cs typeface="Arial" panose="020B0604020202020204" pitchFamily="34" charset="0"/>
            </a:endParaRPr>
          </a:p>
          <a:p>
            <a:pPr marL="0" indent="0">
              <a:buFontTx/>
              <a:buNone/>
            </a:pPr>
            <a:r>
              <a:rPr lang="en-US" altLang="en-US" sz="2800" b="1" dirty="0">
                <a:solidFill>
                  <a:schemeClr val="accent2">
                    <a:lumMod val="75000"/>
                  </a:schemeClr>
                </a:solidFill>
                <a:latin typeface="Arial" panose="020B0604020202020204" pitchFamily="34" charset="0"/>
                <a:cs typeface="Arial" panose="020B0604020202020204" pitchFamily="34" charset="0"/>
              </a:rPr>
              <a:t>AE 04: </a:t>
            </a:r>
            <a:r>
              <a:rPr lang="en-US" altLang="en-US" sz="2800" dirty="0">
                <a:solidFill>
                  <a:schemeClr val="accent2">
                    <a:lumMod val="75000"/>
                  </a:schemeClr>
                </a:solidFill>
                <a:latin typeface="Arial" panose="020B0604020202020204" pitchFamily="34" charset="0"/>
                <a:cs typeface="Arial" panose="020B0604020202020204" pitchFamily="34" charset="0"/>
              </a:rPr>
              <a:t>Staff Qualifications and Professional Development</a:t>
            </a: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8</a:t>
            </a:fld>
            <a:endParaRPr lang="en-US" dirty="0"/>
          </a:p>
        </p:txBody>
      </p:sp>
    </p:spTree>
    <p:extLst>
      <p:ext uri="{BB962C8B-B14F-4D97-AF65-F5344CB8AC3E}">
        <p14:creationId xmlns:p14="http://schemas.microsoft.com/office/powerpoint/2010/main" val="179721202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Instrument Items (2)</a:t>
            </a:r>
          </a:p>
        </p:txBody>
      </p:sp>
      <p:sp>
        <p:nvSpPr>
          <p:cNvPr id="2" name="Content Placeholder 1"/>
          <p:cNvSpPr>
            <a:spLocks noGrp="1"/>
          </p:cNvSpPr>
          <p:nvPr>
            <p:ph idx="1"/>
          </p:nvPr>
        </p:nvSpPr>
        <p:spPr>
          <a:xfrm>
            <a:off x="457200" y="1219200"/>
            <a:ext cx="8229600" cy="4589462"/>
          </a:xfrm>
        </p:spPr>
        <p:txBody>
          <a:bodyPr/>
          <a:lstStyle/>
          <a:p>
            <a:pPr marL="0" indent="0">
              <a:buFontTx/>
              <a:buNone/>
            </a:pPr>
            <a:endParaRPr lang="en-US" altLang="en-US" dirty="0">
              <a:solidFill>
                <a:srgbClr val="0070C0"/>
              </a:solidFill>
            </a:endParaRPr>
          </a:p>
          <a:p>
            <a:pPr marL="0" indent="0">
              <a:buFontTx/>
              <a:buNone/>
            </a:pPr>
            <a:endParaRPr lang="en-US" altLang="en-US" sz="2800" b="1" dirty="0">
              <a:solidFill>
                <a:schemeClr val="accent4">
                  <a:lumMod val="50000"/>
                </a:schemeClr>
              </a:solidFill>
              <a:latin typeface="Arial" panose="020B0604020202020204" pitchFamily="34" charset="0"/>
              <a:cs typeface="Arial" panose="020B0604020202020204" pitchFamily="34" charset="0"/>
            </a:endParaRPr>
          </a:p>
          <a:p>
            <a:pPr marL="0" indent="0">
              <a:buFontTx/>
              <a:buNone/>
            </a:pPr>
            <a:r>
              <a:rPr lang="en-US" altLang="en-US" sz="2800" b="1" dirty="0">
                <a:solidFill>
                  <a:schemeClr val="accent4">
                    <a:lumMod val="50000"/>
                  </a:schemeClr>
                </a:solidFill>
                <a:latin typeface="Arial" panose="020B0604020202020204" pitchFamily="34" charset="0"/>
                <a:cs typeface="Arial" panose="020B0604020202020204" pitchFamily="34" charset="0"/>
              </a:rPr>
              <a:t>AE 05: </a:t>
            </a:r>
            <a:r>
              <a:rPr lang="en-US" altLang="en-US" sz="2800" dirty="0">
                <a:solidFill>
                  <a:schemeClr val="accent4">
                    <a:lumMod val="50000"/>
                  </a:schemeClr>
                </a:solidFill>
                <a:latin typeface="Arial" panose="020B0604020202020204" pitchFamily="34" charset="0"/>
                <a:cs typeface="Arial" panose="020B0604020202020204" pitchFamily="34" charset="0"/>
              </a:rPr>
              <a:t>Needs Assessment</a:t>
            </a:r>
          </a:p>
          <a:p>
            <a:pPr marL="0" indent="0">
              <a:buFontTx/>
              <a:buNone/>
            </a:pPr>
            <a:endParaRPr lang="en-US" altLang="en-US" sz="2800" dirty="0">
              <a:solidFill>
                <a:schemeClr val="accent4">
                  <a:lumMod val="50000"/>
                </a:schemeClr>
              </a:solidFill>
              <a:latin typeface="Arial" panose="020B0604020202020204" pitchFamily="34" charset="0"/>
              <a:cs typeface="Arial" panose="020B0604020202020204" pitchFamily="34" charset="0"/>
            </a:endParaRPr>
          </a:p>
          <a:p>
            <a:pPr marL="0" indent="0">
              <a:buFontTx/>
              <a:buNone/>
            </a:pPr>
            <a:r>
              <a:rPr lang="en-US" altLang="en-US" sz="2800" b="1" dirty="0">
                <a:solidFill>
                  <a:schemeClr val="accent4">
                    <a:lumMod val="50000"/>
                  </a:schemeClr>
                </a:solidFill>
                <a:latin typeface="Arial" panose="020B0604020202020204" pitchFamily="34" charset="0"/>
                <a:cs typeface="Arial" panose="020B0604020202020204" pitchFamily="34" charset="0"/>
              </a:rPr>
              <a:t>AE 06: </a:t>
            </a:r>
            <a:r>
              <a:rPr lang="en-US" altLang="en-US" sz="2800" dirty="0">
                <a:solidFill>
                  <a:schemeClr val="accent4">
                    <a:lumMod val="50000"/>
                  </a:schemeClr>
                </a:solidFill>
                <a:latin typeface="Arial" panose="020B0604020202020204" pitchFamily="34" charset="0"/>
                <a:cs typeface="Arial" panose="020B0604020202020204" pitchFamily="34" charset="0"/>
              </a:rPr>
              <a:t>Serving Individuals with Disabilities</a:t>
            </a:r>
          </a:p>
          <a:p>
            <a:pPr marL="0" indent="0">
              <a:buFontTx/>
              <a:buNone/>
            </a:pPr>
            <a:endParaRPr lang="en-US" altLang="en-US" sz="2800" dirty="0">
              <a:solidFill>
                <a:schemeClr val="accent4">
                  <a:lumMod val="50000"/>
                </a:schemeClr>
              </a:solidFill>
              <a:latin typeface="Arial" panose="020B0604020202020204" pitchFamily="34" charset="0"/>
              <a:cs typeface="Arial" panose="020B0604020202020204" pitchFamily="34" charset="0"/>
            </a:endParaRPr>
          </a:p>
          <a:p>
            <a:pPr marL="0" indent="0">
              <a:buFontTx/>
              <a:buNone/>
            </a:pPr>
            <a:r>
              <a:rPr lang="en-US" altLang="en-US" sz="2800" b="1" dirty="0">
                <a:solidFill>
                  <a:schemeClr val="accent4">
                    <a:lumMod val="50000"/>
                  </a:schemeClr>
                </a:solidFill>
                <a:latin typeface="Arial" panose="020B0604020202020204" pitchFamily="34" charset="0"/>
                <a:cs typeface="Arial" panose="020B0604020202020204" pitchFamily="34" charset="0"/>
              </a:rPr>
              <a:t>AE 07: </a:t>
            </a:r>
            <a:r>
              <a:rPr lang="en-US" altLang="en-US" sz="2800" dirty="0">
                <a:solidFill>
                  <a:schemeClr val="accent4">
                    <a:lumMod val="50000"/>
                  </a:schemeClr>
                </a:solidFill>
                <a:latin typeface="Arial" panose="020B0604020202020204" pitchFamily="34" charset="0"/>
                <a:cs typeface="Arial" panose="020B0604020202020204" pitchFamily="34" charset="0"/>
              </a:rPr>
              <a:t>Intensity, Duration, and Flexible Scheduling</a:t>
            </a:r>
          </a:p>
          <a:p>
            <a:pPr marL="0" indent="0">
              <a:buFontTx/>
              <a:buNone/>
            </a:pPr>
            <a:endParaRPr lang="en-US" altLang="en-US" sz="2800" dirty="0">
              <a:solidFill>
                <a:schemeClr val="accent4">
                  <a:lumMod val="50000"/>
                </a:schemeClr>
              </a:solidFill>
              <a:latin typeface="Arial" panose="020B0604020202020204" pitchFamily="34" charset="0"/>
              <a:cs typeface="Arial" panose="020B0604020202020204" pitchFamily="34" charset="0"/>
            </a:endParaRPr>
          </a:p>
          <a:p>
            <a:pPr marL="0" indent="0">
              <a:buFontTx/>
              <a:buNone/>
            </a:pPr>
            <a:endParaRPr lang="en-US" altLang="en-US" sz="2800" dirty="0">
              <a:solidFill>
                <a:schemeClr val="accent4">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B3AB7F8-4399-4666-9B86-C7597ADD0F7D}" type="slidenum">
              <a:rPr lang="en-US" smtClean="0"/>
              <a:pPr>
                <a:defRPr/>
              </a:pPr>
              <a:t>9</a:t>
            </a:fld>
            <a:endParaRPr lang="en-US" dirty="0"/>
          </a:p>
        </p:txBody>
      </p:sp>
    </p:spTree>
    <p:extLst>
      <p:ext uri="{BB962C8B-B14F-4D97-AF65-F5344CB8AC3E}">
        <p14:creationId xmlns:p14="http://schemas.microsoft.com/office/powerpoint/2010/main" val="2406674404"/>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8">
      <a:dk1>
        <a:srgbClr val="000000"/>
      </a:dk1>
      <a:lt1>
        <a:srgbClr val="FFFFFF"/>
      </a:lt1>
      <a:dk2>
        <a:srgbClr val="464646"/>
      </a:dk2>
      <a:lt2>
        <a:srgbClr val="DEF5FA"/>
      </a:lt2>
      <a:accent1>
        <a:srgbClr val="7C9FCF"/>
      </a:accent1>
      <a:accent2>
        <a:srgbClr val="2A4A75"/>
      </a:accent2>
      <a:accent3>
        <a:srgbClr val="EB641B"/>
      </a:accent3>
      <a:accent4>
        <a:srgbClr val="39639D"/>
      </a:accent4>
      <a:accent5>
        <a:srgbClr val="474B78"/>
      </a:accent5>
      <a:accent6>
        <a:srgbClr val="7D3C4A"/>
      </a:accent6>
      <a:hlink>
        <a:srgbClr val="D16917"/>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64646"/>
    </a:dk2>
    <a:lt2>
      <a:srgbClr val="DEF5FA"/>
    </a:lt2>
    <a:accent1>
      <a:srgbClr val="7C9FCF"/>
    </a:accent1>
    <a:accent2>
      <a:srgbClr val="2A4A75"/>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AA177AE90AB84CBBC907C95F34C631" ma:contentTypeVersion="21" ma:contentTypeDescription="Create a new document." ma:contentTypeScope="" ma:versionID="7dc676d9aa05ac18f0ae612aa7df133e">
  <xsd:schema xmlns:xsd="http://www.w3.org/2001/XMLSchema" xmlns:xs="http://www.w3.org/2001/XMLSchema" xmlns:p="http://schemas.microsoft.com/office/2006/metadata/properties" xmlns:ns2="ac0dddc7-4c2c-4aeb-a23f-99e6b6e539ca" xmlns:ns3="8ab51f35-1fb3-4be4-a4fa-7dc10d905072" targetNamespace="http://schemas.microsoft.com/office/2006/metadata/properties" ma:root="true" ma:fieldsID="764f40bb4aad96a226b6046f8353dc42" ns2:_="" ns3:_="">
    <xsd:import namespace="ac0dddc7-4c2c-4aeb-a23f-99e6b6e539ca"/>
    <xsd:import namespace="8ab51f35-1fb3-4be4-a4fa-7dc10d905072"/>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Notes_x002d_Comment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dddc7-4c2c-4aeb-a23f-99e6b6e539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fa564d8c-a56f-4d27-9692-c18015842a55}" ma:internalName="TaxCatchAll" ma:showField="CatchAllData" ma:web="ac0dddc7-4c2c-4aeb-a23f-99e6b6e539c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b51f35-1fb3-4be4-a4fa-7dc10d90507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Notes_x002d_Comments" ma:index="16" nillable="true" ma:displayName="Notes-Comments" ma:internalName="Notes_x002d_Comments">
      <xsd:simpleType>
        <xsd:restriction base="dms:Note">
          <xsd:maxLength value="255"/>
        </xsd:restriction>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_Flow_SignoffStatus" ma:index="24" nillable="true" ma:displayName="Sign-off status" ma:internalName="Sign_x002d_off_x0020_status">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9e8b3729-a4b8-462e-9781-4baf9b076db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_x002d_Comments xmlns="8ab51f35-1fb3-4be4-a4fa-7dc10d905072" xsi:nil="true"/>
    <lcf76f155ced4ddcb4097134ff3c332f xmlns="8ab51f35-1fb3-4be4-a4fa-7dc10d905072">
      <Terms xmlns="http://schemas.microsoft.com/office/infopath/2007/PartnerControls"/>
    </lcf76f155ced4ddcb4097134ff3c332f>
    <_Flow_SignoffStatus xmlns="8ab51f35-1fb3-4be4-a4fa-7dc10d905072" xsi:nil="true"/>
    <TaxCatchAll xmlns="ac0dddc7-4c2c-4aeb-a23f-99e6b6e539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520277-6E35-4054-BA62-0B7ECEC42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0dddc7-4c2c-4aeb-a23f-99e6b6e539ca"/>
    <ds:schemaRef ds:uri="8ab51f35-1fb3-4be4-a4fa-7dc10d905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5971F0-CB1C-42AC-B22B-8317D89D90C2}">
  <ds:schemaRefs>
    <ds:schemaRef ds:uri="http://schemas.microsoft.com/office/2006/metadata/properties"/>
    <ds:schemaRef ds:uri="http://schemas.microsoft.com/office/infopath/2007/PartnerControls"/>
    <ds:schemaRef ds:uri="8ab51f35-1fb3-4be4-a4fa-7dc10d905072"/>
    <ds:schemaRef ds:uri="ac0dddc7-4c2c-4aeb-a23f-99e6b6e539ca"/>
  </ds:schemaRefs>
</ds:datastoreItem>
</file>

<file path=customXml/itemProps3.xml><?xml version="1.0" encoding="utf-8"?>
<ds:datastoreItem xmlns:ds="http://schemas.openxmlformats.org/officeDocument/2006/customXml" ds:itemID="{BAFAE8D8-6A1F-4471-BF96-69F5F2731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18378</TotalTime>
  <Words>6967</Words>
  <Application>Microsoft Office PowerPoint</Application>
  <PresentationFormat>On-screen Show (4:3)</PresentationFormat>
  <Paragraphs>564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Presentation Introduction</vt:lpstr>
      <vt:lpstr>Purpose</vt:lpstr>
      <vt:lpstr>AGENDA</vt:lpstr>
      <vt:lpstr>Question and Answer </vt:lpstr>
      <vt:lpstr>Federal Program Monitoring</vt:lpstr>
      <vt:lpstr>Compliance Monitoring</vt:lpstr>
      <vt:lpstr>FPM Program Instrument</vt:lpstr>
      <vt:lpstr>Instrument Items (1)</vt:lpstr>
      <vt:lpstr>Instrument Items (2)</vt:lpstr>
      <vt:lpstr>Instrument Items (3)</vt:lpstr>
      <vt:lpstr>Evidence Requests</vt:lpstr>
      <vt:lpstr>Instrument Items (5)</vt:lpstr>
      <vt:lpstr>AE 01: Collaboration, Alignment, and Support Services</vt:lpstr>
      <vt:lpstr>AE 02: Financial Accountability (1)</vt:lpstr>
      <vt:lpstr>AE 02: Financial Accountability (2)</vt:lpstr>
      <vt:lpstr>AE 02: Financial Accountability (3)</vt:lpstr>
      <vt:lpstr>AE 03: Data Collection and Program Effectiveness (1) </vt:lpstr>
      <vt:lpstr>AE 03: Data Collection and Program Effectiveness (2)</vt:lpstr>
      <vt:lpstr>AE 03: Data Collection and Program Effectiveness (3)</vt:lpstr>
      <vt:lpstr>AE 04: Staff Qualifications and Professional Development</vt:lpstr>
      <vt:lpstr>AE 05: Needs Assessment (1)</vt:lpstr>
      <vt:lpstr>AE 05: Needs Assessment (2)</vt:lpstr>
      <vt:lpstr>AE 06: Serving Individuals with Disabilities</vt:lpstr>
      <vt:lpstr>AE 07: Intensity, Duration and  Flexible Scheduling</vt:lpstr>
      <vt:lpstr>AE 08: Evidence-Based Instructional Practices and Reading Instruction</vt:lpstr>
      <vt:lpstr>AE 09: Effective Use of Technology and Distance Learning</vt:lpstr>
      <vt:lpstr>AE 10: Integrated Education and Training</vt:lpstr>
      <vt:lpstr>Common Areas of Concerns</vt:lpstr>
      <vt:lpstr>What is a “finding?”</vt:lpstr>
      <vt:lpstr>Resolution</vt:lpstr>
      <vt:lpstr>Tips for Success</vt:lpstr>
      <vt:lpstr>Resources and Links</vt:lpstr>
      <vt:lpstr>THANK YOU</vt:lpstr>
    </vt:vector>
  </TitlesOfParts>
  <Company>CA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Forms (CDE Intranet)</dc:title>
  <dc:subject>PowerPoint Template.</dc:subject>
  <dc:creator>Cheryl McDonald</dc:creator>
  <cp:lastModifiedBy>Marjorie Olavides</cp:lastModifiedBy>
  <cp:revision>1050</cp:revision>
  <cp:lastPrinted>2019-06-19T20:37:56Z</cp:lastPrinted>
  <dcterms:created xsi:type="dcterms:W3CDTF">2004-03-18T18:57:21Z</dcterms:created>
  <dcterms:modified xsi:type="dcterms:W3CDTF">2022-08-03T20:12:03Z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0x0101006CAA177AE90AB84CBBC907C95F34C631</vt:lpwstr>
  </property>
</Properties>
</file>