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59" r:id="rId5"/>
    <p:sldMasterId id="2147483648" r:id="rId6"/>
    <p:sldMasterId id="2147483664" r:id="rId7"/>
    <p:sldMasterId id="2147483671" r:id="rId8"/>
    <p:sldMasterId id="2147483676" r:id="rId9"/>
    <p:sldMasterId id="2147483681" r:id="rId10"/>
  </p:sldMasterIdLst>
  <p:notesMasterIdLst>
    <p:notesMasterId r:id="rId44"/>
  </p:notesMasterIdLst>
  <p:handoutMasterIdLst>
    <p:handoutMasterId r:id="rId45"/>
  </p:handoutMasterIdLst>
  <p:sldIdLst>
    <p:sldId id="256" r:id="rId11"/>
    <p:sldId id="269" r:id="rId12"/>
    <p:sldId id="270" r:id="rId13"/>
    <p:sldId id="274" r:id="rId14"/>
    <p:sldId id="273" r:id="rId15"/>
    <p:sldId id="272" r:id="rId16"/>
    <p:sldId id="271" r:id="rId17"/>
    <p:sldId id="276" r:id="rId18"/>
    <p:sldId id="275" r:id="rId19"/>
    <p:sldId id="289" r:id="rId20"/>
    <p:sldId id="290" r:id="rId21"/>
    <p:sldId id="288" r:id="rId22"/>
    <p:sldId id="287" r:id="rId23"/>
    <p:sldId id="291" r:id="rId24"/>
    <p:sldId id="286" r:id="rId25"/>
    <p:sldId id="285" r:id="rId26"/>
    <p:sldId id="292" r:id="rId27"/>
    <p:sldId id="284" r:id="rId28"/>
    <p:sldId id="305" r:id="rId29"/>
    <p:sldId id="282" r:id="rId30"/>
    <p:sldId id="281" r:id="rId31"/>
    <p:sldId id="280" r:id="rId32"/>
    <p:sldId id="293" r:id="rId33"/>
    <p:sldId id="294" r:id="rId34"/>
    <p:sldId id="295" r:id="rId35"/>
    <p:sldId id="279" r:id="rId36"/>
    <p:sldId id="278" r:id="rId37"/>
    <p:sldId id="296" r:id="rId38"/>
    <p:sldId id="297" r:id="rId39"/>
    <p:sldId id="303" r:id="rId40"/>
    <p:sldId id="300" r:id="rId41"/>
    <p:sldId id="301" r:id="rId42"/>
    <p:sldId id="30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A6D"/>
    <a:srgbClr val="ED8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0" autoAdjust="0"/>
    <p:restoredTop sz="94580" autoAdjust="0"/>
  </p:normalViewPr>
  <p:slideViewPr>
    <p:cSldViewPr snapToGrid="0">
      <p:cViewPr varScale="1">
        <p:scale>
          <a:sx n="103" d="100"/>
          <a:sy n="103" d="100"/>
        </p:scale>
        <p:origin x="150" y="132"/>
      </p:cViewPr>
      <p:guideLst/>
    </p:cSldViewPr>
  </p:slideViewPr>
  <p:outlineViewPr>
    <p:cViewPr>
      <p:scale>
        <a:sx n="33" d="100"/>
        <a:sy n="33" d="100"/>
      </p:scale>
      <p:origin x="0" y="-320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63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lbhoward@casas.org" TargetMode="External"/><Relationship Id="rId2" Type="http://schemas.openxmlformats.org/officeDocument/2006/relationships/hyperlink" Target="mailto:crayala@cde.c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287B-3956-4411-90CB-C098D6858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19" y="775277"/>
            <a:ext cx="11619344" cy="15380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WIOA Section 243</a:t>
            </a:r>
            <a:br>
              <a:rPr lang="en-US" sz="4400" b="1" dirty="0"/>
            </a:br>
            <a:r>
              <a:rPr lang="en-US" sz="4400" b="1" dirty="0">
                <a:latin typeface="Arial"/>
                <a:cs typeface="Arial"/>
              </a:rPr>
              <a:t>Integrated </a:t>
            </a:r>
            <a:r>
              <a:rPr lang="en-US" sz="4400" b="1" spc="-5" dirty="0">
                <a:latin typeface="Arial"/>
                <a:cs typeface="Arial"/>
              </a:rPr>
              <a:t>English </a:t>
            </a:r>
            <a:r>
              <a:rPr lang="en-US" sz="4400" b="1" dirty="0">
                <a:latin typeface="Arial"/>
                <a:cs typeface="Arial"/>
              </a:rPr>
              <a:t>Literacy</a:t>
            </a:r>
            <a:r>
              <a:rPr lang="en-US" sz="4400" b="1" spc="-75" dirty="0">
                <a:latin typeface="Arial"/>
                <a:cs typeface="Arial"/>
              </a:rPr>
              <a:t> </a:t>
            </a:r>
            <a:r>
              <a:rPr lang="en-US" sz="4400" b="1" dirty="0">
                <a:latin typeface="Arial"/>
                <a:cs typeface="Arial"/>
              </a:rPr>
              <a:t>and  </a:t>
            </a:r>
            <a:br>
              <a:rPr lang="en-US" sz="4400" b="1" dirty="0">
                <a:latin typeface="Arial"/>
                <a:cs typeface="Arial"/>
              </a:rPr>
            </a:br>
            <a:r>
              <a:rPr lang="en-US" sz="4400" b="1" dirty="0">
                <a:latin typeface="Arial"/>
                <a:cs typeface="Arial"/>
              </a:rPr>
              <a:t>Civics </a:t>
            </a:r>
            <a:r>
              <a:rPr lang="en-US" sz="4400" b="1" spc="-5" dirty="0">
                <a:latin typeface="Arial"/>
                <a:cs typeface="Arial"/>
              </a:rPr>
              <a:t>Education</a:t>
            </a:r>
            <a:r>
              <a:rPr lang="en-US" sz="4400" b="1" spc="-45" dirty="0">
                <a:latin typeface="Arial"/>
                <a:cs typeface="Arial"/>
              </a:rPr>
              <a:t> </a:t>
            </a:r>
            <a:r>
              <a:rPr lang="en-US" sz="4400" b="1" dirty="0">
                <a:latin typeface="Arial"/>
                <a:cs typeface="Arial"/>
              </a:rPr>
              <a:t>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66862-9A69-0528-0AA4-F91326BB2F31}"/>
              </a:ext>
            </a:extLst>
          </p:cNvPr>
          <p:cNvSpPr txBox="1"/>
          <p:nvPr/>
        </p:nvSpPr>
        <p:spPr>
          <a:xfrm>
            <a:off x="2419927" y="2951171"/>
            <a:ext cx="790632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900" b="1" spc="-5" dirty="0">
                <a:solidFill>
                  <a:schemeClr val="bg1"/>
                </a:solidFill>
                <a:latin typeface="Arial"/>
                <a:cs typeface="Arial"/>
              </a:rPr>
              <a:t>Cory Rayala, EdD</a:t>
            </a:r>
            <a:endParaRPr lang="en-US" sz="29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08610" marR="529590" indent="0" algn="ctr">
              <a:lnSpc>
                <a:spcPct val="100000"/>
              </a:lnSpc>
              <a:buNone/>
            </a:pPr>
            <a:r>
              <a:rPr lang="en-US" sz="2900" spc="-5" dirty="0">
                <a:solidFill>
                  <a:schemeClr val="bg1"/>
                </a:solidFill>
                <a:latin typeface="Arial"/>
                <a:cs typeface="Arial"/>
              </a:rPr>
              <a:t>Education Programs Consultant  </a:t>
            </a:r>
          </a:p>
          <a:p>
            <a:pPr marL="308610" marR="529590" indent="0" algn="ctr">
              <a:lnSpc>
                <a:spcPct val="100000"/>
              </a:lnSpc>
              <a:buNone/>
            </a:pPr>
            <a:r>
              <a:rPr lang="en-US" sz="2900" spc="-5" dirty="0">
                <a:solidFill>
                  <a:schemeClr val="bg1"/>
                </a:solidFill>
                <a:latin typeface="Arial"/>
                <a:cs typeface="Arial"/>
              </a:rPr>
              <a:t>Adult Education</a:t>
            </a:r>
            <a:r>
              <a:rPr lang="en-US" sz="290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900" spc="-10" dirty="0">
                <a:solidFill>
                  <a:schemeClr val="bg1"/>
                </a:solidFill>
                <a:latin typeface="Arial"/>
                <a:cs typeface="Arial"/>
              </a:rPr>
              <a:t>Office</a:t>
            </a:r>
            <a:endParaRPr lang="en-US" sz="2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90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E257-2318-4B94-85D9-0E7667CF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Training Services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B752-8594-4A55-A2EA-ABAAE849C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9362"/>
            <a:ext cx="11887200" cy="5015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spc="-15" dirty="0"/>
              <a:t>Training </a:t>
            </a:r>
            <a:r>
              <a:rPr lang="en-US" sz="2900" dirty="0"/>
              <a:t>services may</a:t>
            </a:r>
            <a:r>
              <a:rPr lang="en-US" sz="2900" spc="-25" dirty="0"/>
              <a:t> </a:t>
            </a:r>
            <a:r>
              <a:rPr lang="en-US" sz="2900" dirty="0"/>
              <a:t>include:</a:t>
            </a:r>
          </a:p>
          <a:p>
            <a:pPr marL="527050" marR="865505" indent="-514350">
              <a:lnSpc>
                <a:spcPct val="100000"/>
              </a:lnSpc>
              <a:buClr>
                <a:schemeClr val="bg1"/>
              </a:buClr>
              <a:buSzPct val="75000"/>
              <a:buFont typeface="Arial" panose="020B0604020202020204" pitchFamily="34" charset="0"/>
              <a:buAutoNum type="arabicPeriod"/>
              <a:tabLst>
                <a:tab pos="526415" algn="l"/>
                <a:tab pos="527050" algn="l"/>
              </a:tabLst>
            </a:pPr>
            <a:r>
              <a:rPr lang="en-US" sz="2900" spc="-5" dirty="0">
                <a:latin typeface="Arial"/>
                <a:cs typeface="Arial"/>
              </a:rPr>
              <a:t>occupational skills training, including training for nontraditional employment</a:t>
            </a:r>
          </a:p>
          <a:p>
            <a:pPr marL="527050" indent="-514350">
              <a:lnSpc>
                <a:spcPct val="100000"/>
              </a:lnSpc>
              <a:buClr>
                <a:schemeClr val="bg1"/>
              </a:buClr>
              <a:buSzPct val="75000"/>
              <a:buAutoNum type="arabicPeriod"/>
              <a:tabLst>
                <a:tab pos="526415" algn="l"/>
                <a:tab pos="527050" algn="l"/>
              </a:tabLst>
            </a:pPr>
            <a:r>
              <a:rPr lang="en-US" sz="2900" spc="-5" dirty="0">
                <a:latin typeface="Arial"/>
                <a:cs typeface="Arial"/>
              </a:rPr>
              <a:t>on-the-job</a:t>
            </a:r>
            <a:r>
              <a:rPr lang="en-US" sz="2900" spc="2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training</a:t>
            </a:r>
            <a:endParaRPr lang="en-US" sz="2900" dirty="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buClr>
                <a:schemeClr val="bg1"/>
              </a:buClr>
              <a:buSzPct val="75000"/>
              <a:buAutoNum type="arabicPeriod"/>
              <a:tabLst>
                <a:tab pos="526415" algn="l"/>
                <a:tab pos="527050" algn="l"/>
              </a:tabLst>
            </a:pPr>
            <a:r>
              <a:rPr lang="en-US" sz="2900" spc="-5" dirty="0">
                <a:latin typeface="Arial"/>
                <a:cs typeface="Arial"/>
              </a:rPr>
              <a:t>incumbent worker</a:t>
            </a:r>
            <a:r>
              <a:rPr lang="en-US" sz="2900" spc="2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training</a:t>
            </a:r>
            <a:endParaRPr lang="en-US" sz="2900" dirty="0">
              <a:latin typeface="Arial"/>
              <a:cs typeface="Arial"/>
            </a:endParaRPr>
          </a:p>
          <a:p>
            <a:pPr marL="527050" marR="5080" indent="-514350">
              <a:lnSpc>
                <a:spcPct val="100000"/>
              </a:lnSpc>
              <a:buClr>
                <a:schemeClr val="bg1"/>
              </a:buClr>
              <a:buSzPct val="75000"/>
              <a:buAutoNum type="arabicPeriod"/>
              <a:tabLst>
                <a:tab pos="526415" algn="l"/>
                <a:tab pos="527050" algn="l"/>
              </a:tabLst>
            </a:pPr>
            <a:r>
              <a:rPr lang="en-US" sz="2900" spc="-5" dirty="0">
                <a:latin typeface="Arial"/>
                <a:cs typeface="Arial"/>
              </a:rPr>
              <a:t>programs that combine workplace training with related  instruction, which </a:t>
            </a:r>
            <a:r>
              <a:rPr lang="en-US" sz="2900" dirty="0">
                <a:latin typeface="Arial"/>
                <a:cs typeface="Arial"/>
              </a:rPr>
              <a:t>may </a:t>
            </a:r>
            <a:r>
              <a:rPr lang="en-US" sz="2900" spc="-5" dirty="0">
                <a:latin typeface="Arial"/>
                <a:cs typeface="Arial"/>
              </a:rPr>
              <a:t>include cooperative education  programs</a:t>
            </a:r>
            <a:endParaRPr lang="en-US" sz="2900" dirty="0">
              <a:latin typeface="Arial"/>
              <a:cs typeface="Arial"/>
            </a:endParaRPr>
          </a:p>
          <a:p>
            <a:pPr marL="527050" indent="-514350">
              <a:lnSpc>
                <a:spcPts val="2780"/>
              </a:lnSpc>
              <a:buClr>
                <a:schemeClr val="bg1"/>
              </a:buClr>
              <a:buSzPct val="75000"/>
              <a:buAutoNum type="arabicPeriod"/>
              <a:tabLst>
                <a:tab pos="526415" algn="l"/>
                <a:tab pos="527050" algn="l"/>
              </a:tabLst>
            </a:pPr>
            <a:r>
              <a:rPr lang="en-US" sz="2900" spc="-5" dirty="0">
                <a:latin typeface="Arial"/>
                <a:cs typeface="Arial"/>
              </a:rPr>
              <a:t>training programs operated by </a:t>
            </a:r>
            <a:r>
              <a:rPr lang="en-US" sz="2900" dirty="0">
                <a:latin typeface="Arial"/>
                <a:cs typeface="Arial"/>
              </a:rPr>
              <a:t>the </a:t>
            </a:r>
            <a:r>
              <a:rPr lang="en-US" sz="2900" spc="-5" dirty="0">
                <a:latin typeface="Arial"/>
                <a:cs typeface="Arial"/>
              </a:rPr>
              <a:t>private</a:t>
            </a:r>
            <a:r>
              <a:rPr lang="en-US" sz="2900" spc="60" dirty="0">
                <a:latin typeface="Arial"/>
                <a:cs typeface="Arial"/>
              </a:rPr>
              <a:t> </a:t>
            </a:r>
            <a:r>
              <a:rPr lang="en-US" sz="2900" dirty="0">
                <a:latin typeface="Arial"/>
                <a:cs typeface="Arial"/>
              </a:rPr>
              <a:t>sector</a:t>
            </a:r>
          </a:p>
          <a:p>
            <a:pPr marL="527050" indent="-514350">
              <a:lnSpc>
                <a:spcPts val="2780"/>
              </a:lnSpc>
              <a:buClr>
                <a:schemeClr val="bg1"/>
              </a:buClr>
              <a:buSzPct val="75000"/>
              <a:buAutoNum type="arabicPeriod"/>
              <a:tabLst>
                <a:tab pos="526415" algn="l"/>
                <a:tab pos="527050" algn="l"/>
              </a:tabLst>
            </a:pPr>
            <a:r>
              <a:rPr lang="en-US" sz="2900" spc="-5" dirty="0">
                <a:latin typeface="Arial"/>
                <a:cs typeface="Arial"/>
              </a:rPr>
              <a:t>skill upgrading and</a:t>
            </a:r>
            <a:r>
              <a:rPr lang="en-US" sz="2900" spc="35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retraining</a:t>
            </a:r>
            <a:endParaRPr lang="en-US" sz="29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3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E257-2318-4B94-85D9-0E7667CF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Training Services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B752-8594-4A55-A2EA-ABAAE849C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" y="1529362"/>
            <a:ext cx="12239136" cy="5015901"/>
          </a:xfrm>
        </p:spPr>
        <p:txBody>
          <a:bodyPr>
            <a:normAutofit fontScale="92500" lnSpcReduction="10000"/>
          </a:bodyPr>
          <a:lstStyle/>
          <a:p>
            <a:pPr marL="530352" indent="-512064">
              <a:lnSpc>
                <a:spcPct val="100000"/>
              </a:lnSpc>
              <a:spcBef>
                <a:spcPts val="1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AutoNum type="arabicPeriod" startAt="7"/>
              <a:tabLst>
                <a:tab pos="469265" algn="l"/>
                <a:tab pos="469900" algn="l"/>
              </a:tabLst>
            </a:pPr>
            <a:r>
              <a:rPr lang="en-US" sz="3100" spc="-15" dirty="0"/>
              <a:t>entrepreneurial training</a:t>
            </a:r>
          </a:p>
          <a:p>
            <a:pPr marL="530352" indent="-512064">
              <a:lnSpc>
                <a:spcPct val="100000"/>
              </a:lnSpc>
              <a:buClr>
                <a:schemeClr val="bg1"/>
              </a:buClr>
              <a:buSzPct val="75000"/>
              <a:buFont typeface="Arial" panose="020B0604020202020204" pitchFamily="34" charset="0"/>
              <a:buAutoNum type="arabicPeriod" startAt="7"/>
              <a:tabLst>
                <a:tab pos="469265" algn="l"/>
                <a:tab pos="469900" algn="l"/>
              </a:tabLst>
            </a:pPr>
            <a:r>
              <a:rPr lang="en-US" sz="3100" spc="-15" dirty="0"/>
              <a:t>transitional jobs</a:t>
            </a:r>
          </a:p>
          <a:p>
            <a:pPr marL="530352" marR="324485" indent="-512064">
              <a:lnSpc>
                <a:spcPct val="100000"/>
              </a:lnSpc>
              <a:buClr>
                <a:schemeClr val="bg1"/>
              </a:buClr>
              <a:buSzPct val="75000"/>
              <a:buFont typeface="Arial" panose="020B0604020202020204" pitchFamily="34" charset="0"/>
              <a:buAutoNum type="arabicPeriod" startAt="7"/>
              <a:tabLst>
                <a:tab pos="469265" algn="l"/>
                <a:tab pos="469900" algn="l"/>
              </a:tabLst>
            </a:pPr>
            <a:r>
              <a:rPr lang="en-US" sz="3100" spc="-15" dirty="0"/>
              <a:t>job readiness training provided in combination with the services above</a:t>
            </a:r>
          </a:p>
          <a:p>
            <a:pPr marL="530352" marR="5080" indent="-512064">
              <a:lnSpc>
                <a:spcPct val="100000"/>
              </a:lnSpc>
              <a:buClr>
                <a:schemeClr val="bg1"/>
              </a:buClr>
              <a:buSzPct val="75000"/>
              <a:buFont typeface="Arial" panose="020B0604020202020204" pitchFamily="34" charset="0"/>
              <a:buAutoNum type="arabicPeriod" startAt="7"/>
              <a:tabLst>
                <a:tab pos="469265" algn="l"/>
                <a:tab pos="469900" algn="l"/>
              </a:tabLst>
            </a:pPr>
            <a:r>
              <a:rPr lang="en-US" sz="3100" spc="-15" dirty="0"/>
              <a:t>adult education and literacy activities, including activities of English language acquisition and integrated education and training programs, provided concurrently or in combination with the services above</a:t>
            </a:r>
          </a:p>
          <a:p>
            <a:pPr marL="530352" marR="6985" indent="-512064">
              <a:lnSpc>
                <a:spcPct val="100000"/>
              </a:lnSpc>
              <a:buClr>
                <a:schemeClr val="bg1"/>
              </a:buClr>
              <a:buSzPct val="75000"/>
              <a:buFont typeface="Arial" panose="020B0604020202020204" pitchFamily="34" charset="0"/>
              <a:buAutoNum type="arabicPeriod" startAt="7"/>
              <a:tabLst>
                <a:tab pos="469265" algn="l"/>
                <a:tab pos="469900" algn="l"/>
              </a:tabLst>
            </a:pPr>
            <a:r>
              <a:rPr lang="en-US" sz="3100" spc="-15" dirty="0"/>
              <a:t>customized training conducted with a commitment by an employer or group of employers to employ an individual upon successful completion of the training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1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F663-4F36-45CE-8C59-1774FC98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pc="-5" dirty="0"/>
              <a:t>Industry-Recognized Credentials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65CE-A88F-4B93-AA85-5C50BB03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62271"/>
            <a:ext cx="11887200" cy="50593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spc="-5" dirty="0"/>
              <a:t>Industry-recognized training credentials include, but are not limited</a:t>
            </a:r>
            <a:r>
              <a:rPr lang="en-US" sz="2600" spc="195" dirty="0"/>
              <a:t> </a:t>
            </a:r>
            <a:r>
              <a:rPr lang="en-US" sz="2600" spc="-5" dirty="0"/>
              <a:t>to:</a:t>
            </a:r>
          </a:p>
          <a:p>
            <a:pPr marL="457200" marR="423545" indent="-227329">
              <a:lnSpc>
                <a:spcPct val="100000"/>
              </a:lnSpc>
              <a:spcBef>
                <a:spcPts val="100"/>
              </a:spcBef>
              <a:tabLst>
                <a:tab pos="239395" algn="l"/>
              </a:tabLst>
            </a:pPr>
            <a:r>
              <a:rPr lang="en-US" sz="2600" dirty="0">
                <a:latin typeface="Arial"/>
                <a:cs typeface="Arial"/>
              </a:rPr>
              <a:t>State </a:t>
            </a:r>
            <a:r>
              <a:rPr lang="en-US" sz="2600" spc="-5" dirty="0">
                <a:latin typeface="Arial"/>
                <a:cs typeface="Arial"/>
              </a:rPr>
              <a:t>licensure administered by </a:t>
            </a:r>
            <a:r>
              <a:rPr lang="en-US" sz="2600" dirty="0">
                <a:latin typeface="Arial"/>
                <a:cs typeface="Arial"/>
              </a:rPr>
              <a:t>the </a:t>
            </a:r>
            <a:r>
              <a:rPr lang="en-US" sz="2600" spc="-5" dirty="0">
                <a:latin typeface="Arial"/>
                <a:cs typeface="Arial"/>
              </a:rPr>
              <a:t>California Department </a:t>
            </a:r>
            <a:r>
              <a:rPr lang="en-US" sz="2600" dirty="0">
                <a:latin typeface="Arial"/>
                <a:cs typeface="Arial"/>
              </a:rPr>
              <a:t>of </a:t>
            </a:r>
            <a:r>
              <a:rPr lang="en-US" sz="2600" spc="-5" dirty="0">
                <a:latin typeface="Arial"/>
                <a:cs typeface="Arial"/>
              </a:rPr>
              <a:t>Consumer Affairs</a:t>
            </a:r>
            <a:endParaRPr lang="en-US" sz="2600" dirty="0">
              <a:latin typeface="Arial"/>
              <a:cs typeface="Arial"/>
            </a:endParaRPr>
          </a:p>
          <a:p>
            <a:pPr marL="457200" marR="1193165" indent="-227329">
              <a:lnSpc>
                <a:spcPct val="100000"/>
              </a:lnSpc>
              <a:spcBef>
                <a:spcPts val="400"/>
              </a:spcBef>
              <a:tabLst>
                <a:tab pos="239395" algn="l"/>
              </a:tabLst>
            </a:pPr>
            <a:r>
              <a:rPr lang="en-US" sz="2600" spc="-5" dirty="0">
                <a:latin typeface="Arial"/>
                <a:cs typeface="Arial"/>
              </a:rPr>
              <a:t>Locally approved </a:t>
            </a:r>
            <a:r>
              <a:rPr lang="en-US" sz="2600" dirty="0">
                <a:latin typeface="Arial"/>
                <a:cs typeface="Arial"/>
              </a:rPr>
              <a:t>certificates </a:t>
            </a:r>
            <a:r>
              <a:rPr lang="en-US" sz="2600" spc="-5" dirty="0">
                <a:latin typeface="Arial"/>
                <a:cs typeface="Arial"/>
              </a:rPr>
              <a:t>awarded by an </a:t>
            </a:r>
            <a:r>
              <a:rPr lang="en-US" sz="2600" dirty="0">
                <a:latin typeface="Arial"/>
                <a:cs typeface="Arial"/>
              </a:rPr>
              <a:t>entity </a:t>
            </a:r>
            <a:r>
              <a:rPr lang="en-US" sz="2600" spc="-5" dirty="0">
                <a:latin typeface="Arial"/>
                <a:cs typeface="Arial"/>
              </a:rPr>
              <a:t>on </a:t>
            </a:r>
            <a:r>
              <a:rPr lang="en-US" sz="2600" dirty="0">
                <a:latin typeface="Arial"/>
                <a:cs typeface="Arial"/>
              </a:rPr>
              <a:t>the EDD’s </a:t>
            </a:r>
            <a:r>
              <a:rPr lang="en-US" sz="2600" spc="-5" dirty="0">
                <a:latin typeface="Arial"/>
                <a:cs typeface="Arial"/>
              </a:rPr>
              <a:t>Employment </a:t>
            </a:r>
            <a:r>
              <a:rPr lang="en-US" sz="2600" spc="-10" dirty="0">
                <a:latin typeface="Arial"/>
                <a:cs typeface="Arial"/>
              </a:rPr>
              <a:t>Training </a:t>
            </a:r>
            <a:r>
              <a:rPr lang="en-US" sz="2600" spc="-5" dirty="0">
                <a:latin typeface="Arial"/>
                <a:cs typeface="Arial"/>
              </a:rPr>
              <a:t>Provider</a:t>
            </a:r>
            <a:r>
              <a:rPr lang="en-US" sz="2600" spc="-50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List</a:t>
            </a:r>
          </a:p>
          <a:p>
            <a:pPr marL="457200" marR="955675" indent="-227329">
              <a:lnSpc>
                <a:spcPct val="100000"/>
              </a:lnSpc>
              <a:spcBef>
                <a:spcPts val="405"/>
              </a:spcBef>
              <a:tabLst>
                <a:tab pos="239395" algn="l"/>
              </a:tabLst>
            </a:pPr>
            <a:r>
              <a:rPr lang="en-US" sz="2600" spc="-5" dirty="0">
                <a:latin typeface="Arial"/>
                <a:cs typeface="Arial"/>
              </a:rPr>
              <a:t>Career </a:t>
            </a:r>
            <a:r>
              <a:rPr lang="en-US" sz="2600" dirty="0">
                <a:latin typeface="Arial"/>
                <a:cs typeface="Arial"/>
              </a:rPr>
              <a:t>Development </a:t>
            </a:r>
            <a:r>
              <a:rPr lang="en-US" sz="2600" spc="-5" dirty="0">
                <a:latin typeface="Arial"/>
                <a:cs typeface="Arial"/>
              </a:rPr>
              <a:t>and College </a:t>
            </a:r>
            <a:r>
              <a:rPr lang="en-US" sz="2600" dirty="0">
                <a:latin typeface="Arial"/>
                <a:cs typeface="Arial"/>
              </a:rPr>
              <a:t>Preparation </a:t>
            </a:r>
            <a:r>
              <a:rPr lang="en-US" sz="2600" spc="-5" dirty="0">
                <a:latin typeface="Arial"/>
                <a:cs typeface="Arial"/>
              </a:rPr>
              <a:t>(CDCP) </a:t>
            </a:r>
            <a:r>
              <a:rPr lang="en-US" sz="2600" spc="-20" dirty="0">
                <a:latin typeface="Arial"/>
                <a:cs typeface="Arial"/>
              </a:rPr>
              <a:t>Short-Term </a:t>
            </a:r>
            <a:r>
              <a:rPr lang="en-US" sz="2600" spc="-15" dirty="0">
                <a:latin typeface="Arial"/>
                <a:cs typeface="Arial"/>
              </a:rPr>
              <a:t>Vocational </a:t>
            </a:r>
            <a:r>
              <a:rPr lang="en-US" sz="2600" dirty="0">
                <a:latin typeface="Arial"/>
                <a:cs typeface="Arial"/>
              </a:rPr>
              <a:t>certificates </a:t>
            </a:r>
            <a:r>
              <a:rPr lang="en-US" sz="2600" spc="-5" dirty="0">
                <a:latin typeface="Arial"/>
                <a:cs typeface="Arial"/>
              </a:rPr>
              <a:t>with more than 48 </a:t>
            </a:r>
            <a:r>
              <a:rPr lang="en-US" sz="2600" dirty="0">
                <a:latin typeface="Arial"/>
                <a:cs typeface="Arial"/>
              </a:rPr>
              <a:t>contact</a:t>
            </a:r>
            <a:r>
              <a:rPr lang="en-US" sz="2600" spc="10" dirty="0">
                <a:latin typeface="Arial"/>
                <a:cs typeface="Arial"/>
              </a:rPr>
              <a:t> </a:t>
            </a:r>
            <a:r>
              <a:rPr lang="en-US" sz="2600" spc="-5" dirty="0">
                <a:latin typeface="Arial"/>
                <a:cs typeface="Arial"/>
              </a:rPr>
              <a:t>hours</a:t>
            </a:r>
            <a:endParaRPr lang="en-US" sz="2600" dirty="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395"/>
              </a:spcBef>
              <a:tabLst>
                <a:tab pos="239395" algn="l"/>
              </a:tabLst>
            </a:pPr>
            <a:r>
              <a:rPr lang="en-US" sz="2600" dirty="0">
                <a:latin typeface="Arial"/>
                <a:cs typeface="Arial"/>
              </a:rPr>
              <a:t>Completion of </a:t>
            </a:r>
            <a:r>
              <a:rPr lang="en-US" sz="2600" spc="-5" dirty="0">
                <a:latin typeface="Arial"/>
                <a:cs typeface="Arial"/>
              </a:rPr>
              <a:t>a </a:t>
            </a:r>
            <a:r>
              <a:rPr lang="en-US" sz="2600" dirty="0">
                <a:latin typeface="Arial"/>
                <a:cs typeface="Arial"/>
              </a:rPr>
              <a:t>short-term </a:t>
            </a:r>
            <a:r>
              <a:rPr lang="en-US" sz="2600" spc="-5" dirty="0">
                <a:latin typeface="Arial"/>
                <a:cs typeface="Arial"/>
              </a:rPr>
              <a:t>vocational credit </a:t>
            </a:r>
            <a:r>
              <a:rPr lang="en-US" sz="2600" dirty="0">
                <a:latin typeface="Arial"/>
                <a:cs typeface="Arial"/>
              </a:rPr>
              <a:t>certificate </a:t>
            </a:r>
            <a:r>
              <a:rPr lang="en-US" sz="2600" spc="-5" dirty="0">
                <a:latin typeface="Arial"/>
                <a:cs typeface="Arial"/>
              </a:rPr>
              <a:t>over 6</a:t>
            </a:r>
            <a:r>
              <a:rPr lang="en-US" sz="2600" spc="-10" dirty="0">
                <a:latin typeface="Arial"/>
                <a:cs typeface="Arial"/>
              </a:rPr>
              <a:t> </a:t>
            </a:r>
            <a:r>
              <a:rPr lang="en-US" sz="2600" spc="-5" dirty="0">
                <a:latin typeface="Arial"/>
                <a:cs typeface="Arial"/>
              </a:rPr>
              <a:t>units</a:t>
            </a:r>
            <a:endParaRPr lang="en-US" sz="2600" dirty="0">
              <a:latin typeface="Arial"/>
              <a:cs typeface="Arial"/>
            </a:endParaRPr>
          </a:p>
          <a:p>
            <a:pPr marL="457200" marR="821055" indent="-227329">
              <a:lnSpc>
                <a:spcPct val="100000"/>
              </a:lnSpc>
              <a:spcBef>
                <a:spcPts val="405"/>
              </a:spcBef>
              <a:tabLst>
                <a:tab pos="239395" algn="l"/>
              </a:tabLst>
            </a:pPr>
            <a:r>
              <a:rPr lang="en-US" sz="2600" dirty="0">
                <a:latin typeface="Arial"/>
                <a:cs typeface="Arial"/>
              </a:rPr>
              <a:t>Certificates </a:t>
            </a:r>
            <a:r>
              <a:rPr lang="en-US" sz="2600" spc="-5" dirty="0">
                <a:latin typeface="Arial"/>
                <a:cs typeface="Arial"/>
              </a:rPr>
              <a:t>recognized by </a:t>
            </a:r>
            <a:r>
              <a:rPr lang="en-US" sz="2600" dirty="0">
                <a:latin typeface="Arial"/>
                <a:cs typeface="Arial"/>
              </a:rPr>
              <a:t>the </a:t>
            </a:r>
            <a:r>
              <a:rPr lang="en-US" sz="2600" spc="-5" dirty="0">
                <a:latin typeface="Arial"/>
                <a:cs typeface="Arial"/>
              </a:rPr>
              <a:t>Carl </a:t>
            </a:r>
            <a:r>
              <a:rPr lang="en-US" sz="2600" dirty="0">
                <a:latin typeface="Arial"/>
                <a:cs typeface="Arial"/>
              </a:rPr>
              <a:t>D. </a:t>
            </a:r>
            <a:r>
              <a:rPr lang="en-US" sz="2600" spc="-5" dirty="0">
                <a:latin typeface="Arial"/>
                <a:cs typeface="Arial"/>
              </a:rPr>
              <a:t>Perkins Career and </a:t>
            </a:r>
            <a:r>
              <a:rPr lang="en-US" sz="2600" spc="-25" dirty="0">
                <a:latin typeface="Arial"/>
                <a:cs typeface="Arial"/>
              </a:rPr>
              <a:t>Technical </a:t>
            </a:r>
            <a:r>
              <a:rPr lang="en-US" sz="2600" spc="-5" dirty="0">
                <a:latin typeface="Arial"/>
                <a:cs typeface="Arial"/>
              </a:rPr>
              <a:t>Education </a:t>
            </a:r>
            <a:r>
              <a:rPr lang="en-US" sz="2600" dirty="0">
                <a:latin typeface="Arial"/>
                <a:cs typeface="Arial"/>
              </a:rPr>
              <a:t>Improvement</a:t>
            </a:r>
            <a:r>
              <a:rPr lang="en-US" sz="2600" spc="-110" dirty="0">
                <a:latin typeface="Arial"/>
                <a:cs typeface="Arial"/>
              </a:rPr>
              <a:t> </a:t>
            </a:r>
            <a:r>
              <a:rPr lang="en-US" sz="2600" dirty="0">
                <a:latin typeface="Arial"/>
                <a:cs typeface="Arial"/>
              </a:rPr>
              <a:t>Act</a:t>
            </a:r>
          </a:p>
          <a:p>
            <a:pPr marL="457200" marR="321310" indent="-227329">
              <a:lnSpc>
                <a:spcPct val="100000"/>
              </a:lnSpc>
              <a:spcBef>
                <a:spcPts val="400"/>
              </a:spcBef>
              <a:tabLst>
                <a:tab pos="239395" algn="l"/>
              </a:tabLst>
            </a:pPr>
            <a:r>
              <a:rPr lang="en-US" sz="2600" dirty="0">
                <a:latin typeface="Arial"/>
                <a:cs typeface="Arial"/>
              </a:rPr>
              <a:t>Certificates </a:t>
            </a:r>
            <a:r>
              <a:rPr lang="en-US" sz="2600" spc="-5" dirty="0">
                <a:latin typeface="Arial"/>
                <a:cs typeface="Arial"/>
              </a:rPr>
              <a:t>earned through a </a:t>
            </a:r>
            <a:r>
              <a:rPr lang="en-US" sz="2600" dirty="0">
                <a:latin typeface="Arial"/>
                <a:cs typeface="Arial"/>
              </a:rPr>
              <a:t>CTE </a:t>
            </a:r>
            <a:r>
              <a:rPr lang="en-US" sz="2600" spc="-5" dirty="0">
                <a:latin typeface="Arial"/>
                <a:cs typeface="Arial"/>
              </a:rPr>
              <a:t>program </a:t>
            </a:r>
            <a:r>
              <a:rPr lang="en-US" sz="2600" dirty="0">
                <a:latin typeface="Arial"/>
                <a:cs typeface="Arial"/>
              </a:rPr>
              <a:t>at </a:t>
            </a:r>
            <a:r>
              <a:rPr lang="en-US" sz="2600" spc="-5" dirty="0">
                <a:latin typeface="Arial"/>
                <a:cs typeface="Arial"/>
              </a:rPr>
              <a:t>a Local Education Agency </a:t>
            </a:r>
            <a:r>
              <a:rPr lang="en-US" sz="2600" dirty="0">
                <a:latin typeface="Arial"/>
                <a:cs typeface="Arial"/>
              </a:rPr>
              <a:t>that meet </a:t>
            </a:r>
            <a:r>
              <a:rPr lang="en-US" sz="2600" spc="-5" dirty="0">
                <a:latin typeface="Arial"/>
                <a:cs typeface="Arial"/>
              </a:rPr>
              <a:t>CDE</a:t>
            </a:r>
            <a:r>
              <a:rPr lang="en-US" sz="2600" spc="-15" dirty="0">
                <a:latin typeface="Arial"/>
                <a:cs typeface="Arial"/>
              </a:rPr>
              <a:t> </a:t>
            </a:r>
            <a:r>
              <a:rPr lang="en-US" sz="2600" spc="-5" dirty="0">
                <a:latin typeface="Arial"/>
                <a:cs typeface="Arial"/>
              </a:rPr>
              <a:t>Standards</a:t>
            </a:r>
            <a:endParaRPr lang="en-US" sz="2600" dirty="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395"/>
              </a:spcBef>
              <a:tabLst>
                <a:tab pos="239395" algn="l"/>
              </a:tabLst>
            </a:pPr>
            <a:r>
              <a:rPr lang="en-US" sz="2600" dirty="0">
                <a:latin typeface="Arial"/>
                <a:cs typeface="Arial"/>
              </a:rPr>
              <a:t>Certificates </a:t>
            </a:r>
            <a:r>
              <a:rPr lang="en-US" sz="2600" spc="-5" dirty="0">
                <a:latin typeface="Arial"/>
                <a:cs typeface="Arial"/>
              </a:rPr>
              <a:t>that meet the threshold </a:t>
            </a:r>
            <a:r>
              <a:rPr lang="en-US" sz="2600" dirty="0">
                <a:latin typeface="Arial"/>
                <a:cs typeface="Arial"/>
              </a:rPr>
              <a:t>for </a:t>
            </a:r>
            <a:r>
              <a:rPr lang="en-US" sz="2600" spc="-15" dirty="0">
                <a:latin typeface="Arial"/>
                <a:cs typeface="Arial"/>
              </a:rPr>
              <a:t>Title </a:t>
            </a:r>
            <a:r>
              <a:rPr lang="en-US" sz="2600" dirty="0">
                <a:latin typeface="Arial"/>
                <a:cs typeface="Arial"/>
              </a:rPr>
              <a:t>IV </a:t>
            </a:r>
            <a:r>
              <a:rPr lang="en-US" sz="2600" spc="-5" dirty="0">
                <a:latin typeface="Arial"/>
                <a:cs typeface="Arial"/>
              </a:rPr>
              <a:t>Federal </a:t>
            </a:r>
            <a:r>
              <a:rPr lang="en-US" sz="2600" dirty="0">
                <a:latin typeface="Arial"/>
                <a:cs typeface="Arial"/>
              </a:rPr>
              <a:t>Student</a:t>
            </a:r>
            <a:r>
              <a:rPr lang="en-US" sz="2600" spc="-114" dirty="0">
                <a:latin typeface="Arial"/>
                <a:cs typeface="Arial"/>
              </a:rPr>
              <a:t> </a:t>
            </a:r>
            <a:r>
              <a:rPr lang="en-US" sz="2600" spc="-5" dirty="0">
                <a:latin typeface="Arial"/>
                <a:cs typeface="Arial"/>
              </a:rPr>
              <a:t>Aid</a:t>
            </a:r>
          </a:p>
          <a:p>
            <a:pPr marL="457200">
              <a:lnSpc>
                <a:spcPct val="100000"/>
              </a:lnSpc>
              <a:spcBef>
                <a:spcPts val="400"/>
              </a:spcBef>
              <a:tabLst>
                <a:tab pos="239395" algn="l"/>
              </a:tabLst>
            </a:pPr>
            <a:r>
              <a:rPr lang="en-US" sz="2600" dirty="0">
                <a:latin typeface="Arial"/>
                <a:cs typeface="Arial"/>
              </a:rPr>
              <a:t>Certificates </a:t>
            </a:r>
            <a:r>
              <a:rPr lang="en-US" sz="2600" spc="-5" dirty="0">
                <a:latin typeface="Arial"/>
                <a:cs typeface="Arial"/>
              </a:rPr>
              <a:t>earned through Pre-Apprenticeship or Apprenticeship</a:t>
            </a:r>
            <a:r>
              <a:rPr lang="en-US" sz="2600" spc="25" dirty="0">
                <a:latin typeface="Arial"/>
                <a:cs typeface="Arial"/>
              </a:rPr>
              <a:t> </a:t>
            </a:r>
            <a:r>
              <a:rPr lang="en-US" sz="2600" spc="-5" dirty="0">
                <a:latin typeface="Arial"/>
                <a:cs typeface="Arial"/>
              </a:rPr>
              <a:t>Programs</a:t>
            </a:r>
            <a:endParaRPr lang="en-US" sz="26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8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A4F6-E180-46A3-807C-DBCC8A2A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Co-Enrollment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330C9-B2F2-453A-A1F1-E9199F12C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spc="-5" dirty="0">
                <a:latin typeface="Arial"/>
                <a:cs typeface="Arial"/>
              </a:rPr>
              <a:t>Remember, IELCE</a:t>
            </a:r>
            <a:r>
              <a:rPr lang="en-US" sz="3200" b="1" spc="-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implemented </a:t>
            </a:r>
            <a:r>
              <a:rPr lang="en-US" sz="3200" spc="-10" dirty="0">
                <a:latin typeface="Arial"/>
                <a:cs typeface="Arial"/>
              </a:rPr>
              <a:t>as </a:t>
            </a:r>
            <a:r>
              <a:rPr lang="en-US" sz="3200" spc="-5" dirty="0">
                <a:latin typeface="Arial"/>
                <a:cs typeface="Arial"/>
              </a:rPr>
              <a:t>a </a:t>
            </a:r>
            <a:r>
              <a:rPr lang="en-US" sz="3200" spc="-10" dirty="0">
                <a:latin typeface="Arial"/>
                <a:cs typeface="Arial"/>
              </a:rPr>
              <a:t>program </a:t>
            </a:r>
            <a:r>
              <a:rPr lang="en-US" sz="3200" spc="-5" dirty="0">
                <a:latin typeface="Arial"/>
                <a:cs typeface="Arial"/>
              </a:rPr>
              <a:t>as described under WIOA Section 243 </a:t>
            </a:r>
            <a:r>
              <a:rPr lang="en-US" sz="3200"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include workforce</a:t>
            </a:r>
            <a:r>
              <a:rPr lang="en-US" sz="3200" spc="-1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training.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spc="-5" dirty="0"/>
              <a:t>English language learners in an IELCE Program</a:t>
            </a:r>
            <a:r>
              <a:rPr lang="en-US" sz="3200" spc="-5" dirty="0">
                <a:solidFill>
                  <a:srgbClr val="FF0000"/>
                </a:solidFill>
              </a:rPr>
              <a:t> </a:t>
            </a:r>
            <a:r>
              <a:rPr lang="en-US" sz="3200" spc="-5" dirty="0"/>
              <a:t>must </a:t>
            </a:r>
            <a:r>
              <a:rPr lang="en-US" sz="3200" spc="-10" dirty="0"/>
              <a:t>have </a:t>
            </a:r>
            <a:r>
              <a:rPr lang="en-US" sz="3200" spc="-5" dirty="0"/>
              <a:t>the </a:t>
            </a:r>
            <a:r>
              <a:rPr lang="en-US" sz="3200" b="1" spc="-5" dirty="0">
                <a:latin typeface="Arial"/>
                <a:cs typeface="Arial"/>
              </a:rPr>
              <a:t>opportunity </a:t>
            </a:r>
            <a:r>
              <a:rPr lang="en-US" sz="3200" spc="-5" dirty="0"/>
              <a:t>to be co-enrolled in a class or program that </a:t>
            </a:r>
            <a:r>
              <a:rPr lang="en-US" sz="3200" spc="-15" dirty="0"/>
              <a:t>offers </a:t>
            </a:r>
            <a:r>
              <a:rPr lang="en-US" sz="3200" spc="-5" dirty="0"/>
              <a:t>workforce training within their career </a:t>
            </a:r>
            <a:r>
              <a:rPr lang="en-US" sz="3200" spc="-35" dirty="0"/>
              <a:t>pathway.</a:t>
            </a:r>
          </a:p>
        </p:txBody>
      </p:sp>
    </p:spTree>
    <p:extLst>
      <p:ext uri="{BB962C8B-B14F-4D97-AF65-F5344CB8AC3E}">
        <p14:creationId xmlns:p14="http://schemas.microsoft.com/office/powerpoint/2010/main" val="300766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A4F6-E180-46A3-807C-DBCC8A2A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Co-Enrollment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330C9-B2F2-453A-A1F1-E9199F12C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9362"/>
            <a:ext cx="11887200" cy="50159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spc="-5" dirty="0"/>
              <a:t>Co-enrollment may include one or more </a:t>
            </a:r>
            <a:r>
              <a:rPr lang="en-US" sz="2900" dirty="0"/>
              <a:t>of the </a:t>
            </a:r>
            <a:r>
              <a:rPr lang="en-US" sz="2900" spc="-5" dirty="0"/>
              <a:t>following options:</a:t>
            </a:r>
          </a:p>
          <a:p>
            <a:pPr marL="457200" marR="154305" indent="-4572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Char char="•"/>
              <a:tabLst>
                <a:tab pos="240665" algn="l"/>
                <a:tab pos="241300" algn="l"/>
              </a:tabLst>
            </a:pPr>
            <a:r>
              <a:rPr lang="en-US" sz="2900" spc="-5" dirty="0">
                <a:latin typeface="Arial"/>
                <a:cs typeface="Arial"/>
              </a:rPr>
              <a:t>ELLs are co-enrolled in a </a:t>
            </a:r>
            <a:r>
              <a:rPr lang="en-US" sz="2900" spc="-10" dirty="0">
                <a:latin typeface="Arial"/>
                <a:cs typeface="Arial"/>
              </a:rPr>
              <a:t>workforce </a:t>
            </a:r>
            <a:r>
              <a:rPr lang="en-US" sz="2900" spc="-5" dirty="0">
                <a:latin typeface="Arial"/>
                <a:cs typeface="Arial"/>
              </a:rPr>
              <a:t>training </a:t>
            </a:r>
            <a:r>
              <a:rPr lang="en-US" sz="2900" spc="-20" dirty="0">
                <a:latin typeface="Arial"/>
                <a:cs typeface="Arial"/>
              </a:rPr>
              <a:t>Title </a:t>
            </a:r>
            <a:r>
              <a:rPr lang="en-US" sz="2900" spc="-5" dirty="0">
                <a:latin typeface="Arial"/>
                <a:cs typeface="Arial"/>
              </a:rPr>
              <a:t>I </a:t>
            </a:r>
            <a:r>
              <a:rPr lang="en-US" sz="2900" spc="-10" dirty="0">
                <a:latin typeface="Arial"/>
                <a:cs typeface="Arial"/>
              </a:rPr>
              <a:t>America’s </a:t>
            </a:r>
            <a:r>
              <a:rPr lang="en-US" sz="2900" spc="-5" dirty="0">
                <a:latin typeface="Arial"/>
                <a:cs typeface="Arial"/>
              </a:rPr>
              <a:t>Job Center of California</a:t>
            </a:r>
            <a:r>
              <a:rPr lang="en-US" sz="2900" spc="1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program.</a:t>
            </a:r>
            <a:endParaRPr lang="en-US" sz="2900" dirty="0">
              <a:latin typeface="Arial"/>
              <a:cs typeface="Arial"/>
            </a:endParaRPr>
          </a:p>
          <a:p>
            <a:pPr marL="457200" marR="5080" indent="-4572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Char char="•"/>
              <a:tabLst>
                <a:tab pos="240665" algn="l"/>
                <a:tab pos="241300" algn="l"/>
              </a:tabLst>
            </a:pPr>
            <a:r>
              <a:rPr lang="en-US" sz="2900" spc="-5" dirty="0">
                <a:latin typeface="Arial"/>
                <a:cs typeface="Arial"/>
              </a:rPr>
              <a:t>ELLs are co-enrolled in the provider’s </a:t>
            </a:r>
            <a:r>
              <a:rPr lang="en-US" sz="2900" spc="-10" dirty="0">
                <a:latin typeface="Arial"/>
                <a:cs typeface="Arial"/>
              </a:rPr>
              <a:t>workforce </a:t>
            </a:r>
            <a:r>
              <a:rPr lang="en-US" sz="2900" spc="-5" dirty="0">
                <a:latin typeface="Arial"/>
                <a:cs typeface="Arial"/>
              </a:rPr>
              <a:t>training </a:t>
            </a:r>
            <a:r>
              <a:rPr lang="en-US" sz="2900" spc="-10" dirty="0">
                <a:latin typeface="Arial"/>
                <a:cs typeface="Arial"/>
              </a:rPr>
              <a:t>program, </a:t>
            </a:r>
            <a:r>
              <a:rPr lang="en-US" sz="2900" spc="-5" dirty="0">
                <a:latin typeface="Arial"/>
                <a:cs typeface="Arial"/>
              </a:rPr>
              <a:t>such as career technical</a:t>
            </a:r>
            <a:r>
              <a:rPr lang="en-US" sz="2900" spc="-1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education.</a:t>
            </a:r>
            <a:endParaRPr lang="en-US" sz="2900" dirty="0">
              <a:latin typeface="Arial"/>
              <a:cs typeface="Arial"/>
            </a:endParaRPr>
          </a:p>
          <a:p>
            <a:pPr marL="457200" marR="69850" indent="-4572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Char char="•"/>
              <a:tabLst>
                <a:tab pos="240665" algn="l"/>
                <a:tab pos="241300" algn="l"/>
              </a:tabLst>
            </a:pPr>
            <a:r>
              <a:rPr lang="en-US" sz="2900" spc="-5" dirty="0">
                <a:latin typeface="Arial"/>
                <a:cs typeface="Arial"/>
              </a:rPr>
              <a:t>ELLs are co-enrolled in a series of workforce training courses within a career pathway </a:t>
            </a:r>
            <a:r>
              <a:rPr lang="en-US" sz="2900" spc="-10" dirty="0">
                <a:latin typeface="Arial"/>
                <a:cs typeface="Arial"/>
              </a:rPr>
              <a:t>offered </a:t>
            </a:r>
            <a:r>
              <a:rPr lang="en-US" sz="2900" spc="-5" dirty="0">
                <a:latin typeface="Arial"/>
                <a:cs typeface="Arial"/>
              </a:rPr>
              <a:t>by multiple providers designed to lead to</a:t>
            </a:r>
            <a:r>
              <a:rPr lang="en-US" sz="2900" spc="-1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employment.</a:t>
            </a:r>
            <a:endParaRPr lang="en-US" sz="2900" dirty="0">
              <a:latin typeface="Arial"/>
              <a:cs typeface="Arial"/>
            </a:endParaRPr>
          </a:p>
          <a:p>
            <a:pPr marL="457200" marR="1024890" indent="-4572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Char char="•"/>
              <a:tabLst>
                <a:tab pos="240665" algn="l"/>
                <a:tab pos="241300" algn="l"/>
              </a:tabLst>
            </a:pPr>
            <a:r>
              <a:rPr lang="en-US" sz="2900" spc="-5" dirty="0">
                <a:latin typeface="Arial"/>
                <a:cs typeface="Arial"/>
              </a:rPr>
              <a:t>ELLs are working directly with an employer through apprenticeship, pre-apprenticeship, or on the job</a:t>
            </a:r>
            <a:r>
              <a:rPr lang="en-US" sz="2900" spc="11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training.</a:t>
            </a:r>
            <a:endParaRPr lang="en-US" sz="29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02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CCB3-3B05-45DD-842F-C1376FFCA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Team Teaching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85575-F48F-469D-9215-EF5E6AE1D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08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900" spc="-5" dirty="0">
                <a:latin typeface="Arial"/>
                <a:cs typeface="Arial"/>
              </a:rPr>
              <a:t>The </a:t>
            </a:r>
            <a:r>
              <a:rPr lang="en-US" sz="2900" dirty="0">
                <a:latin typeface="Arial"/>
                <a:cs typeface="Arial"/>
              </a:rPr>
              <a:t>IET </a:t>
            </a:r>
            <a:r>
              <a:rPr lang="en-US" sz="2900" spc="-5" dirty="0">
                <a:latin typeface="Arial"/>
                <a:cs typeface="Arial"/>
              </a:rPr>
              <a:t>service delivery </a:t>
            </a:r>
            <a:r>
              <a:rPr lang="en-US" sz="2900" dirty="0">
                <a:latin typeface="Arial"/>
                <a:cs typeface="Arial"/>
              </a:rPr>
              <a:t>may </a:t>
            </a:r>
            <a:r>
              <a:rPr lang="en-US" sz="2900" spc="-5" dirty="0">
                <a:latin typeface="Arial"/>
                <a:cs typeface="Arial"/>
              </a:rPr>
              <a:t>incorporate one or both </a:t>
            </a:r>
            <a:r>
              <a:rPr lang="en-US" sz="2900" dirty="0">
                <a:latin typeface="Arial"/>
                <a:cs typeface="Arial"/>
              </a:rPr>
              <a:t>of the  </a:t>
            </a:r>
            <a:r>
              <a:rPr lang="en-US" sz="2900" spc="-5" dirty="0">
                <a:latin typeface="Arial"/>
                <a:cs typeface="Arial"/>
              </a:rPr>
              <a:t>following</a:t>
            </a:r>
            <a:r>
              <a:rPr lang="en-US" sz="2900" spc="15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models:</a:t>
            </a:r>
            <a:endParaRPr lang="en-US" sz="29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en-US" sz="2900" b="1" spc="-5" dirty="0">
                <a:latin typeface="Arial"/>
                <a:cs typeface="Arial"/>
              </a:rPr>
              <a:t>Co-Teaching</a:t>
            </a:r>
            <a:endParaRPr lang="en-US" sz="2900" dirty="0">
              <a:latin typeface="Arial"/>
              <a:cs typeface="Arial"/>
            </a:endParaRPr>
          </a:p>
          <a:p>
            <a:pPr marL="914400" marR="245110" indent="-228600">
              <a:spcBef>
                <a:spcPts val="1200"/>
              </a:spcBef>
              <a:spcAft>
                <a:spcPts val="1200"/>
              </a:spcAft>
              <a:buClr>
                <a:srgbClr val="2A4975"/>
              </a:buClr>
              <a:buFont typeface="Wingdings 2"/>
              <a:buChar char=""/>
              <a:tabLst>
                <a:tab pos="1155700" algn="l"/>
              </a:tabLst>
            </a:pPr>
            <a:r>
              <a:rPr lang="en-US" sz="2900" dirty="0">
                <a:latin typeface="Arial"/>
                <a:cs typeface="Arial"/>
              </a:rPr>
              <a:t>An ESL </a:t>
            </a:r>
            <a:r>
              <a:rPr lang="en-US" sz="2900" spc="-5" dirty="0">
                <a:latin typeface="Arial"/>
                <a:cs typeface="Arial"/>
              </a:rPr>
              <a:t>teacher </a:t>
            </a:r>
            <a:r>
              <a:rPr lang="en-US" sz="2900" dirty="0">
                <a:latin typeface="Arial"/>
                <a:cs typeface="Arial"/>
              </a:rPr>
              <a:t>and a workforce training teacher </a:t>
            </a:r>
            <a:r>
              <a:rPr lang="en-US" sz="2900" spc="-5" dirty="0">
                <a:latin typeface="Arial"/>
                <a:cs typeface="Arial"/>
              </a:rPr>
              <a:t>in </a:t>
            </a:r>
            <a:r>
              <a:rPr lang="en-US" sz="2900" dirty="0">
                <a:latin typeface="Arial"/>
                <a:cs typeface="Arial"/>
              </a:rPr>
              <a:t>the </a:t>
            </a:r>
            <a:r>
              <a:rPr lang="en-US" sz="2900" spc="-5" dirty="0">
                <a:latin typeface="Arial"/>
                <a:cs typeface="Arial"/>
              </a:rPr>
              <a:t>same </a:t>
            </a:r>
            <a:r>
              <a:rPr lang="en-US" sz="2900" dirty="0">
                <a:latin typeface="Arial"/>
                <a:cs typeface="Arial"/>
              </a:rPr>
              <a:t>classroom at the </a:t>
            </a:r>
            <a:r>
              <a:rPr lang="en-US" sz="2900" spc="-5" dirty="0">
                <a:latin typeface="Arial"/>
                <a:cs typeface="Arial"/>
              </a:rPr>
              <a:t>same</a:t>
            </a:r>
            <a:r>
              <a:rPr lang="en-US" sz="2900" spc="45" dirty="0">
                <a:latin typeface="Arial"/>
                <a:cs typeface="Arial"/>
              </a:rPr>
              <a:t> </a:t>
            </a:r>
            <a:r>
              <a:rPr lang="en-US" sz="2900" dirty="0">
                <a:latin typeface="Arial"/>
                <a:cs typeface="Arial"/>
              </a:rPr>
              <a:t>time</a:t>
            </a:r>
          </a:p>
          <a:p>
            <a:pPr marL="469900">
              <a:spcBef>
                <a:spcPts val="1200"/>
              </a:spcBef>
            </a:pPr>
            <a:r>
              <a:rPr lang="en-US" sz="2900" b="1" spc="-5" dirty="0">
                <a:latin typeface="Arial"/>
                <a:cs typeface="Arial"/>
              </a:rPr>
              <a:t>Alternating Teaching</a:t>
            </a:r>
            <a:endParaRPr lang="en-US" sz="2900" dirty="0">
              <a:latin typeface="Arial"/>
              <a:cs typeface="Arial"/>
            </a:endParaRPr>
          </a:p>
          <a:p>
            <a:pPr marL="1270000" marR="861694" indent="-342900">
              <a:spcBef>
                <a:spcPts val="1200"/>
              </a:spcBef>
              <a:buClr>
                <a:srgbClr val="2B4976"/>
              </a:buClr>
              <a:buChar char="•"/>
              <a:tabLst>
                <a:tab pos="1270000" algn="l"/>
                <a:tab pos="1270635" algn="l"/>
              </a:tabLst>
            </a:pPr>
            <a:r>
              <a:rPr lang="en-US" sz="2900" spc="-5" dirty="0">
                <a:latin typeface="Arial"/>
                <a:cs typeface="Arial"/>
              </a:rPr>
              <a:t>Learners co-enrolled in </a:t>
            </a:r>
            <a:r>
              <a:rPr lang="en-US" sz="2900" dirty="0">
                <a:latin typeface="Arial"/>
                <a:cs typeface="Arial"/>
              </a:rPr>
              <a:t>two </a:t>
            </a:r>
            <a:r>
              <a:rPr lang="en-US" sz="2900" spc="-5" dirty="0">
                <a:latin typeface="Arial"/>
                <a:cs typeface="Arial"/>
              </a:rPr>
              <a:t>different but coordinated and concurrent</a:t>
            </a:r>
            <a:r>
              <a:rPr lang="en-US" sz="2900" spc="4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courses</a:t>
            </a:r>
            <a:endParaRPr lang="en-US" sz="29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13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A338-C783-4C2E-BED3-A83C5088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Civic Objective and </a:t>
            </a:r>
            <a:br>
              <a:rPr lang="en-US" b="1" dirty="0"/>
            </a:br>
            <a:r>
              <a:rPr lang="en-US" b="1" dirty="0"/>
              <a:t>Additional Assessment Plans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7CDCD-7452-41E8-82EA-A4160B44B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indent="0">
              <a:spcBef>
                <a:spcPts val="1200"/>
              </a:spcBef>
              <a:spcAft>
                <a:spcPts val="1200"/>
              </a:spcAft>
              <a:buClr>
                <a:srgbClr val="7B9FCF"/>
              </a:buClr>
              <a:buNone/>
              <a:tabLst>
                <a:tab pos="354965" algn="l"/>
                <a:tab pos="355600" algn="l"/>
              </a:tabLst>
            </a:pPr>
            <a:r>
              <a:rPr lang="en-US" sz="2900" dirty="0">
                <a:latin typeface="Arial"/>
                <a:cs typeface="Arial"/>
              </a:rPr>
              <a:t>What </a:t>
            </a:r>
            <a:r>
              <a:rPr lang="en-US" sz="2900" spc="-5" dirty="0">
                <a:latin typeface="Arial"/>
                <a:cs typeface="Arial"/>
              </a:rPr>
              <a:t>is a</a:t>
            </a:r>
            <a:r>
              <a:rPr lang="en-US" sz="2900" spc="-1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COAAP?</a:t>
            </a:r>
          </a:p>
          <a:p>
            <a:pPr marL="3556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tabLst>
                <a:tab pos="354965" algn="l"/>
                <a:tab pos="355600" algn="l"/>
              </a:tabLst>
            </a:pPr>
            <a:r>
              <a:rPr lang="en-US" sz="2900" dirty="0">
                <a:latin typeface="Arial"/>
                <a:cs typeface="Arial"/>
              </a:rPr>
              <a:t>A </a:t>
            </a:r>
            <a:r>
              <a:rPr lang="en-US" sz="2900" spc="-5" dirty="0">
                <a:latin typeface="Arial"/>
                <a:cs typeface="Arial"/>
              </a:rPr>
              <a:t>Civic Objective and </a:t>
            </a:r>
            <a:r>
              <a:rPr lang="en-US" sz="2900" dirty="0">
                <a:latin typeface="Arial"/>
                <a:cs typeface="Arial"/>
              </a:rPr>
              <a:t>Additional Assessment </a:t>
            </a:r>
            <a:r>
              <a:rPr lang="en-US" sz="2900" spc="-5" dirty="0">
                <a:latin typeface="Arial"/>
                <a:cs typeface="Arial"/>
              </a:rPr>
              <a:t>Plan </a:t>
            </a:r>
            <a:r>
              <a:rPr lang="en-US" sz="2900" dirty="0">
                <a:latin typeface="Arial"/>
                <a:cs typeface="Arial"/>
              </a:rPr>
              <a:t>(COAAP) </a:t>
            </a:r>
            <a:r>
              <a:rPr lang="en-US" sz="2900" spc="-5" dirty="0">
                <a:latin typeface="Arial"/>
                <a:cs typeface="Arial"/>
              </a:rPr>
              <a:t>is a general description </a:t>
            </a:r>
            <a:r>
              <a:rPr lang="en-US" sz="2900" dirty="0">
                <a:latin typeface="Arial"/>
                <a:cs typeface="Arial"/>
              </a:rPr>
              <a:t>of </a:t>
            </a:r>
            <a:r>
              <a:rPr lang="en-US" sz="2900" spc="-5" dirty="0">
                <a:latin typeface="Arial"/>
                <a:cs typeface="Arial"/>
              </a:rPr>
              <a:t>the performance-based assessment the agency will give learners after 30 hours </a:t>
            </a:r>
            <a:r>
              <a:rPr lang="en-US" sz="2900" dirty="0">
                <a:latin typeface="Arial"/>
                <a:cs typeface="Arial"/>
              </a:rPr>
              <a:t>of </a:t>
            </a:r>
            <a:r>
              <a:rPr lang="en-US" sz="2900" spc="-5" dirty="0">
                <a:latin typeface="Arial"/>
                <a:cs typeface="Arial"/>
              </a:rPr>
              <a:t>instruction based on </a:t>
            </a:r>
            <a:r>
              <a:rPr lang="en-US" sz="2900" dirty="0">
                <a:latin typeface="Arial"/>
                <a:cs typeface="Arial"/>
              </a:rPr>
              <a:t>the </a:t>
            </a:r>
            <a:r>
              <a:rPr lang="en-US" sz="2900" spc="-5" dirty="0">
                <a:latin typeface="Arial"/>
                <a:cs typeface="Arial"/>
              </a:rPr>
              <a:t>selected Civic Objective.</a:t>
            </a:r>
            <a:endParaRPr lang="en-US" sz="2900" dirty="0">
              <a:latin typeface="Arial"/>
              <a:cs typeface="Arial"/>
            </a:endParaRPr>
          </a:p>
          <a:p>
            <a:pPr marL="355600" indent="-342900">
              <a:spcBef>
                <a:spcPts val="480"/>
              </a:spcBef>
              <a:buClr>
                <a:schemeClr val="bg1"/>
              </a:buClr>
              <a:tabLst>
                <a:tab pos="354965" algn="l"/>
                <a:tab pos="355600" algn="l"/>
              </a:tabLst>
            </a:pPr>
            <a:r>
              <a:rPr lang="en-US" sz="2900" spc="-5" dirty="0">
                <a:latin typeface="Arial"/>
                <a:cs typeface="Arial"/>
              </a:rPr>
              <a:t>WIOA Section 243-designated </a:t>
            </a:r>
            <a:r>
              <a:rPr lang="en-US" sz="2900" dirty="0">
                <a:latin typeface="Arial"/>
                <a:cs typeface="Arial"/>
              </a:rPr>
              <a:t>COAAPs meet</a:t>
            </a:r>
            <a:r>
              <a:rPr lang="en-US" sz="2900" spc="1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sz="2900" dirty="0">
                <a:latin typeface="Arial"/>
                <a:cs typeface="Arial"/>
              </a:rPr>
              <a:t>the </a:t>
            </a:r>
            <a:r>
              <a:rPr lang="en-US" sz="2900" b="1" spc="-5" dirty="0">
                <a:latin typeface="Arial"/>
                <a:cs typeface="Arial"/>
              </a:rPr>
              <a:t>workforce preparation </a:t>
            </a:r>
            <a:r>
              <a:rPr lang="en-US" sz="2900" spc="-5" dirty="0">
                <a:latin typeface="Arial"/>
                <a:cs typeface="Arial"/>
              </a:rPr>
              <a:t>requirement </a:t>
            </a:r>
            <a:r>
              <a:rPr lang="en-US" sz="2900" dirty="0">
                <a:latin typeface="Arial"/>
                <a:cs typeface="Arial"/>
              </a:rPr>
              <a:t>of</a:t>
            </a:r>
            <a:r>
              <a:rPr lang="en-US" sz="2900" spc="35" dirty="0">
                <a:latin typeface="Arial"/>
                <a:cs typeface="Arial"/>
              </a:rPr>
              <a:t> </a:t>
            </a:r>
            <a:r>
              <a:rPr lang="en-US" sz="2900" spc="-70" dirty="0">
                <a:latin typeface="Arial"/>
                <a:cs typeface="Arial"/>
              </a:rPr>
              <a:t>IET.</a:t>
            </a:r>
            <a:endParaRPr lang="en-US" sz="2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55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A338-C783-4C2E-BED3-A83C5088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Civic Objective and </a:t>
            </a:r>
            <a:br>
              <a:rPr lang="en-US" b="1" dirty="0"/>
            </a:br>
            <a:r>
              <a:rPr lang="en-US" b="1" dirty="0"/>
              <a:t>Additional Assessment Plans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7CDCD-7452-41E8-82EA-A4160B44B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>
                <a:schemeClr val="bg1"/>
              </a:buClr>
              <a:buChar char="•"/>
              <a:tabLst>
                <a:tab pos="241300" algn="l"/>
              </a:tabLst>
            </a:pPr>
            <a:r>
              <a:rPr lang="en-US" sz="3200" spc="-5" dirty="0">
                <a:latin typeface="Arial"/>
                <a:cs typeface="Arial"/>
              </a:rPr>
              <a:t>Providers </a:t>
            </a:r>
            <a:r>
              <a:rPr lang="en-US" sz="3200" dirty="0">
                <a:latin typeface="Arial"/>
                <a:cs typeface="Arial"/>
              </a:rPr>
              <a:t>may </a:t>
            </a:r>
            <a:r>
              <a:rPr lang="en-US" sz="3200" spc="-5" dirty="0">
                <a:latin typeface="Arial"/>
                <a:cs typeface="Arial"/>
              </a:rPr>
              <a:t>adopt any </a:t>
            </a:r>
            <a:r>
              <a:rPr lang="en-US" sz="3200" dirty="0">
                <a:latin typeface="Arial"/>
                <a:cs typeface="Arial"/>
              </a:rPr>
              <a:t>of </a:t>
            </a:r>
            <a:r>
              <a:rPr lang="en-US" sz="3200" spc="-5" dirty="0">
                <a:latin typeface="Arial"/>
                <a:cs typeface="Arial"/>
              </a:rPr>
              <a:t>the existing WIOA Section 243 </a:t>
            </a:r>
            <a:r>
              <a:rPr lang="en-US" sz="3200" dirty="0">
                <a:latin typeface="Arial"/>
                <a:cs typeface="Arial"/>
              </a:rPr>
              <a:t>COAAPs </a:t>
            </a:r>
            <a:r>
              <a:rPr lang="en-US" sz="3200" spc="-5" dirty="0">
                <a:latin typeface="Arial"/>
                <a:cs typeface="Arial"/>
              </a:rPr>
              <a:t>or propose new</a:t>
            </a:r>
            <a:r>
              <a:rPr lang="en-US" sz="3200" spc="1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ones.</a:t>
            </a:r>
            <a:endParaRPr lang="en-US" sz="3200" dirty="0">
              <a:latin typeface="Arial"/>
              <a:cs typeface="Arial"/>
            </a:endParaRPr>
          </a:p>
          <a:p>
            <a:pPr marL="241300" marR="108585" indent="-228600">
              <a:lnSpc>
                <a:spcPct val="100000"/>
              </a:lnSpc>
              <a:spcBef>
                <a:spcPts val="900"/>
              </a:spcBef>
              <a:buClr>
                <a:schemeClr val="bg1"/>
              </a:buClr>
              <a:buChar char="•"/>
              <a:tabLst>
                <a:tab pos="241300" algn="l"/>
              </a:tabLst>
            </a:pPr>
            <a:r>
              <a:rPr lang="en-US" sz="3200" spc="-5" dirty="0">
                <a:latin typeface="Arial"/>
                <a:cs typeface="Arial"/>
              </a:rPr>
              <a:t>WIOA Section </a:t>
            </a:r>
            <a:r>
              <a:rPr lang="en-US" sz="3200" dirty="0">
                <a:latin typeface="Arial"/>
                <a:cs typeface="Arial"/>
              </a:rPr>
              <a:t>243 COAAPs </a:t>
            </a:r>
            <a:r>
              <a:rPr lang="en-US" sz="3200" spc="-5" dirty="0">
                <a:latin typeface="Arial"/>
                <a:cs typeface="Arial"/>
              </a:rPr>
              <a:t>should </a:t>
            </a:r>
            <a:r>
              <a:rPr lang="en-US" sz="3200" dirty="0">
                <a:latin typeface="Arial"/>
                <a:cs typeface="Arial"/>
              </a:rPr>
              <a:t>be </a:t>
            </a:r>
            <a:r>
              <a:rPr lang="en-US" sz="3200" spc="-5" dirty="0">
                <a:latin typeface="Arial"/>
                <a:cs typeface="Arial"/>
              </a:rPr>
              <a:t>part </a:t>
            </a:r>
            <a:r>
              <a:rPr lang="en-US" sz="3200" dirty="0">
                <a:latin typeface="Arial"/>
                <a:cs typeface="Arial"/>
              </a:rPr>
              <a:t>of a </a:t>
            </a:r>
            <a:r>
              <a:rPr lang="en-US" sz="3200" spc="-5" dirty="0">
                <a:latin typeface="Arial"/>
                <a:cs typeface="Arial"/>
              </a:rPr>
              <a:t>workforce  preparation curriculum targeting an in-demand occupation or cluster </a:t>
            </a:r>
            <a:r>
              <a:rPr lang="en-US" sz="3200" dirty="0">
                <a:latin typeface="Arial"/>
                <a:cs typeface="Arial"/>
              </a:rPr>
              <a:t>of</a:t>
            </a:r>
            <a:r>
              <a:rPr lang="en-US" sz="3200" spc="3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occupations.</a:t>
            </a: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6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6F22-756D-408D-BF1C-1A01A4C5F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Program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57D6C-852E-4CB2-90DF-5261C427B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2462769" cy="5015901"/>
          </a:xfrm>
        </p:spPr>
        <p:txBody>
          <a:bodyPr/>
          <a:lstStyle/>
          <a:p>
            <a:pPr marL="344170" indent="-234950">
              <a:spcBef>
                <a:spcPts val="705"/>
              </a:spcBef>
              <a:spcAft>
                <a:spcPts val="600"/>
              </a:spcAft>
              <a:buAutoNum type="romanUcPeriod"/>
              <a:tabLst>
                <a:tab pos="344805" algn="l"/>
              </a:tabLst>
            </a:pPr>
            <a:r>
              <a:rPr lang="en-US" sz="2900" spc="-5" dirty="0">
                <a:latin typeface="Arial"/>
                <a:cs typeface="Arial"/>
              </a:rPr>
              <a:t>Administer a Student Needs</a:t>
            </a:r>
            <a:r>
              <a:rPr lang="en-US" sz="2900" spc="-9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Assessment</a:t>
            </a:r>
            <a:endParaRPr lang="en-US" sz="2900" dirty="0">
              <a:latin typeface="Arial"/>
              <a:cs typeface="Arial"/>
            </a:endParaRPr>
          </a:p>
          <a:p>
            <a:pPr marL="909320" lvl="1" indent="-342900">
              <a:spcBef>
                <a:spcPts val="705"/>
              </a:spcBef>
              <a:spcAft>
                <a:spcPts val="600"/>
              </a:spcAft>
              <a:tabLst>
                <a:tab pos="344805" algn="l"/>
              </a:tabLst>
            </a:pPr>
            <a:r>
              <a:rPr lang="en-US" sz="2900" spc="-5" dirty="0">
                <a:latin typeface="Arial"/>
                <a:cs typeface="Arial"/>
              </a:rPr>
              <a:t>Complete a summary</a:t>
            </a:r>
            <a:r>
              <a:rPr lang="en-US" sz="2900" spc="20" dirty="0">
                <a:latin typeface="Arial"/>
                <a:cs typeface="Arial"/>
              </a:rPr>
              <a:t> f</a:t>
            </a:r>
            <a:r>
              <a:rPr lang="en-US" sz="2900" dirty="0">
                <a:latin typeface="Arial"/>
                <a:cs typeface="Arial"/>
              </a:rPr>
              <a:t>orm</a:t>
            </a:r>
          </a:p>
          <a:p>
            <a:pPr marL="349885" marR="2497455" indent="-349885">
              <a:spcAft>
                <a:spcPts val="600"/>
              </a:spcAft>
              <a:buAutoNum type="romanUcPeriod"/>
              <a:tabLst>
                <a:tab pos="349885" algn="l"/>
              </a:tabLst>
            </a:pPr>
            <a:r>
              <a:rPr lang="en-US" sz="2900" spc="-5" dirty="0">
                <a:latin typeface="Arial"/>
                <a:cs typeface="Arial"/>
              </a:rPr>
              <a:t>Select Civic Objectives and</a:t>
            </a:r>
            <a:r>
              <a:rPr lang="en-US" sz="2900" spc="-6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Additional Assessment </a:t>
            </a:r>
            <a:r>
              <a:rPr lang="en-US" sz="2900" dirty="0">
                <a:latin typeface="Arial"/>
                <a:cs typeface="Arial"/>
              </a:rPr>
              <a:t>Plans</a:t>
            </a:r>
          </a:p>
          <a:p>
            <a:pPr marL="349885" marR="2497455" indent="-349885">
              <a:spcAft>
                <a:spcPts val="600"/>
              </a:spcAft>
              <a:buAutoNum type="romanUcPeriod"/>
              <a:tabLst>
                <a:tab pos="349885" algn="l"/>
              </a:tabLst>
            </a:pPr>
            <a:r>
              <a:rPr lang="en-US" sz="2900" spc="-5" dirty="0">
                <a:latin typeface="Arial"/>
                <a:cs typeface="Arial"/>
              </a:rPr>
              <a:t>Create (or borrow) Additional</a:t>
            </a:r>
            <a:r>
              <a:rPr lang="en-US" sz="2900" spc="-20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Assessments</a:t>
            </a:r>
            <a:endParaRPr lang="en-US" sz="2900" dirty="0">
              <a:latin typeface="Arial"/>
              <a:cs typeface="Arial"/>
            </a:endParaRPr>
          </a:p>
          <a:p>
            <a:pPr marL="439420" indent="-426720">
              <a:spcBef>
                <a:spcPts val="400"/>
              </a:spcBef>
              <a:spcAft>
                <a:spcPts val="600"/>
              </a:spcAft>
              <a:buAutoNum type="romanUcPeriod"/>
              <a:tabLst>
                <a:tab pos="440055" algn="l"/>
              </a:tabLst>
            </a:pPr>
            <a:r>
              <a:rPr lang="en-US" sz="2900" spc="-5" dirty="0">
                <a:latin typeface="Arial"/>
                <a:cs typeface="Arial"/>
              </a:rPr>
              <a:t>Plan and </a:t>
            </a:r>
            <a:r>
              <a:rPr lang="en-US" sz="2900" spc="-10" dirty="0">
                <a:latin typeface="Arial"/>
                <a:cs typeface="Arial"/>
              </a:rPr>
              <a:t>offer</a:t>
            </a:r>
            <a:r>
              <a:rPr lang="en-US" sz="2900" spc="-5" dirty="0">
                <a:latin typeface="Arial"/>
                <a:cs typeface="Arial"/>
              </a:rPr>
              <a:t> instruction</a:t>
            </a:r>
            <a:endParaRPr lang="en-US" sz="2900" dirty="0">
              <a:latin typeface="Arial"/>
              <a:cs typeface="Arial"/>
            </a:endParaRPr>
          </a:p>
          <a:p>
            <a:pPr marL="423545" indent="-327025">
              <a:spcBef>
                <a:spcPts val="400"/>
              </a:spcBef>
              <a:spcAft>
                <a:spcPts val="600"/>
              </a:spcAft>
              <a:buAutoNum type="romanUcPeriod"/>
              <a:tabLst>
                <a:tab pos="424180" algn="l"/>
              </a:tabLst>
            </a:pPr>
            <a:r>
              <a:rPr lang="en-US" sz="2900" spc="-5" dirty="0">
                <a:latin typeface="Arial"/>
                <a:cs typeface="Arial"/>
              </a:rPr>
              <a:t>Administer Additional</a:t>
            </a:r>
            <a:r>
              <a:rPr lang="en-US" sz="2900" spc="-229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Assessments</a:t>
            </a:r>
            <a:endParaRPr lang="en-US" sz="2900" dirty="0">
              <a:latin typeface="Arial"/>
              <a:cs typeface="Arial"/>
            </a:endParaRPr>
          </a:p>
          <a:p>
            <a:pPr marL="451484" indent="-438784">
              <a:spcBef>
                <a:spcPts val="400"/>
              </a:spcBef>
              <a:spcAft>
                <a:spcPts val="600"/>
              </a:spcAft>
              <a:buAutoNum type="romanUcPeriod"/>
              <a:tabLst>
                <a:tab pos="452120" algn="l"/>
              </a:tabLst>
            </a:pPr>
            <a:r>
              <a:rPr lang="en-US" sz="2900" spc="-5" dirty="0">
                <a:latin typeface="Arial"/>
                <a:cs typeface="Arial"/>
              </a:rPr>
              <a:t>Administer </a:t>
            </a:r>
            <a:r>
              <a:rPr lang="en-US" sz="2900" dirty="0">
                <a:latin typeface="Arial"/>
                <a:cs typeface="Arial"/>
              </a:rPr>
              <a:t>Pre </a:t>
            </a:r>
            <a:r>
              <a:rPr lang="en-US" sz="2900" spc="-5" dirty="0">
                <a:latin typeface="Arial"/>
                <a:cs typeface="Arial"/>
              </a:rPr>
              <a:t>and </a:t>
            </a:r>
            <a:r>
              <a:rPr lang="en-US" sz="2900" dirty="0">
                <a:latin typeface="Arial"/>
                <a:cs typeface="Arial"/>
              </a:rPr>
              <a:t>Post CASAS</a:t>
            </a:r>
            <a:r>
              <a:rPr lang="en-US" sz="2900" spc="-45" dirty="0">
                <a:latin typeface="Arial"/>
                <a:cs typeface="Arial"/>
              </a:rPr>
              <a:t> </a:t>
            </a:r>
            <a:r>
              <a:rPr lang="en-US" sz="2900" spc="-40" dirty="0">
                <a:latin typeface="Arial"/>
                <a:cs typeface="Arial"/>
              </a:rPr>
              <a:t>Testing</a:t>
            </a:r>
            <a:endParaRPr lang="en-US" sz="2900" dirty="0">
              <a:latin typeface="Arial"/>
              <a:cs typeface="Arial"/>
            </a:endParaRPr>
          </a:p>
          <a:p>
            <a:pPr marL="551815" indent="-539115">
              <a:spcBef>
                <a:spcPts val="400"/>
              </a:spcBef>
              <a:spcAft>
                <a:spcPts val="600"/>
              </a:spcAft>
              <a:buAutoNum type="romanUcPeriod"/>
              <a:tabLst>
                <a:tab pos="552450" algn="l"/>
              </a:tabLst>
            </a:pPr>
            <a:r>
              <a:rPr lang="en-US" sz="2900" spc="-5" dirty="0">
                <a:latin typeface="Arial"/>
                <a:cs typeface="Arial"/>
              </a:rPr>
              <a:t>Complete </a:t>
            </a:r>
            <a:r>
              <a:rPr lang="en-US" sz="2900" dirty="0">
                <a:latin typeface="Arial"/>
                <a:cs typeface="Arial"/>
              </a:rPr>
              <a:t>the IELCE </a:t>
            </a:r>
            <a:r>
              <a:rPr lang="en-US" sz="2900" spc="-5" dirty="0">
                <a:latin typeface="Arial"/>
                <a:cs typeface="Arial"/>
              </a:rPr>
              <a:t>Report (243</a:t>
            </a:r>
            <a:r>
              <a:rPr lang="en-US" sz="2900" spc="105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only)</a:t>
            </a:r>
            <a:endParaRPr lang="en-US" sz="29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76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9970-A244-4F99-BCF9-94532B0F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Payment Points (2)</a:t>
            </a:r>
            <a:endParaRPr lang="en-US" dirty="0"/>
          </a:p>
        </p:txBody>
      </p:sp>
      <p:pic>
        <p:nvPicPr>
          <p:cNvPr id="7" name="Content Placeholder 6" descr="Payment Points Table listing COAAP Types, COAAP Descriptions and Relative Payment Point Values">
            <a:extLst>
              <a:ext uri="{FF2B5EF4-FFF2-40B4-BE49-F238E27FC236}">
                <a16:creationId xmlns:a16="http://schemas.microsoft.com/office/drawing/2014/main" id="{6CCE9371-73C1-0902-A699-82CA2574B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505" y="1436052"/>
            <a:ext cx="8272989" cy="3993226"/>
          </a:xfrm>
        </p:spPr>
      </p:pic>
    </p:spTree>
    <p:extLst>
      <p:ext uri="{BB962C8B-B14F-4D97-AF65-F5344CB8AC3E}">
        <p14:creationId xmlns:p14="http://schemas.microsoft.com/office/powerpoint/2010/main" val="319028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5FF6-528C-4277-84CF-CD6570DD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Familiarity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B321-5BAD-4F38-A217-44F7097D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Lucida Sans Unicode"/>
                <a:cs typeface="Lucida Sans Unicode"/>
              </a:rPr>
              <a:t>How familiar </a:t>
            </a:r>
            <a:r>
              <a:rPr lang="en-US" sz="3200" spc="-5" dirty="0">
                <a:latin typeface="Lucida Sans Unicode"/>
                <a:cs typeface="Lucida Sans Unicode"/>
              </a:rPr>
              <a:t>are you </a:t>
            </a:r>
            <a:r>
              <a:rPr lang="en-US" sz="3200" dirty="0">
                <a:latin typeface="Lucida Sans Unicode"/>
                <a:cs typeface="Lucida Sans Unicode"/>
              </a:rPr>
              <a:t>with </a:t>
            </a:r>
            <a:r>
              <a:rPr lang="en-US" sz="3200" spc="-5" dirty="0">
                <a:latin typeface="Lucida Sans Unicode"/>
                <a:cs typeface="Lucida Sans Unicode"/>
              </a:rPr>
              <a:t>the IELCE</a:t>
            </a:r>
            <a:r>
              <a:rPr lang="en-US" sz="3200" spc="15" dirty="0">
                <a:latin typeface="Lucida Sans Unicode"/>
                <a:cs typeface="Lucida Sans Unicode"/>
              </a:rPr>
              <a:t> </a:t>
            </a:r>
            <a:r>
              <a:rPr lang="en-US" sz="3200" spc="-5" dirty="0">
                <a:latin typeface="Lucida Sans Unicode"/>
                <a:cs typeface="Lucida Sans Unicode"/>
              </a:rPr>
              <a:t>Program?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31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C69C-566F-4441-9F17-A8B95712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IELCE 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C4FCE-72F8-42A1-94F1-716A39AE2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605" marR="27940" indent="-256540">
              <a:lnSpc>
                <a:spcPct val="100000"/>
              </a:lnSpc>
              <a:spcBef>
                <a:spcPts val="95"/>
              </a:spcBef>
            </a:pPr>
            <a:r>
              <a:rPr lang="en-US" sz="3200" spc="-5" dirty="0">
                <a:latin typeface="Arial"/>
                <a:cs typeface="Arial"/>
              </a:rPr>
              <a:t>WIOA Section 243-funded agencies </a:t>
            </a:r>
            <a:r>
              <a:rPr lang="en-US" sz="3200" spc="-10" dirty="0">
                <a:latin typeface="Arial"/>
                <a:cs typeface="Arial"/>
              </a:rPr>
              <a:t>are </a:t>
            </a:r>
            <a:r>
              <a:rPr lang="en-US" sz="3200" spc="-5" dirty="0">
                <a:latin typeface="Arial"/>
                <a:cs typeface="Arial"/>
              </a:rPr>
              <a:t>required to complete </a:t>
            </a:r>
            <a:r>
              <a:rPr lang="en-US" sz="3200" spc="-10" dirty="0">
                <a:latin typeface="Arial"/>
                <a:cs typeface="Arial"/>
              </a:rPr>
              <a:t>and </a:t>
            </a:r>
            <a:r>
              <a:rPr lang="en-US" sz="3200" spc="-5" dirty="0">
                <a:latin typeface="Arial"/>
                <a:cs typeface="Arial"/>
              </a:rPr>
              <a:t>submit an IELCE Report along with their Continuous Improvement Plan</a:t>
            </a:r>
            <a:r>
              <a:rPr lang="en-US" sz="3200" spc="-1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(CIP).</a:t>
            </a:r>
            <a:endParaRPr lang="en-US"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1600" dirty="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</a:pPr>
            <a:r>
              <a:rPr lang="en-US" sz="3200" spc="-5" dirty="0">
                <a:latin typeface="Arial"/>
                <a:cs typeface="Arial"/>
              </a:rPr>
              <a:t>The IELCE Report is due April 30, 2024. An outline of the required information will be available to program</a:t>
            </a:r>
            <a:r>
              <a:rPr lang="en-US" sz="3200" spc="-15" dirty="0">
                <a:latin typeface="Arial"/>
                <a:cs typeface="Arial"/>
              </a:rPr>
              <a:t> </a:t>
            </a:r>
            <a:r>
              <a:rPr lang="en-US" sz="3200" spc="-5" dirty="0">
                <a:latin typeface="Arial"/>
                <a:cs typeface="Arial"/>
              </a:rPr>
              <a:t>administrators.</a:t>
            </a:r>
            <a:endParaRPr lang="en-US" sz="32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64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7950-B48F-43C3-8DD2-66B0339F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and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9480E-1EE5-4C05-AAC3-3D12B45D0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Lucida Sans Unicode"/>
                <a:cs typeface="Lucida Sans Unicode"/>
              </a:rPr>
              <a:t>Please </a:t>
            </a:r>
            <a:r>
              <a:rPr lang="en-US" spc="-5" dirty="0">
                <a:latin typeface="Lucida Sans Unicode"/>
                <a:cs typeface="Lucida Sans Unicode"/>
              </a:rPr>
              <a:t>type your </a:t>
            </a:r>
            <a:r>
              <a:rPr lang="en-US" spc="-10" dirty="0">
                <a:latin typeface="Lucida Sans Unicode"/>
                <a:cs typeface="Lucida Sans Unicode"/>
              </a:rPr>
              <a:t>questions </a:t>
            </a:r>
            <a:r>
              <a:rPr lang="en-US" spc="-5" dirty="0">
                <a:latin typeface="Lucida Sans Unicode"/>
                <a:cs typeface="Lucida Sans Unicode"/>
              </a:rPr>
              <a:t>into the</a:t>
            </a:r>
            <a:r>
              <a:rPr lang="en-US" spc="-75" dirty="0">
                <a:latin typeface="Lucida Sans Unicode"/>
                <a:cs typeface="Lucida Sans Unicode"/>
              </a:rPr>
              <a:t> </a:t>
            </a:r>
            <a:r>
              <a:rPr lang="en-US" spc="-5" dirty="0">
                <a:latin typeface="Lucida Sans Unicode"/>
                <a:cs typeface="Lucida Sans Unicode"/>
              </a:rPr>
              <a:t>chat.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65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61E4-ACE7-45F2-AB41-2CC99253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IELCE Implementation 2023–27 (1)</a:t>
            </a:r>
          </a:p>
        </p:txBody>
      </p:sp>
      <p:sp>
        <p:nvSpPr>
          <p:cNvPr id="4" name="object 6" descr="Arrow demonstrating this is a cycle.">
            <a:extLst>
              <a:ext uri="{FF2B5EF4-FFF2-40B4-BE49-F238E27FC236}">
                <a16:creationId xmlns:a16="http://schemas.microsoft.com/office/drawing/2014/main" id="{732D71CD-9907-4CB4-9408-25A3CD3436DE}"/>
              </a:ext>
            </a:extLst>
          </p:cNvPr>
          <p:cNvSpPr/>
          <p:nvPr/>
        </p:nvSpPr>
        <p:spPr>
          <a:xfrm>
            <a:off x="421386" y="2242311"/>
            <a:ext cx="589584" cy="1845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D71D-C742-4D86-A53B-653DBC53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Opportunity to </a:t>
            </a:r>
            <a:r>
              <a:rPr lang="en-US" spc="-5" dirty="0"/>
              <a:t>begin </a:t>
            </a:r>
            <a:r>
              <a:rPr lang="en-US" dirty="0"/>
              <a:t>this</a:t>
            </a:r>
            <a:r>
              <a:rPr lang="en-US" spc="-60" dirty="0"/>
              <a:t> </a:t>
            </a:r>
            <a:r>
              <a:rPr lang="en-US" spc="-5" dirty="0"/>
              <a:t>cycle</a:t>
            </a:r>
          </a:p>
          <a:p>
            <a:pPr marL="1270000" lvl="2" indent="-342900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400" spc="-5" dirty="0">
                <a:solidFill>
                  <a:schemeClr val="bg1"/>
                </a:solidFill>
              </a:rPr>
              <a:t>Review and evaluate what has been</a:t>
            </a:r>
            <a:r>
              <a:rPr lang="en-US" sz="2400" spc="-30" dirty="0">
                <a:solidFill>
                  <a:schemeClr val="bg1"/>
                </a:solidFill>
              </a:rPr>
              <a:t> </a:t>
            </a:r>
            <a:r>
              <a:rPr lang="en-US" sz="2400" spc="-5" dirty="0">
                <a:solidFill>
                  <a:schemeClr val="bg1"/>
                </a:solidFill>
              </a:rPr>
              <a:t>done</a:t>
            </a:r>
          </a:p>
          <a:p>
            <a:pPr marL="1270000" lvl="2" indent="-342900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400" spc="-5" dirty="0">
                <a:solidFill>
                  <a:schemeClr val="bg1"/>
                </a:solidFill>
              </a:rPr>
              <a:t>Plan for changes in current or future</a:t>
            </a:r>
            <a:r>
              <a:rPr lang="en-US" sz="2400" spc="-10" dirty="0">
                <a:solidFill>
                  <a:schemeClr val="bg1"/>
                </a:solidFill>
              </a:rPr>
              <a:t> </a:t>
            </a:r>
            <a:r>
              <a:rPr lang="en-US" sz="2400" spc="-5" dirty="0">
                <a:solidFill>
                  <a:schemeClr val="bg1"/>
                </a:solidFill>
              </a:rPr>
              <a:t>programs</a:t>
            </a:r>
          </a:p>
          <a:p>
            <a:pPr marL="1270000" lvl="2" indent="-342900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400" spc="-5" dirty="0">
                <a:solidFill>
                  <a:schemeClr val="bg1"/>
                </a:solidFill>
              </a:rPr>
              <a:t>Implement</a:t>
            </a:r>
          </a:p>
          <a:p>
            <a:pPr marL="1270000" lvl="2" indent="-342900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400" spc="-5" dirty="0">
                <a:solidFill>
                  <a:schemeClr val="bg1"/>
                </a:solidFill>
              </a:rPr>
              <a:t>Complete </a:t>
            </a: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spc="-5" dirty="0">
                <a:solidFill>
                  <a:schemeClr val="bg1"/>
                </a:solidFill>
                <a:latin typeface="Arial"/>
                <a:cs typeface="Arial"/>
              </a:rPr>
              <a:t>IELCE Report</a:t>
            </a:r>
          </a:p>
          <a:p>
            <a:pPr marL="1270000" lvl="2" indent="-342900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400" spc="-5" dirty="0">
                <a:solidFill>
                  <a:schemeClr val="bg1"/>
                </a:solidFill>
              </a:rPr>
              <a:t>Get</a:t>
            </a:r>
            <a:r>
              <a:rPr lang="en-US" sz="2400" spc="-10" dirty="0">
                <a:solidFill>
                  <a:schemeClr val="bg1"/>
                </a:solidFill>
              </a:rPr>
              <a:t> </a:t>
            </a:r>
            <a:r>
              <a:rPr lang="en-US" sz="2400" spc="-5" dirty="0">
                <a:solidFill>
                  <a:schemeClr val="bg1"/>
                </a:solidFill>
              </a:rPr>
              <a:t>feedback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07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61E4-ACE7-45F2-AB41-2CC99253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IELCE Implementation 2023–27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D71D-C742-4D86-A53B-653DBC53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900" spc="-5" dirty="0"/>
              <a:t>Step 1 </a:t>
            </a:r>
            <a:r>
              <a:rPr lang="en-US" sz="2900" dirty="0"/>
              <a:t>– Identify </a:t>
            </a:r>
            <a:r>
              <a:rPr lang="en-US" sz="2900" spc="-5" dirty="0"/>
              <a:t>Needs and</a:t>
            </a:r>
            <a:r>
              <a:rPr lang="en-US" sz="2900" spc="-20" dirty="0"/>
              <a:t> </a:t>
            </a:r>
            <a:r>
              <a:rPr lang="en-US" sz="2900" spc="-5" dirty="0"/>
              <a:t>Opportunities</a:t>
            </a:r>
            <a:endParaRPr lang="en-US" sz="2900" dirty="0">
              <a:effectLst/>
            </a:endParaRPr>
          </a:p>
          <a:p>
            <a:pPr marL="228600" marR="0" lvl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tabLst>
                <a:tab pos="914400" algn="l"/>
              </a:tabLst>
            </a:pPr>
            <a:r>
              <a:rPr lang="en-US" sz="2900" spc="-5" dirty="0">
                <a:latin typeface="Arial"/>
                <a:cs typeface="Arial"/>
              </a:rPr>
              <a:t>What priority jobs and training needs exist in your area? </a:t>
            </a:r>
            <a:endParaRPr lang="en-US" sz="2900" dirty="0">
              <a:effectLst/>
            </a:endParaRPr>
          </a:p>
          <a:p>
            <a:pPr marL="685800" marR="0" lvl="2"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1371600" algn="l"/>
              </a:tabLst>
            </a:pPr>
            <a:r>
              <a:rPr lang="en-US" sz="2900" spc="-5" dirty="0">
                <a:solidFill>
                  <a:schemeClr val="bg1"/>
                </a:solidFill>
                <a:latin typeface="Arial"/>
                <a:cs typeface="Arial"/>
              </a:rPr>
              <a:t>How do you interact with your Workforce Development Board, AJCC, WIOA, Title I partners, CTE advisory groups, etc.?</a:t>
            </a:r>
          </a:p>
          <a:p>
            <a:pPr marL="228600" marR="5080" lvl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tabLst>
                <a:tab pos="241300" algn="l"/>
              </a:tabLst>
            </a:pPr>
            <a:r>
              <a:rPr lang="en-US" sz="2900" dirty="0">
                <a:latin typeface="Arial"/>
                <a:cs typeface="Arial"/>
              </a:rPr>
              <a:t>What </a:t>
            </a:r>
            <a:r>
              <a:rPr lang="en-US" sz="2900" spc="-5" dirty="0">
                <a:latin typeface="Arial"/>
                <a:cs typeface="Arial"/>
              </a:rPr>
              <a:t>training opportunities </a:t>
            </a:r>
            <a:r>
              <a:rPr lang="en-US" sz="2900" dirty="0">
                <a:latin typeface="Arial"/>
                <a:cs typeface="Arial"/>
              </a:rPr>
              <a:t>exist at </a:t>
            </a:r>
            <a:r>
              <a:rPr lang="en-US" sz="2900" spc="-5" dirty="0">
                <a:latin typeface="Arial"/>
                <a:cs typeface="Arial"/>
              </a:rPr>
              <a:t>your agency or with your partners?</a:t>
            </a:r>
            <a:endParaRPr lang="en-US" sz="2900" dirty="0">
              <a:latin typeface="Arial"/>
              <a:cs typeface="Arial"/>
            </a:endParaRPr>
          </a:p>
          <a:p>
            <a:pPr marL="228600" marR="137160" lvl="1">
              <a:spcBef>
                <a:spcPts val="1200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900" dirty="0">
                <a:latin typeface="Arial"/>
                <a:cs typeface="Arial"/>
              </a:rPr>
              <a:t>What </a:t>
            </a:r>
            <a:r>
              <a:rPr lang="en-US" sz="2900" spc="-5" dirty="0">
                <a:latin typeface="Arial"/>
                <a:cs typeface="Arial"/>
              </a:rPr>
              <a:t>training programs do your English learners want </a:t>
            </a:r>
            <a:r>
              <a:rPr lang="en-US" sz="2900" dirty="0">
                <a:latin typeface="Arial"/>
                <a:cs typeface="Arial"/>
              </a:rPr>
              <a:t>to </a:t>
            </a:r>
            <a:r>
              <a:rPr lang="en-US" sz="2900" spc="-5" dirty="0">
                <a:latin typeface="Arial"/>
                <a:cs typeface="Arial"/>
              </a:rPr>
              <a:t>participate</a:t>
            </a:r>
            <a:r>
              <a:rPr lang="en-US" sz="2900" spc="1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in?</a:t>
            </a:r>
            <a:endParaRPr lang="en-US" sz="29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36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61E4-ACE7-45F2-AB41-2CC99253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IELCE Implementation 2023–27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D71D-C742-4D86-A53B-653DBC530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19173"/>
            <a:ext cx="11887200" cy="5015901"/>
          </a:xfrm>
        </p:spPr>
        <p:txBody>
          <a:bodyPr/>
          <a:lstStyle/>
          <a:p>
            <a:pPr marL="0" indent="0">
              <a:buNone/>
            </a:pPr>
            <a:r>
              <a:rPr lang="en-US" sz="2900" spc="-5" dirty="0"/>
              <a:t>Step 2 </a:t>
            </a:r>
            <a:r>
              <a:rPr lang="en-US" sz="2900" dirty="0"/>
              <a:t>– </a:t>
            </a:r>
            <a:r>
              <a:rPr lang="en-US" sz="2900" spc="-5" dirty="0"/>
              <a:t>Provide Support</a:t>
            </a:r>
            <a:r>
              <a:rPr lang="en-US" sz="2900" spc="10" dirty="0"/>
              <a:t> </a:t>
            </a:r>
            <a:r>
              <a:rPr lang="en-US" sz="2900" spc="-5" dirty="0"/>
              <a:t>Services</a:t>
            </a:r>
          </a:p>
          <a:p>
            <a:r>
              <a:rPr lang="en-US" sz="2800" dirty="0">
                <a:latin typeface="Arial"/>
                <a:cs typeface="Arial"/>
              </a:rPr>
              <a:t>What </a:t>
            </a:r>
            <a:r>
              <a:rPr lang="en-US" sz="2800" spc="-5" dirty="0">
                <a:latin typeface="Arial"/>
                <a:cs typeface="Arial"/>
              </a:rPr>
              <a:t>kind </a:t>
            </a:r>
            <a:r>
              <a:rPr lang="en-US" sz="2800" dirty="0">
                <a:latin typeface="Arial"/>
                <a:cs typeface="Arial"/>
              </a:rPr>
              <a:t>of </a:t>
            </a:r>
            <a:r>
              <a:rPr lang="en-US" sz="2800" spc="-5" dirty="0">
                <a:latin typeface="Arial"/>
                <a:cs typeface="Arial"/>
              </a:rPr>
              <a:t>support services do your English learners need so </a:t>
            </a:r>
            <a:r>
              <a:rPr lang="en-US" sz="2800" dirty="0">
                <a:latin typeface="Arial"/>
                <a:cs typeface="Arial"/>
              </a:rPr>
              <a:t>they </a:t>
            </a:r>
            <a:r>
              <a:rPr lang="en-US" sz="2800" spc="-5" dirty="0">
                <a:latin typeface="Arial"/>
                <a:cs typeface="Arial"/>
              </a:rPr>
              <a:t>can </a:t>
            </a:r>
            <a:r>
              <a:rPr lang="en-US" sz="2800" dirty="0">
                <a:latin typeface="Arial"/>
                <a:cs typeface="Arial"/>
              </a:rPr>
              <a:t>access </a:t>
            </a:r>
            <a:r>
              <a:rPr lang="en-US" sz="2800" spc="-5" dirty="0">
                <a:latin typeface="Arial"/>
                <a:cs typeface="Arial"/>
              </a:rPr>
              <a:t>and succeed in training?</a:t>
            </a:r>
            <a:endParaRPr lang="en-US" sz="2800" dirty="0">
              <a:latin typeface="Arial"/>
              <a:cs typeface="Arial"/>
            </a:endParaRPr>
          </a:p>
          <a:p>
            <a:pPr marL="914400" lvl="1">
              <a:buSzPct val="100000"/>
              <a:buFont typeface="Wingdings" panose="05000000000000000000" pitchFamily="2" charset="2"/>
              <a:buChar char="§"/>
            </a:pPr>
            <a:r>
              <a:rPr lang="en-US" sz="2400" spc="-5" dirty="0">
                <a:latin typeface="Arial"/>
                <a:cs typeface="Arial"/>
              </a:rPr>
              <a:t>Orientation to available</a:t>
            </a:r>
            <a:r>
              <a:rPr lang="en-US" sz="2400" spc="15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training?</a:t>
            </a:r>
          </a:p>
          <a:p>
            <a:pPr marL="914400" lvl="1"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Counseling/Navigation?</a:t>
            </a:r>
          </a:p>
          <a:p>
            <a:pPr marL="914400" lvl="1">
              <a:buSzPct val="100000"/>
              <a:buFont typeface="Wingdings" panose="05000000000000000000" pitchFamily="2" charset="2"/>
              <a:buChar char="§"/>
            </a:pPr>
            <a:r>
              <a:rPr lang="en-US" sz="2400" spc="-5" dirty="0">
                <a:latin typeface="Arial"/>
                <a:cs typeface="Arial"/>
              </a:rPr>
              <a:t>Elimination of barriers to training and</a:t>
            </a:r>
            <a:r>
              <a:rPr lang="en-US" sz="2400" spc="4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employment?</a:t>
            </a:r>
            <a:endParaRPr lang="en-US" sz="2400" dirty="0">
              <a:latin typeface="Arial"/>
              <a:cs typeface="Arial"/>
            </a:endParaRPr>
          </a:p>
          <a:p>
            <a:pPr marL="1371600" lvl="2" indent="-342900">
              <a:buClr>
                <a:schemeClr val="bg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spc="-5" dirty="0">
                <a:solidFill>
                  <a:schemeClr val="bg1"/>
                </a:solidFill>
                <a:latin typeface="Arial"/>
                <a:cs typeface="Arial"/>
              </a:rPr>
              <a:t>Childcare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371600" lvl="2" indent="-342900">
              <a:buClr>
                <a:schemeClr val="bg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spc="-5" dirty="0">
                <a:solidFill>
                  <a:schemeClr val="bg1"/>
                </a:solidFill>
                <a:latin typeface="Arial"/>
                <a:cs typeface="Arial"/>
              </a:rPr>
              <a:t>Transportation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371600" lvl="2" indent="-342900">
              <a:buClr>
                <a:schemeClr val="bg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spc="-5" dirty="0">
                <a:solidFill>
                  <a:schemeClr val="bg1"/>
                </a:solidFill>
                <a:latin typeface="Arial"/>
                <a:cs typeface="Arial"/>
              </a:rPr>
              <a:t>Time</a:t>
            </a:r>
            <a:r>
              <a:rPr lang="en-US" sz="24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spc="-5" dirty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914400" lvl="1">
              <a:buSzPct val="100000"/>
              <a:buFont typeface="Wingdings" panose="05000000000000000000" pitchFamily="2" charset="2"/>
              <a:buChar char="§"/>
            </a:pPr>
            <a:r>
              <a:rPr lang="en-US" sz="2400" spc="-5" dirty="0">
                <a:latin typeface="Arial"/>
                <a:cs typeface="Arial"/>
              </a:rPr>
              <a:t>Other?</a:t>
            </a:r>
          </a:p>
          <a:p>
            <a:r>
              <a:rPr lang="en-US" sz="2800" dirty="0">
                <a:latin typeface="Arial"/>
                <a:cs typeface="Arial"/>
              </a:rPr>
              <a:t>How will you </a:t>
            </a:r>
            <a:r>
              <a:rPr lang="en-US" sz="2800" spc="-5" dirty="0">
                <a:latin typeface="Arial"/>
                <a:cs typeface="Arial"/>
              </a:rPr>
              <a:t>learn </a:t>
            </a:r>
            <a:r>
              <a:rPr lang="en-US" sz="2800" dirty="0">
                <a:latin typeface="Arial"/>
                <a:cs typeface="Arial"/>
              </a:rPr>
              <a:t>this</a:t>
            </a:r>
            <a:r>
              <a:rPr lang="en-US" sz="2800" spc="10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information?</a:t>
            </a:r>
            <a:endParaRPr 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40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61E4-ACE7-45F2-AB41-2CC99253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IELCE Implementation 2023–27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D71D-C742-4D86-A53B-653DBC53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900" spc="-5" dirty="0"/>
              <a:t>Step 3</a:t>
            </a:r>
            <a:r>
              <a:rPr lang="en-US" sz="2900" dirty="0"/>
              <a:t> – </a:t>
            </a:r>
            <a:r>
              <a:rPr lang="en-US" sz="2900" spc="-5" dirty="0"/>
              <a:t>Facilitate Program</a:t>
            </a:r>
            <a:r>
              <a:rPr lang="en-US" sz="2900" spc="35" dirty="0"/>
              <a:t> </a:t>
            </a:r>
            <a:r>
              <a:rPr lang="en-US" sz="2900" spc="-5" dirty="0"/>
              <a:t>Coordination</a:t>
            </a:r>
          </a:p>
          <a:p>
            <a:pPr marL="0" indent="0">
              <a:buNone/>
            </a:pPr>
            <a:r>
              <a:rPr lang="en-US" sz="2800" spc="-5" dirty="0">
                <a:latin typeface="Arial"/>
                <a:cs typeface="Arial"/>
              </a:rPr>
              <a:t>How will you continue </a:t>
            </a:r>
            <a:r>
              <a:rPr lang="en-US" sz="2800" dirty="0">
                <a:latin typeface="Arial"/>
                <a:cs typeface="Arial"/>
              </a:rPr>
              <a:t>to </a:t>
            </a:r>
            <a:r>
              <a:rPr lang="en-US" sz="2800" spc="-5" dirty="0">
                <a:latin typeface="Arial"/>
                <a:cs typeface="Arial"/>
              </a:rPr>
              <a:t>involve your </a:t>
            </a:r>
            <a:r>
              <a:rPr lang="en-US" sz="2800" dirty="0">
                <a:latin typeface="Arial"/>
                <a:cs typeface="Arial"/>
              </a:rPr>
              <a:t>CTE </a:t>
            </a:r>
            <a:r>
              <a:rPr lang="en-US" sz="2800" spc="-5" dirty="0">
                <a:latin typeface="Arial"/>
                <a:cs typeface="Arial"/>
              </a:rPr>
              <a:t>and </a:t>
            </a:r>
            <a:r>
              <a:rPr lang="en-US" sz="2800" dirty="0">
                <a:latin typeface="Arial"/>
                <a:cs typeface="Arial"/>
              </a:rPr>
              <a:t>ESL  </a:t>
            </a:r>
            <a:r>
              <a:rPr lang="en-US" sz="2800" spc="-10" dirty="0">
                <a:latin typeface="Arial"/>
                <a:cs typeface="Arial"/>
              </a:rPr>
              <a:t>staff, </a:t>
            </a:r>
            <a:r>
              <a:rPr lang="en-US" sz="2800" spc="-5" dirty="0">
                <a:latin typeface="Arial"/>
                <a:cs typeface="Arial"/>
              </a:rPr>
              <a:t>Counselors, Navigators, and support </a:t>
            </a:r>
            <a:r>
              <a:rPr lang="en-US" sz="2800" spc="-10" dirty="0">
                <a:latin typeface="Arial"/>
                <a:cs typeface="Arial"/>
              </a:rPr>
              <a:t>staff </a:t>
            </a:r>
            <a:r>
              <a:rPr lang="en-US" sz="2800" dirty="0">
                <a:latin typeface="Arial"/>
                <a:cs typeface="Arial"/>
              </a:rPr>
              <a:t>to </a:t>
            </a:r>
            <a:r>
              <a:rPr lang="en-US" sz="2800" spc="-5" dirty="0">
                <a:latin typeface="Arial"/>
                <a:cs typeface="Arial"/>
              </a:rPr>
              <a:t>work  together </a:t>
            </a:r>
            <a:r>
              <a:rPr lang="en-US" sz="2800" dirty="0">
                <a:latin typeface="Arial"/>
                <a:cs typeface="Arial"/>
              </a:rPr>
              <a:t>to </a:t>
            </a:r>
            <a:r>
              <a:rPr lang="en-US" sz="2800" spc="-5" dirty="0">
                <a:latin typeface="Arial"/>
                <a:cs typeface="Arial"/>
              </a:rPr>
              <a:t>improve your </a:t>
            </a:r>
            <a:r>
              <a:rPr lang="en-US" sz="2800" dirty="0">
                <a:latin typeface="Arial"/>
                <a:cs typeface="Arial"/>
              </a:rPr>
              <a:t>IELCE</a:t>
            </a:r>
            <a:r>
              <a:rPr lang="en-US" sz="2800" spc="25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Program?</a:t>
            </a:r>
            <a:endParaRPr lang="en-US" sz="2800" dirty="0">
              <a:latin typeface="Arial"/>
              <a:cs typeface="Arial"/>
            </a:endParaRPr>
          </a:p>
          <a:p>
            <a:pPr lvl="1"/>
            <a:r>
              <a:rPr lang="en-US" sz="2400" spc="-5" dirty="0">
                <a:latin typeface="Arial"/>
                <a:cs typeface="Arial"/>
              </a:rPr>
              <a:t>Single Set of Learning</a:t>
            </a:r>
            <a:r>
              <a:rPr lang="en-US" sz="2400" spc="25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Objectives?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400" spc="-5" dirty="0">
                <a:latin typeface="Arial"/>
                <a:cs typeface="Arial"/>
              </a:rPr>
              <a:t>Curriculum including COAAPs and Additional</a:t>
            </a:r>
            <a:r>
              <a:rPr lang="en-US" sz="2400" spc="-85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Assessments?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400" spc="-5" dirty="0">
                <a:latin typeface="Arial"/>
                <a:cs typeface="Arial"/>
              </a:rPr>
              <a:t>Instruction?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400" spc="-5" dirty="0">
                <a:latin typeface="Arial"/>
                <a:cs typeface="Arial"/>
              </a:rPr>
              <a:t>Support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Services?</a:t>
            </a:r>
            <a:endParaRPr lang="en-US" sz="2400" dirty="0">
              <a:latin typeface="Arial"/>
              <a:cs typeface="Arial"/>
            </a:endParaRPr>
          </a:p>
          <a:p>
            <a:pPr lvl="2">
              <a:buSzPct val="80000"/>
              <a:buFont typeface="Wingdings" panose="05000000000000000000" pitchFamily="2" charset="2"/>
              <a:buChar char="§"/>
            </a:pPr>
            <a:r>
              <a:rPr lang="en-US" sz="2400" spc="-5" dirty="0">
                <a:solidFill>
                  <a:schemeClr val="bg1"/>
                </a:solidFill>
                <a:latin typeface="Arial"/>
                <a:cs typeface="Arial"/>
              </a:rPr>
              <a:t>Schedules of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spc="-5" dirty="0">
                <a:solidFill>
                  <a:schemeClr val="bg1"/>
                </a:solidFill>
                <a:latin typeface="Arial"/>
                <a:cs typeface="Arial"/>
              </a:rPr>
              <a:t>classes?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lvl="2">
              <a:buSzPct val="80000"/>
              <a:buFont typeface="Wingdings" panose="05000000000000000000" pitchFamily="2" charset="2"/>
              <a:buChar char="§"/>
            </a:pPr>
            <a:r>
              <a:rPr lang="en-US" sz="2400" spc="-5" dirty="0">
                <a:solidFill>
                  <a:schemeClr val="bg1"/>
                </a:solidFill>
                <a:latin typeface="Arial"/>
                <a:cs typeface="Arial"/>
              </a:rPr>
              <a:t>Recruitment</a:t>
            </a:r>
            <a:r>
              <a:rPr lang="en-US" sz="24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practices?</a:t>
            </a:r>
          </a:p>
          <a:p>
            <a:pPr lvl="1"/>
            <a:r>
              <a:rPr lang="en-US" sz="2400" spc="-5" dirty="0">
                <a:latin typeface="Arial"/>
                <a:cs typeface="Arial"/>
              </a:rPr>
              <a:t>Other?</a:t>
            </a:r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40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83F6-85B2-4765-B5BF-B37D2F30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IELCE Planning - 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B1B3B-E569-4F64-93A4-FCB3CF1B5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/>
              <a:t>Activity</a:t>
            </a:r>
            <a:r>
              <a:rPr lang="en-US" sz="2900" spc="-85" dirty="0"/>
              <a:t> </a:t>
            </a:r>
            <a:r>
              <a:rPr lang="en-US" sz="2900" spc="-5" dirty="0"/>
              <a:t>1</a:t>
            </a:r>
          </a:p>
          <a:p>
            <a:pPr marL="12700">
              <a:spcBef>
                <a:spcPts val="495"/>
              </a:spcBef>
              <a:tabLst>
                <a:tab pos="268605" algn="l"/>
              </a:tabLst>
            </a:pPr>
            <a:r>
              <a:rPr lang="en-US" sz="2900" spc="-5" dirty="0">
                <a:latin typeface="Arial"/>
                <a:cs typeface="Arial"/>
              </a:rPr>
              <a:t>Identify </a:t>
            </a:r>
            <a:r>
              <a:rPr lang="en-US" sz="2900" spc="-15" dirty="0">
                <a:latin typeface="Arial"/>
                <a:cs typeface="Arial"/>
              </a:rPr>
              <a:t>Training </a:t>
            </a:r>
            <a:r>
              <a:rPr lang="en-US" sz="2900" spc="-5" dirty="0">
                <a:latin typeface="Arial"/>
                <a:cs typeface="Arial"/>
              </a:rPr>
              <a:t>and Employment</a:t>
            </a:r>
            <a:r>
              <a:rPr lang="en-US" sz="2900" spc="55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Opportunities</a:t>
            </a:r>
            <a:endParaRPr lang="en-US" sz="2900" dirty="0">
              <a:latin typeface="Arial"/>
              <a:cs typeface="Arial"/>
            </a:endParaRPr>
          </a:p>
          <a:p>
            <a:pPr marL="12700">
              <a:spcBef>
                <a:spcPts val="395"/>
              </a:spcBef>
              <a:tabLst>
                <a:tab pos="268605" algn="l"/>
              </a:tabLst>
            </a:pPr>
            <a:r>
              <a:rPr lang="en-US" sz="2900" spc="-5" dirty="0">
                <a:latin typeface="Arial"/>
                <a:cs typeface="Arial"/>
              </a:rPr>
              <a:t>Provide Support</a:t>
            </a:r>
            <a:r>
              <a:rPr lang="en-US" sz="2900" spc="15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Services</a:t>
            </a:r>
            <a:endParaRPr lang="en-US" sz="2900" dirty="0">
              <a:latin typeface="Arial"/>
              <a:cs typeface="Arial"/>
            </a:endParaRPr>
          </a:p>
          <a:p>
            <a:pPr marL="12700">
              <a:spcBef>
                <a:spcPts val="0"/>
              </a:spcBef>
              <a:spcAft>
                <a:spcPts val="600"/>
              </a:spcAft>
              <a:tabLst>
                <a:tab pos="268605" algn="l"/>
              </a:tabLst>
            </a:pPr>
            <a:r>
              <a:rPr lang="en-US" sz="2900" spc="-5" dirty="0">
                <a:latin typeface="Arial"/>
                <a:cs typeface="Arial"/>
              </a:rPr>
              <a:t>Facilitate Program</a:t>
            </a:r>
            <a:r>
              <a:rPr lang="en-US" sz="2900" spc="1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Coordination</a:t>
            </a:r>
            <a:endParaRPr lang="en-US" sz="2900" dirty="0">
              <a:latin typeface="Arial"/>
              <a:cs typeface="Arial"/>
            </a:endParaRPr>
          </a:p>
          <a:p>
            <a:pPr marL="914400" indent="-4572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525145" algn="l"/>
              </a:tabLst>
            </a:pPr>
            <a:r>
              <a:rPr lang="en-US" sz="2900" spc="-5" dirty="0">
                <a:latin typeface="Arial"/>
                <a:cs typeface="Arial"/>
              </a:rPr>
              <a:t>Break-out group: (10</a:t>
            </a:r>
            <a:r>
              <a:rPr lang="en-US" sz="2900" spc="-45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minutes)</a:t>
            </a:r>
            <a:endParaRPr lang="en-US" sz="2900" dirty="0">
              <a:latin typeface="Arial"/>
              <a:cs typeface="Arial"/>
            </a:endParaRPr>
          </a:p>
          <a:p>
            <a:pPr marL="1143000" lvl="1">
              <a:spcBef>
                <a:spcPts val="0"/>
              </a:spcBef>
              <a:buClr>
                <a:schemeClr val="bg1"/>
              </a:buClr>
              <a:buSzPct val="80000"/>
              <a:buFont typeface="Verdana"/>
              <a:buChar char="◦"/>
              <a:tabLst>
                <a:tab pos="525145" algn="l"/>
              </a:tabLst>
            </a:pPr>
            <a:r>
              <a:rPr lang="en-US" sz="2900" spc="-5" dirty="0">
                <a:latin typeface="Arial"/>
                <a:cs typeface="Arial"/>
              </a:rPr>
              <a:t>Briefly introduce yourselves</a:t>
            </a:r>
          </a:p>
          <a:p>
            <a:pPr marL="1143000" lvl="1">
              <a:spcBef>
                <a:spcPts val="0"/>
              </a:spcBef>
              <a:buClr>
                <a:schemeClr val="bg1"/>
              </a:buClr>
              <a:buSzPct val="80000"/>
              <a:buFont typeface="Verdana"/>
              <a:buChar char="◦"/>
              <a:tabLst>
                <a:tab pos="525145" algn="l"/>
              </a:tabLst>
            </a:pPr>
            <a:r>
              <a:rPr lang="en-US" sz="2900" spc="-5" dirty="0">
                <a:latin typeface="Arial"/>
                <a:cs typeface="Arial"/>
              </a:rPr>
              <a:t>Identify a Facilitator and a</a:t>
            </a:r>
            <a:r>
              <a:rPr lang="en-US" sz="2900" spc="35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Reporter</a:t>
            </a:r>
            <a:endParaRPr lang="en-US" sz="2900" dirty="0">
              <a:latin typeface="Arial"/>
              <a:cs typeface="Arial"/>
            </a:endParaRPr>
          </a:p>
          <a:p>
            <a:pPr marL="1143000" lvl="1">
              <a:spcBef>
                <a:spcPts val="0"/>
              </a:spcBef>
              <a:buClr>
                <a:schemeClr val="bg1"/>
              </a:buClr>
              <a:buSzPct val="80000"/>
              <a:buFont typeface="Verdana"/>
              <a:buChar char="◦"/>
              <a:tabLst>
                <a:tab pos="525145" algn="l"/>
              </a:tabLst>
            </a:pPr>
            <a:r>
              <a:rPr lang="en-US" sz="2900" spc="-5" dirty="0">
                <a:latin typeface="Arial"/>
                <a:cs typeface="Arial"/>
              </a:rPr>
              <a:t>Discuss </a:t>
            </a:r>
            <a:r>
              <a:rPr lang="en-US" sz="2900" dirty="0">
                <a:latin typeface="Arial"/>
                <a:cs typeface="Arial"/>
              </a:rPr>
              <a:t>the </a:t>
            </a:r>
            <a:r>
              <a:rPr lang="en-US" sz="2900" spc="-5" dirty="0">
                <a:latin typeface="Arial"/>
                <a:cs typeface="Arial"/>
              </a:rPr>
              <a:t>three questions </a:t>
            </a:r>
            <a:r>
              <a:rPr lang="en-US" sz="2900" dirty="0">
                <a:latin typeface="Arial"/>
                <a:cs typeface="Arial"/>
              </a:rPr>
              <a:t>(Steps</a:t>
            </a:r>
            <a:r>
              <a:rPr lang="en-US" sz="2900" spc="15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1-3)</a:t>
            </a:r>
          </a:p>
          <a:p>
            <a:pPr marL="1143000" lvl="1">
              <a:spcBef>
                <a:spcPts val="0"/>
              </a:spcBef>
              <a:buClr>
                <a:schemeClr val="bg1"/>
              </a:buClr>
              <a:buSzPct val="80000"/>
              <a:buFont typeface="Verdana"/>
              <a:buChar char="◦"/>
              <a:tabLst>
                <a:tab pos="525145" algn="l"/>
              </a:tabLst>
            </a:pPr>
            <a:r>
              <a:rPr lang="en-US" sz="2900" spc="-15" dirty="0">
                <a:solidFill>
                  <a:schemeClr val="bg1"/>
                </a:solidFill>
                <a:latin typeface="Arial"/>
                <a:cs typeface="Arial"/>
              </a:rPr>
              <a:t>View </a:t>
            </a:r>
            <a:r>
              <a:rPr lang="en-US" sz="2900" dirty="0">
                <a:solidFill>
                  <a:schemeClr val="bg1"/>
                </a:solidFill>
                <a:latin typeface="Arial"/>
                <a:cs typeface="Arial"/>
              </a:rPr>
              <a:t>the </a:t>
            </a:r>
            <a:r>
              <a:rPr lang="en-US" sz="2900" spc="-5" dirty="0">
                <a:solidFill>
                  <a:schemeClr val="bg1"/>
                </a:solidFill>
                <a:latin typeface="Arial"/>
                <a:cs typeface="Arial"/>
              </a:rPr>
              <a:t>list </a:t>
            </a:r>
            <a:r>
              <a:rPr lang="en-US" sz="2900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US" sz="2900" spc="-5" dirty="0">
                <a:solidFill>
                  <a:schemeClr val="bg1"/>
                </a:solidFill>
                <a:latin typeface="Arial"/>
                <a:cs typeface="Arial"/>
              </a:rPr>
              <a:t>questions in </a:t>
            </a:r>
            <a:r>
              <a:rPr lang="en-US" sz="2900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en-US" sz="2900" spc="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900" dirty="0">
                <a:solidFill>
                  <a:schemeClr val="bg1"/>
                </a:solidFill>
                <a:latin typeface="Arial"/>
                <a:cs typeface="Arial"/>
              </a:rPr>
              <a:t>chat</a:t>
            </a:r>
          </a:p>
          <a:p>
            <a:pPr marL="1143000" lvl="1">
              <a:spcBef>
                <a:spcPts val="0"/>
              </a:spcBef>
              <a:buClr>
                <a:schemeClr val="bg1"/>
              </a:buClr>
              <a:buSzPct val="80000"/>
              <a:buFont typeface="Verdana"/>
              <a:buChar char="◦"/>
              <a:tabLst>
                <a:tab pos="525145" algn="l"/>
              </a:tabLst>
            </a:pPr>
            <a:r>
              <a:rPr lang="en-US" sz="2900" spc="-5" dirty="0">
                <a:latin typeface="Arial"/>
                <a:cs typeface="Arial"/>
              </a:rPr>
              <a:t>Report back </a:t>
            </a:r>
            <a:r>
              <a:rPr lang="en-US" sz="2900" spc="-25" dirty="0">
                <a:latin typeface="Arial"/>
                <a:cs typeface="Arial"/>
              </a:rPr>
              <a:t>briefly, </a:t>
            </a:r>
            <a:r>
              <a:rPr lang="en-US" sz="2900" spc="-5" dirty="0">
                <a:latin typeface="Arial"/>
                <a:cs typeface="Arial"/>
              </a:rPr>
              <a:t>orally or in </a:t>
            </a:r>
            <a:r>
              <a:rPr lang="en-US" sz="2900" dirty="0">
                <a:latin typeface="Arial"/>
                <a:cs typeface="Arial"/>
              </a:rPr>
              <a:t>the</a:t>
            </a:r>
            <a:r>
              <a:rPr lang="en-US" sz="2900" spc="70" dirty="0">
                <a:latin typeface="Arial"/>
                <a:cs typeface="Arial"/>
              </a:rPr>
              <a:t> </a:t>
            </a:r>
            <a:r>
              <a:rPr lang="en-US" sz="2900" dirty="0">
                <a:latin typeface="Arial"/>
                <a:cs typeface="Arial"/>
              </a:rPr>
              <a:t>chat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94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9E92-05DE-4426-8BDE-50135C50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1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65116-652A-4C77-945B-C236CF12D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0260" indent="-514350">
              <a:lnSpc>
                <a:spcPct val="100000"/>
              </a:lnSpc>
              <a:spcBef>
                <a:spcPts val="1500"/>
              </a:spcBef>
              <a:buClr>
                <a:schemeClr val="bg1"/>
              </a:buClr>
              <a:buFont typeface="+mj-lt"/>
              <a:buAutoNum type="arabicPeriod"/>
              <a:tabLst>
                <a:tab pos="525145" algn="l"/>
              </a:tabLst>
            </a:pPr>
            <a:r>
              <a:rPr lang="en-US" sz="2900" dirty="0"/>
              <a:t>What </a:t>
            </a:r>
            <a:r>
              <a:rPr lang="en-US" sz="2900" spc="-5" dirty="0"/>
              <a:t>opportunities </a:t>
            </a:r>
            <a:r>
              <a:rPr lang="en-US" sz="2900" dirty="0"/>
              <a:t>for </a:t>
            </a:r>
            <a:r>
              <a:rPr lang="en-US" sz="2900" spc="-5" dirty="0"/>
              <a:t>training and employment exist in your</a:t>
            </a:r>
            <a:r>
              <a:rPr lang="en-US" sz="2900" spc="10" dirty="0"/>
              <a:t> </a:t>
            </a:r>
            <a:r>
              <a:rPr lang="en-US" sz="2900" spc="-5" dirty="0"/>
              <a:t>area/agency?</a:t>
            </a:r>
            <a:r>
              <a:rPr lang="en-US" sz="2900" spc="-5" dirty="0">
                <a:latin typeface="Arial"/>
                <a:cs typeface="Arial"/>
              </a:rPr>
              <a:t> </a:t>
            </a:r>
          </a:p>
          <a:p>
            <a:pPr marL="1267460" lvl="1" indent="-514350">
              <a:lnSpc>
                <a:spcPct val="100000"/>
              </a:lnSpc>
              <a:spcBef>
                <a:spcPts val="1500"/>
              </a:spcBef>
              <a:buClr>
                <a:schemeClr val="bg1"/>
              </a:buClr>
              <a:tabLst>
                <a:tab pos="525145" algn="l"/>
              </a:tabLst>
            </a:pPr>
            <a:r>
              <a:rPr lang="en-US" sz="2900" spc="-5" dirty="0">
                <a:latin typeface="Arial"/>
                <a:cs typeface="Arial"/>
              </a:rPr>
              <a:t>How do those match the needs of your</a:t>
            </a:r>
            <a:r>
              <a:rPr lang="en-US" sz="2900" spc="-25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students?</a:t>
            </a:r>
          </a:p>
          <a:p>
            <a:pPr marL="810260" indent="-514350">
              <a:lnSpc>
                <a:spcPct val="100000"/>
              </a:lnSpc>
              <a:spcBef>
                <a:spcPts val="1500"/>
              </a:spcBef>
              <a:buClr>
                <a:schemeClr val="bg1"/>
              </a:buClr>
              <a:buFont typeface="+mj-lt"/>
              <a:buAutoNum type="arabicPeriod"/>
              <a:tabLst>
                <a:tab pos="525145" algn="l"/>
              </a:tabLst>
            </a:pPr>
            <a:r>
              <a:rPr lang="en-US" sz="2900" dirty="0">
                <a:latin typeface="Arial"/>
                <a:cs typeface="Arial"/>
              </a:rPr>
              <a:t>What </a:t>
            </a:r>
            <a:r>
              <a:rPr lang="en-US" sz="2900" spc="-5" dirty="0">
                <a:latin typeface="Arial"/>
                <a:cs typeface="Arial"/>
              </a:rPr>
              <a:t>kinds of support do your English learners need to succeed in </a:t>
            </a:r>
            <a:r>
              <a:rPr lang="en-US" sz="2900" spc="-10" dirty="0">
                <a:latin typeface="Arial"/>
                <a:cs typeface="Arial"/>
              </a:rPr>
              <a:t>training?</a:t>
            </a:r>
            <a:endParaRPr lang="en-US" sz="2900" dirty="0">
              <a:latin typeface="Arial"/>
              <a:cs typeface="Arial"/>
            </a:endParaRPr>
          </a:p>
          <a:p>
            <a:pPr marL="810260" indent="-514350">
              <a:lnSpc>
                <a:spcPct val="100000"/>
              </a:lnSpc>
              <a:spcBef>
                <a:spcPts val="1500"/>
              </a:spcBef>
              <a:buClr>
                <a:schemeClr val="bg1"/>
              </a:buClr>
              <a:buFont typeface="+mj-lt"/>
              <a:buAutoNum type="arabicPeriod"/>
              <a:tabLst>
                <a:tab pos="525145" algn="l"/>
              </a:tabLst>
            </a:pPr>
            <a:r>
              <a:rPr lang="en-US" sz="2900" spc="-5" dirty="0">
                <a:latin typeface="Arial"/>
                <a:cs typeface="Arial"/>
              </a:rPr>
              <a:t>How will you continue </a:t>
            </a:r>
            <a:r>
              <a:rPr lang="en-US" sz="2900" dirty="0">
                <a:latin typeface="Arial"/>
                <a:cs typeface="Arial"/>
              </a:rPr>
              <a:t>to </a:t>
            </a:r>
            <a:r>
              <a:rPr lang="en-US" sz="2900" spc="-5" dirty="0">
                <a:latin typeface="Arial"/>
                <a:cs typeface="Arial"/>
              </a:rPr>
              <a:t>involve your </a:t>
            </a:r>
            <a:r>
              <a:rPr lang="en-US" sz="2900" dirty="0">
                <a:latin typeface="Arial"/>
                <a:cs typeface="Arial"/>
              </a:rPr>
              <a:t>CTE </a:t>
            </a:r>
            <a:r>
              <a:rPr lang="en-US" sz="2900" spc="-5" dirty="0">
                <a:latin typeface="Arial"/>
                <a:cs typeface="Arial"/>
              </a:rPr>
              <a:t>and ESL </a:t>
            </a:r>
            <a:r>
              <a:rPr lang="en-US" sz="2900" spc="-10" dirty="0">
                <a:latin typeface="Arial"/>
                <a:cs typeface="Arial"/>
              </a:rPr>
              <a:t>staff, </a:t>
            </a:r>
            <a:r>
              <a:rPr lang="en-US" sz="2900" spc="-5" dirty="0">
                <a:latin typeface="Arial"/>
                <a:cs typeface="Arial"/>
              </a:rPr>
              <a:t>Counselors, Navigators, and support  </a:t>
            </a:r>
            <a:r>
              <a:rPr lang="en-US" sz="2900" spc="-15" dirty="0">
                <a:latin typeface="Arial"/>
                <a:cs typeface="Arial"/>
              </a:rPr>
              <a:t>staff </a:t>
            </a:r>
            <a:r>
              <a:rPr lang="en-US" sz="2900" dirty="0">
                <a:latin typeface="Arial"/>
                <a:cs typeface="Arial"/>
              </a:rPr>
              <a:t>to </a:t>
            </a:r>
            <a:r>
              <a:rPr lang="en-US" sz="2900" spc="-5" dirty="0">
                <a:latin typeface="Arial"/>
                <a:cs typeface="Arial"/>
              </a:rPr>
              <a:t>work together </a:t>
            </a:r>
            <a:r>
              <a:rPr lang="en-US" sz="2900" dirty="0">
                <a:latin typeface="Arial"/>
                <a:cs typeface="Arial"/>
              </a:rPr>
              <a:t>to </a:t>
            </a:r>
            <a:r>
              <a:rPr lang="en-US" sz="2900" spc="-5" dirty="0">
                <a:latin typeface="Arial"/>
                <a:cs typeface="Arial"/>
              </a:rPr>
              <a:t>improve your </a:t>
            </a:r>
            <a:r>
              <a:rPr lang="en-US" sz="2900" dirty="0">
                <a:latin typeface="Arial"/>
                <a:cs typeface="Arial"/>
              </a:rPr>
              <a:t>IELCE  </a:t>
            </a:r>
            <a:r>
              <a:rPr lang="en-US" sz="2900" spc="-5" dirty="0">
                <a:latin typeface="Arial"/>
                <a:cs typeface="Arial"/>
              </a:rPr>
              <a:t>Program?</a:t>
            </a:r>
            <a:endParaRPr lang="en-US" sz="29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66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61E4-ACE7-45F2-AB41-2CC99253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IELCE Implementation 2024–27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D71D-C742-4D86-A53B-653DBC530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9362"/>
            <a:ext cx="11887200" cy="5015901"/>
          </a:xfrm>
        </p:spPr>
        <p:txBody>
          <a:bodyPr/>
          <a:lstStyle/>
          <a:p>
            <a:pPr marL="12700" marR="5080" indent="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None/>
              <a:tabLst>
                <a:tab pos="241300" algn="l"/>
              </a:tabLst>
            </a:pPr>
            <a:r>
              <a:rPr lang="en-US" sz="2900" spc="-5" dirty="0"/>
              <a:t>Step 4 </a:t>
            </a:r>
            <a:r>
              <a:rPr lang="en-US" sz="2900" dirty="0"/>
              <a:t>– </a:t>
            </a:r>
            <a:r>
              <a:rPr lang="en-US" sz="2900" spc="-5" dirty="0"/>
              <a:t>Evaluate the</a:t>
            </a:r>
            <a:r>
              <a:rPr lang="en-US" sz="2900" spc="-10" dirty="0"/>
              <a:t> </a:t>
            </a:r>
            <a:r>
              <a:rPr lang="en-US" sz="2900" spc="-5" dirty="0"/>
              <a:t>Program</a:t>
            </a:r>
          </a:p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900" spc="-5" dirty="0">
                <a:latin typeface="Arial"/>
                <a:cs typeface="Arial"/>
              </a:rPr>
              <a:t>How will you get feedback about the success of your program?</a:t>
            </a:r>
          </a:p>
          <a:p>
            <a:pPr marL="1143000" marR="5080" lvl="1" indent="-4572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US" sz="2900" spc="-5" dirty="0">
                <a:latin typeface="Arial"/>
                <a:cs typeface="Arial"/>
              </a:rPr>
              <a:t>IELCE Report Review? Other?</a:t>
            </a:r>
          </a:p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900" spc="-5" dirty="0">
                <a:latin typeface="Arial"/>
                <a:cs typeface="Arial"/>
              </a:rPr>
              <a:t>How will </a:t>
            </a:r>
            <a:r>
              <a:rPr lang="en-US" sz="2900" dirty="0">
                <a:latin typeface="Arial"/>
                <a:cs typeface="Arial"/>
              </a:rPr>
              <a:t>you </a:t>
            </a:r>
            <a:r>
              <a:rPr lang="en-US" sz="2900" spc="-5" dirty="0">
                <a:latin typeface="Arial"/>
                <a:cs typeface="Arial"/>
              </a:rPr>
              <a:t>define</a:t>
            </a:r>
            <a:r>
              <a:rPr lang="en-US" sz="2900" spc="-35" dirty="0">
                <a:latin typeface="Arial"/>
                <a:cs typeface="Arial"/>
              </a:rPr>
              <a:t> </a:t>
            </a:r>
            <a:r>
              <a:rPr lang="en-US" sz="2900" dirty="0">
                <a:latin typeface="Arial"/>
                <a:cs typeface="Arial"/>
              </a:rPr>
              <a:t>success?</a:t>
            </a:r>
          </a:p>
          <a:p>
            <a:pPr marL="1143000" marR="5080" lvl="1" indent="-4572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US" sz="2900" dirty="0">
                <a:latin typeface="Arial"/>
                <a:cs typeface="Arial"/>
              </a:rPr>
              <a:t>What </a:t>
            </a:r>
            <a:r>
              <a:rPr lang="en-US" sz="2900" spc="-5" dirty="0">
                <a:latin typeface="Arial"/>
                <a:cs typeface="Arial"/>
              </a:rPr>
              <a:t>went</a:t>
            </a:r>
            <a:r>
              <a:rPr lang="en-US" sz="2900" spc="-2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well?</a:t>
            </a:r>
          </a:p>
          <a:p>
            <a:pPr marL="1143000" marR="5080" lvl="1" indent="-4572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US" sz="2900" dirty="0">
                <a:latin typeface="Arial"/>
                <a:cs typeface="Arial"/>
              </a:rPr>
              <a:t>What </a:t>
            </a:r>
            <a:r>
              <a:rPr lang="en-US" sz="2900" spc="-5" dirty="0">
                <a:latin typeface="Arial"/>
                <a:cs typeface="Arial"/>
              </a:rPr>
              <a:t>would you</a:t>
            </a:r>
            <a:r>
              <a:rPr lang="en-US" sz="2900" spc="-2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change?</a:t>
            </a:r>
            <a:endParaRPr lang="en-US" sz="29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900" spc="-5" dirty="0">
                <a:latin typeface="Arial"/>
                <a:cs typeface="Arial"/>
              </a:rPr>
              <a:t>How will you plan for continuous</a:t>
            </a:r>
            <a:r>
              <a:rPr lang="en-US" sz="2900" spc="-1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improvement?</a:t>
            </a:r>
            <a:endParaRPr lang="en-US" sz="2900" dirty="0">
              <a:latin typeface="Arial"/>
              <a:cs typeface="Arial"/>
            </a:endParaRPr>
          </a:p>
          <a:p>
            <a:pPr marL="1143000" marR="5080" lvl="1" indent="-4572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US" sz="2900" spc="-5" dirty="0">
                <a:latin typeface="Arial"/>
                <a:cs typeface="Arial"/>
              </a:rPr>
              <a:t>Document</a:t>
            </a:r>
            <a:r>
              <a:rPr lang="en-US" sz="2900" spc="-2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progress?</a:t>
            </a:r>
            <a:endParaRPr lang="en-US" sz="2900" dirty="0">
              <a:latin typeface="Arial"/>
              <a:cs typeface="Arial"/>
            </a:endParaRPr>
          </a:p>
          <a:p>
            <a:pPr marL="1143000" marR="5080" lvl="1" indent="-4572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US" sz="2900" spc="-5" dirty="0">
                <a:latin typeface="Arial"/>
                <a:cs typeface="Arial"/>
              </a:rPr>
              <a:t>Plan </a:t>
            </a:r>
            <a:r>
              <a:rPr lang="en-US" sz="2900" dirty="0">
                <a:latin typeface="Arial"/>
                <a:cs typeface="Arial"/>
              </a:rPr>
              <a:t>next</a:t>
            </a:r>
            <a:r>
              <a:rPr lang="en-US" sz="2900" spc="-15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steps?</a:t>
            </a:r>
            <a:endParaRPr lang="en-US" sz="29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900" spc="-5" dirty="0">
                <a:latin typeface="Arial"/>
                <a:cs typeface="Arial"/>
              </a:rPr>
              <a:t>How and </a:t>
            </a:r>
            <a:r>
              <a:rPr lang="en-US" sz="2900" spc="-10" dirty="0">
                <a:latin typeface="Arial"/>
                <a:cs typeface="Arial"/>
              </a:rPr>
              <a:t>to </a:t>
            </a:r>
            <a:r>
              <a:rPr lang="en-US" sz="2900" spc="-5" dirty="0">
                <a:latin typeface="Arial"/>
                <a:cs typeface="Arial"/>
              </a:rPr>
              <a:t>whom will </a:t>
            </a:r>
            <a:r>
              <a:rPr lang="en-US" sz="2900" dirty="0">
                <a:latin typeface="Arial"/>
                <a:cs typeface="Arial"/>
              </a:rPr>
              <a:t>you </a:t>
            </a:r>
            <a:r>
              <a:rPr lang="en-US" sz="2900" spc="-5" dirty="0">
                <a:latin typeface="Arial"/>
                <a:cs typeface="Arial"/>
              </a:rPr>
              <a:t>share success and future plans?</a:t>
            </a:r>
            <a:endParaRPr lang="en-US" sz="2900" dirty="0">
              <a:latin typeface="Arial"/>
              <a:cs typeface="Arial"/>
            </a:endParaRPr>
          </a:p>
          <a:p>
            <a:pPr>
              <a:buFont typeface="Wingdings 3" panose="05040102010807070707" pitchFamily="18" charset="2"/>
              <a:buChar char="}"/>
            </a:pPr>
            <a:endParaRPr lang="en-US" spc="-5" dirty="0"/>
          </a:p>
          <a:p>
            <a:pPr>
              <a:buFont typeface="Wingdings 3" panose="05040102010807070707" pitchFamily="18" charset="2"/>
              <a:buChar char="}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24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83F6-85B2-4765-B5BF-B37D2F30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IELCE Planning - 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B1B3B-E569-4F64-93A4-FCB3CF1B5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/>
              <a:t>Activity</a:t>
            </a:r>
            <a:r>
              <a:rPr lang="en-US" sz="2900" spc="-85" dirty="0"/>
              <a:t> </a:t>
            </a:r>
            <a:r>
              <a:rPr lang="en-US" sz="2900" spc="-5" dirty="0"/>
              <a:t>2</a:t>
            </a:r>
          </a:p>
          <a:p>
            <a:pPr marL="12700" marR="508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9FCF"/>
              </a:buClr>
              <a:buNone/>
              <a:tabLst>
                <a:tab pos="241300" algn="l"/>
              </a:tabLst>
            </a:pPr>
            <a:r>
              <a:rPr lang="en-US" sz="2900" spc="-5" dirty="0"/>
              <a:t>Evaluate the program</a:t>
            </a:r>
          </a:p>
          <a:p>
            <a:pPr marL="457200" marR="5080" lvl="1" indent="-3429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900" spc="-35" dirty="0">
                <a:latin typeface="Arial"/>
                <a:cs typeface="Arial"/>
              </a:rPr>
              <a:t>Type on the slide an </a:t>
            </a:r>
            <a:r>
              <a:rPr lang="en-US" sz="2900" spc="-5" dirty="0">
                <a:latin typeface="Arial"/>
                <a:cs typeface="Arial"/>
              </a:rPr>
              <a:t>answer to one or more of these questions</a:t>
            </a:r>
            <a:endParaRPr lang="en-US" sz="2900" spc="-35" dirty="0">
              <a:latin typeface="Arial"/>
              <a:cs typeface="Arial"/>
            </a:endParaRPr>
          </a:p>
          <a:p>
            <a:pPr marL="457200" marR="508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tabLst>
                <a:tab pos="241300" algn="l"/>
              </a:tabLst>
            </a:pPr>
            <a:r>
              <a:rPr lang="en-US" sz="2900" spc="-35" dirty="0">
                <a:latin typeface="Arial"/>
                <a:cs typeface="Arial"/>
              </a:rPr>
              <a:t>OR Type </a:t>
            </a:r>
            <a:r>
              <a:rPr lang="en-US" sz="2900" spc="-5" dirty="0">
                <a:latin typeface="Arial"/>
                <a:cs typeface="Arial"/>
              </a:rPr>
              <a:t>in the chat and include the number of the</a:t>
            </a:r>
            <a:r>
              <a:rPr lang="en-US" sz="2900" spc="3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question</a:t>
            </a:r>
            <a:endParaRPr lang="en-US" sz="2900" dirty="0">
              <a:latin typeface="Arial"/>
              <a:cs typeface="Arial"/>
            </a:endParaRPr>
          </a:p>
          <a:p>
            <a:pPr marL="914400" lvl="1" indent="-32448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37820" algn="l"/>
              </a:tabLst>
            </a:pPr>
            <a:r>
              <a:rPr lang="en-US" sz="2900" spc="-5" dirty="0">
                <a:latin typeface="Arial"/>
                <a:cs typeface="Arial"/>
              </a:rPr>
              <a:t>How will you get feedback about the IELCE</a:t>
            </a:r>
            <a:r>
              <a:rPr lang="en-US" sz="2900" spc="1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program?</a:t>
            </a:r>
            <a:endParaRPr lang="en-US" sz="2900" dirty="0">
              <a:latin typeface="Arial"/>
              <a:cs typeface="Arial"/>
            </a:endParaRPr>
          </a:p>
          <a:p>
            <a:pPr marL="914400" lvl="1" indent="-32448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37820" algn="l"/>
              </a:tabLst>
            </a:pPr>
            <a:r>
              <a:rPr lang="en-US" sz="2900" spc="-5" dirty="0">
                <a:latin typeface="Arial"/>
                <a:cs typeface="Arial"/>
              </a:rPr>
              <a:t>How will you document</a:t>
            </a:r>
            <a:r>
              <a:rPr lang="en-US" sz="2900" spc="-15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progress?</a:t>
            </a:r>
            <a:endParaRPr lang="en-US" sz="2900" dirty="0">
              <a:latin typeface="Arial"/>
              <a:cs typeface="Arial"/>
            </a:endParaRPr>
          </a:p>
          <a:p>
            <a:pPr marL="914400" lvl="1" indent="-32448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37820" algn="l"/>
              </a:tabLst>
            </a:pPr>
            <a:r>
              <a:rPr lang="en-US" sz="2900" spc="-5" dirty="0">
                <a:latin typeface="Arial"/>
                <a:cs typeface="Arial"/>
              </a:rPr>
              <a:t>How will you define</a:t>
            </a:r>
            <a:r>
              <a:rPr lang="en-US" sz="2900" spc="-2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success?</a:t>
            </a:r>
            <a:endParaRPr lang="en-US" sz="2900" dirty="0">
              <a:latin typeface="Arial"/>
              <a:cs typeface="Arial"/>
            </a:endParaRPr>
          </a:p>
          <a:p>
            <a:pPr marL="914400" lvl="1" indent="-32448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37820" algn="l"/>
              </a:tabLst>
            </a:pPr>
            <a:r>
              <a:rPr lang="en-US" sz="2900" spc="-5" dirty="0">
                <a:latin typeface="Arial"/>
                <a:cs typeface="Arial"/>
              </a:rPr>
              <a:t>How will you share the</a:t>
            </a:r>
            <a:r>
              <a:rPr lang="en-US" sz="2900" spc="-3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story?</a:t>
            </a:r>
            <a:endParaRPr lang="en-US" sz="2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6860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9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5FF6-528C-4277-84CF-CD6570DD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Integrated English Literacy and Civics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B321-5BAD-4F38-A217-44F7097D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spc="-5" dirty="0">
                <a:latin typeface="Arial"/>
                <a:cs typeface="Arial"/>
              </a:rPr>
              <a:t>“Education </a:t>
            </a:r>
            <a:r>
              <a:rPr lang="en-US" sz="2900" dirty="0">
                <a:latin typeface="Arial"/>
                <a:cs typeface="Arial"/>
              </a:rPr>
              <a:t>services </a:t>
            </a:r>
            <a:r>
              <a:rPr lang="en-US" sz="2900" spc="-5" dirty="0">
                <a:latin typeface="Arial"/>
                <a:cs typeface="Arial"/>
              </a:rPr>
              <a:t>provided </a:t>
            </a:r>
            <a:r>
              <a:rPr lang="en-US" sz="2900" dirty="0">
                <a:latin typeface="Arial"/>
                <a:cs typeface="Arial"/>
              </a:rPr>
              <a:t>to English language </a:t>
            </a:r>
            <a:r>
              <a:rPr lang="en-US" sz="2900" spc="-5" dirty="0">
                <a:latin typeface="Arial"/>
                <a:cs typeface="Arial"/>
              </a:rPr>
              <a:t>learners </a:t>
            </a:r>
            <a:r>
              <a:rPr lang="en-US" sz="2900" dirty="0">
                <a:latin typeface="Arial"/>
                <a:cs typeface="Arial"/>
              </a:rPr>
              <a:t>who are </a:t>
            </a:r>
            <a:r>
              <a:rPr lang="en-US" sz="2900" spc="-5" dirty="0">
                <a:latin typeface="Arial"/>
                <a:cs typeface="Arial"/>
              </a:rPr>
              <a:t>adults, including professionals </a:t>
            </a:r>
            <a:r>
              <a:rPr lang="en-US" sz="2900" dirty="0">
                <a:latin typeface="Arial"/>
                <a:cs typeface="Arial"/>
              </a:rPr>
              <a:t>with </a:t>
            </a:r>
            <a:r>
              <a:rPr lang="en-US" sz="2900" spc="-5" dirty="0">
                <a:latin typeface="Arial"/>
                <a:cs typeface="Arial"/>
              </a:rPr>
              <a:t>degrees and credentials in their native countries, </a:t>
            </a:r>
            <a:r>
              <a:rPr lang="en-US" sz="2900" dirty="0">
                <a:latin typeface="Arial"/>
                <a:cs typeface="Arial"/>
              </a:rPr>
              <a:t>that </a:t>
            </a:r>
            <a:r>
              <a:rPr lang="en-US" sz="2900" spc="-5" dirty="0">
                <a:latin typeface="Arial"/>
                <a:cs typeface="Arial"/>
              </a:rPr>
              <a:t>enable such adults </a:t>
            </a:r>
            <a:r>
              <a:rPr lang="en-US" sz="2900" dirty="0">
                <a:latin typeface="Arial"/>
                <a:cs typeface="Arial"/>
              </a:rPr>
              <a:t>to </a:t>
            </a:r>
            <a:r>
              <a:rPr lang="en-US" sz="2900" spc="-5" dirty="0">
                <a:latin typeface="Arial"/>
                <a:cs typeface="Arial"/>
              </a:rPr>
              <a:t>achieve competency </a:t>
            </a:r>
            <a:r>
              <a:rPr lang="en-US" sz="2900" dirty="0">
                <a:latin typeface="Arial"/>
                <a:cs typeface="Arial"/>
              </a:rPr>
              <a:t>in the </a:t>
            </a:r>
            <a:r>
              <a:rPr lang="en-US" sz="2900" spc="-5" dirty="0">
                <a:latin typeface="Arial"/>
                <a:cs typeface="Arial"/>
              </a:rPr>
              <a:t>English language and acquire </a:t>
            </a:r>
            <a:r>
              <a:rPr lang="en-US" sz="2900" dirty="0">
                <a:latin typeface="Arial"/>
                <a:cs typeface="Arial"/>
              </a:rPr>
              <a:t>the </a:t>
            </a:r>
            <a:r>
              <a:rPr lang="en-US" sz="2900" spc="-5" dirty="0">
                <a:latin typeface="Arial"/>
                <a:cs typeface="Arial"/>
              </a:rPr>
              <a:t>basic and more advanced skills needed </a:t>
            </a:r>
            <a:r>
              <a:rPr lang="en-US" sz="2900" dirty="0">
                <a:latin typeface="Arial"/>
                <a:cs typeface="Arial"/>
              </a:rPr>
              <a:t>to </a:t>
            </a:r>
            <a:r>
              <a:rPr lang="en-US" sz="2900" spc="-5" dirty="0">
                <a:latin typeface="Arial"/>
                <a:cs typeface="Arial"/>
              </a:rPr>
              <a:t>function effectively as parents, workers, and citizens in </a:t>
            </a:r>
            <a:r>
              <a:rPr lang="en-US" sz="2900" dirty="0">
                <a:latin typeface="Arial"/>
                <a:cs typeface="Arial"/>
              </a:rPr>
              <a:t>the </a:t>
            </a:r>
            <a:r>
              <a:rPr lang="en-US" sz="2900" spc="-5" dirty="0">
                <a:latin typeface="Arial"/>
                <a:cs typeface="Arial"/>
              </a:rPr>
              <a:t>United </a:t>
            </a:r>
            <a:r>
              <a:rPr lang="en-US" sz="2900" dirty="0">
                <a:latin typeface="Arial"/>
                <a:cs typeface="Arial"/>
              </a:rPr>
              <a:t>States. </a:t>
            </a:r>
            <a:r>
              <a:rPr lang="en-US" sz="2900" spc="-5" dirty="0">
                <a:latin typeface="Arial"/>
                <a:cs typeface="Arial"/>
              </a:rPr>
              <a:t>Such services shall include instruction in literacy </a:t>
            </a:r>
            <a:r>
              <a:rPr lang="en-US" sz="2900" dirty="0">
                <a:latin typeface="Arial"/>
                <a:cs typeface="Arial"/>
              </a:rPr>
              <a:t>and </a:t>
            </a:r>
            <a:r>
              <a:rPr lang="en-US" sz="2900" spc="-5" dirty="0">
                <a:latin typeface="Arial"/>
                <a:cs typeface="Arial"/>
              </a:rPr>
              <a:t>English language acquisition </a:t>
            </a:r>
            <a:r>
              <a:rPr lang="en-US" sz="2900" dirty="0">
                <a:latin typeface="Arial"/>
                <a:cs typeface="Arial"/>
              </a:rPr>
              <a:t>and </a:t>
            </a:r>
            <a:r>
              <a:rPr lang="en-US" sz="2900" spc="-5" dirty="0">
                <a:latin typeface="Arial"/>
                <a:cs typeface="Arial"/>
              </a:rPr>
              <a:t>instruction </a:t>
            </a:r>
            <a:r>
              <a:rPr lang="en-US" sz="2900" dirty="0">
                <a:latin typeface="Arial"/>
                <a:cs typeface="Arial"/>
              </a:rPr>
              <a:t>on </a:t>
            </a:r>
            <a:r>
              <a:rPr lang="en-US" sz="2900" spc="-5" dirty="0">
                <a:latin typeface="Arial"/>
                <a:cs typeface="Arial"/>
              </a:rPr>
              <a:t>the rights </a:t>
            </a:r>
            <a:r>
              <a:rPr lang="en-US" sz="2900" dirty="0">
                <a:latin typeface="Arial"/>
                <a:cs typeface="Arial"/>
              </a:rPr>
              <a:t>and  </a:t>
            </a:r>
            <a:r>
              <a:rPr lang="en-US" sz="2900" spc="-5" dirty="0">
                <a:latin typeface="Arial"/>
                <a:cs typeface="Arial"/>
              </a:rPr>
              <a:t>responsibilities </a:t>
            </a:r>
            <a:r>
              <a:rPr lang="en-US" sz="2900" dirty="0">
                <a:latin typeface="Arial"/>
                <a:cs typeface="Arial"/>
              </a:rPr>
              <a:t>of </a:t>
            </a:r>
            <a:r>
              <a:rPr lang="en-US" sz="2900" spc="-5" dirty="0">
                <a:latin typeface="Arial"/>
                <a:cs typeface="Arial"/>
              </a:rPr>
              <a:t>citizenship and civic participation, and </a:t>
            </a:r>
            <a:r>
              <a:rPr lang="en-US" sz="2900" dirty="0">
                <a:latin typeface="Arial"/>
                <a:cs typeface="Arial"/>
              </a:rPr>
              <a:t>may </a:t>
            </a:r>
            <a:r>
              <a:rPr lang="en-US" sz="2900" spc="-5" dirty="0">
                <a:latin typeface="Arial"/>
                <a:cs typeface="Arial"/>
              </a:rPr>
              <a:t>include </a:t>
            </a:r>
            <a:r>
              <a:rPr lang="en-US" sz="2900" dirty="0">
                <a:latin typeface="Arial"/>
                <a:cs typeface="Arial"/>
              </a:rPr>
              <a:t>workforce</a:t>
            </a:r>
            <a:r>
              <a:rPr lang="en-US" sz="2900" spc="25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training.”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19867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61E4-ACE7-45F2-AB41-2CC99253A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IELCE Implementation 2024–27 (6)</a:t>
            </a:r>
          </a:p>
        </p:txBody>
      </p:sp>
      <p:sp>
        <p:nvSpPr>
          <p:cNvPr id="4" name="object 6" descr="Arrow displaying the process as a cycle.">
            <a:extLst>
              <a:ext uri="{FF2B5EF4-FFF2-40B4-BE49-F238E27FC236}">
                <a16:creationId xmlns:a16="http://schemas.microsoft.com/office/drawing/2014/main" id="{732D71CD-9907-4CB4-9408-25A3CD3436DE}"/>
              </a:ext>
            </a:extLst>
          </p:cNvPr>
          <p:cNvSpPr/>
          <p:nvPr/>
        </p:nvSpPr>
        <p:spPr>
          <a:xfrm>
            <a:off x="421386" y="2242311"/>
            <a:ext cx="589584" cy="1845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D71D-C742-4D86-A53B-653DBC53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Opportunity to </a:t>
            </a:r>
            <a:r>
              <a:rPr lang="en-US" spc="-5" dirty="0"/>
              <a:t>begin </a:t>
            </a:r>
            <a:r>
              <a:rPr lang="en-US" dirty="0"/>
              <a:t>this</a:t>
            </a:r>
            <a:r>
              <a:rPr lang="en-US" spc="-60" dirty="0"/>
              <a:t> </a:t>
            </a:r>
            <a:r>
              <a:rPr lang="en-US" spc="-5" dirty="0"/>
              <a:t>cycle</a:t>
            </a:r>
          </a:p>
          <a:p>
            <a:pPr marL="1270000" lvl="2" indent="-342900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400" spc="-5" dirty="0">
                <a:solidFill>
                  <a:schemeClr val="bg1"/>
                </a:solidFill>
              </a:rPr>
              <a:t>Review and evaluate what has been</a:t>
            </a:r>
            <a:r>
              <a:rPr lang="en-US" sz="2400" spc="-30" dirty="0">
                <a:solidFill>
                  <a:schemeClr val="bg1"/>
                </a:solidFill>
              </a:rPr>
              <a:t> </a:t>
            </a:r>
            <a:r>
              <a:rPr lang="en-US" sz="2400" spc="-5" dirty="0">
                <a:solidFill>
                  <a:schemeClr val="bg1"/>
                </a:solidFill>
              </a:rPr>
              <a:t>done</a:t>
            </a:r>
          </a:p>
          <a:p>
            <a:pPr marL="1270000" lvl="2" indent="-342900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400" spc="-5" dirty="0">
                <a:solidFill>
                  <a:schemeClr val="bg1"/>
                </a:solidFill>
              </a:rPr>
              <a:t>Plan for changes in current or future</a:t>
            </a:r>
            <a:r>
              <a:rPr lang="en-US" sz="2400" spc="-10" dirty="0">
                <a:solidFill>
                  <a:schemeClr val="bg1"/>
                </a:solidFill>
              </a:rPr>
              <a:t> </a:t>
            </a:r>
            <a:r>
              <a:rPr lang="en-US" sz="2400" spc="-5" dirty="0">
                <a:solidFill>
                  <a:schemeClr val="bg1"/>
                </a:solidFill>
              </a:rPr>
              <a:t>programs</a:t>
            </a:r>
          </a:p>
          <a:p>
            <a:pPr marL="1270000" lvl="2" indent="-342900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400" spc="-5" dirty="0">
                <a:solidFill>
                  <a:schemeClr val="bg1"/>
                </a:solidFill>
              </a:rPr>
              <a:t>Implement</a:t>
            </a:r>
          </a:p>
          <a:p>
            <a:pPr marL="1270000" lvl="2" indent="-342900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400" spc="-5" dirty="0">
                <a:solidFill>
                  <a:schemeClr val="bg1"/>
                </a:solidFill>
              </a:rPr>
              <a:t>Complete </a:t>
            </a: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spc="-5" dirty="0">
                <a:solidFill>
                  <a:schemeClr val="bg1"/>
                </a:solidFill>
                <a:latin typeface="Arial"/>
                <a:cs typeface="Arial"/>
              </a:rPr>
              <a:t>IELCE Report</a:t>
            </a:r>
          </a:p>
          <a:p>
            <a:pPr marL="1270000" lvl="2" indent="-342900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tabLst>
                <a:tab pos="241300" algn="l"/>
              </a:tabLst>
            </a:pPr>
            <a:r>
              <a:rPr lang="en-US" sz="2400" spc="-5" dirty="0">
                <a:solidFill>
                  <a:schemeClr val="bg1"/>
                </a:solidFill>
              </a:rPr>
              <a:t>Get</a:t>
            </a:r>
            <a:r>
              <a:rPr lang="en-US" sz="2400" spc="-10" dirty="0">
                <a:solidFill>
                  <a:schemeClr val="bg1"/>
                </a:solidFill>
              </a:rPr>
              <a:t> </a:t>
            </a:r>
            <a:r>
              <a:rPr lang="en-US" sz="2400" spc="-5" dirty="0">
                <a:solidFill>
                  <a:schemeClr val="bg1"/>
                </a:solidFill>
              </a:rPr>
              <a:t>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31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4AD9-1AB3-40F7-8E70-97D17539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Exit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A00EB-EBF6-4F14-BD77-50B81EEA1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Lucida Sans Unicode"/>
                <a:cs typeface="Lucida Sans Unicode"/>
              </a:rPr>
              <a:t>How </a:t>
            </a:r>
            <a:r>
              <a:rPr lang="en-US" spc="-5" dirty="0">
                <a:latin typeface="Lucida Sans Unicode"/>
                <a:cs typeface="Lucida Sans Unicode"/>
              </a:rPr>
              <a:t>ready do you </a:t>
            </a:r>
            <a:r>
              <a:rPr lang="en-US" dirty="0">
                <a:latin typeface="Lucida Sans Unicode"/>
                <a:cs typeface="Lucida Sans Unicode"/>
              </a:rPr>
              <a:t>feel </a:t>
            </a:r>
            <a:r>
              <a:rPr lang="en-US" spc="-5" dirty="0">
                <a:latin typeface="Lucida Sans Unicode"/>
                <a:cs typeface="Lucida Sans Unicode"/>
              </a:rPr>
              <a:t>to </a:t>
            </a:r>
            <a:r>
              <a:rPr lang="en-US" dirty="0">
                <a:latin typeface="Lucida Sans Unicode"/>
                <a:cs typeface="Lucida Sans Unicode"/>
              </a:rPr>
              <a:t>work </a:t>
            </a:r>
            <a:r>
              <a:rPr lang="en-US" spc="-5" dirty="0">
                <a:latin typeface="Lucida Sans Unicode"/>
                <a:cs typeface="Lucida Sans Unicode"/>
              </a:rPr>
              <a:t>on</a:t>
            </a:r>
            <a:r>
              <a:rPr lang="en-US" spc="-120" dirty="0">
                <a:latin typeface="Lucida Sans Unicode"/>
                <a:cs typeface="Lucida Sans Unicode"/>
              </a:rPr>
              <a:t> </a:t>
            </a:r>
            <a:r>
              <a:rPr lang="en-US" spc="-5" dirty="0">
                <a:latin typeface="Lucida Sans Unicode"/>
                <a:cs typeface="Lucida Sans Unicode"/>
              </a:rPr>
              <a:t>this IELCE</a:t>
            </a:r>
            <a:r>
              <a:rPr lang="en-US" spc="-30" dirty="0">
                <a:latin typeface="Lucida Sans Unicode"/>
                <a:cs typeface="Lucida Sans Unicode"/>
              </a:rPr>
              <a:t> </a:t>
            </a:r>
            <a:r>
              <a:rPr lang="en-US" spc="-5" dirty="0">
                <a:latin typeface="Lucida Sans Unicode"/>
                <a:cs typeface="Lucida Sans Unicode"/>
              </a:rPr>
              <a:t>cycle?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03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6855-4627-459F-A994-03AF1833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1C74C-FCCB-4B9E-AEAF-8EFA7BACE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  <a:tabLst>
                <a:tab pos="268605" algn="l"/>
              </a:tabLst>
            </a:pPr>
            <a:r>
              <a:rPr lang="en-US" sz="2900" spc="-5" dirty="0">
                <a:latin typeface="Lucida Sans Unicode"/>
                <a:cs typeface="Lucida Sans Unicode"/>
              </a:rPr>
              <a:t>Contact your </a:t>
            </a:r>
            <a:r>
              <a:rPr lang="en-US" sz="2900" dirty="0">
                <a:latin typeface="Lucida Sans Unicode"/>
                <a:cs typeface="Lucida Sans Unicode"/>
              </a:rPr>
              <a:t>CDE </a:t>
            </a:r>
            <a:r>
              <a:rPr lang="en-US" sz="2900" spc="-5" dirty="0">
                <a:latin typeface="Lucida Sans Unicode"/>
                <a:cs typeface="Lucida Sans Unicode"/>
              </a:rPr>
              <a:t>Consultant or </a:t>
            </a:r>
            <a:r>
              <a:rPr lang="en-US" sz="2900" dirty="0">
                <a:latin typeface="Lucida Sans Unicode"/>
                <a:cs typeface="Lucida Sans Unicode"/>
              </a:rPr>
              <a:t>CASAS Program</a:t>
            </a:r>
            <a:r>
              <a:rPr lang="en-US" sz="2900" spc="-20" dirty="0">
                <a:latin typeface="Lucida Sans Unicode"/>
                <a:cs typeface="Lucida Sans Unicode"/>
              </a:rPr>
              <a:t> </a:t>
            </a:r>
            <a:r>
              <a:rPr lang="en-US" sz="2900" dirty="0">
                <a:latin typeface="Lucida Sans Unicode"/>
                <a:cs typeface="Lucida Sans Unicode"/>
              </a:rPr>
              <a:t>Specialist</a:t>
            </a:r>
            <a:endParaRPr lang="en-US" sz="2900" spc="15" dirty="0">
              <a:solidFill>
                <a:srgbClr val="7B9FC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  <a:tabLst>
                <a:tab pos="268605" algn="l"/>
              </a:tabLst>
            </a:pPr>
            <a:r>
              <a:rPr lang="en-US" sz="2900" spc="-5" dirty="0">
                <a:latin typeface="Lucida Sans Unicode"/>
                <a:cs typeface="Lucida Sans Unicode"/>
              </a:rPr>
              <a:t>CASAS</a:t>
            </a:r>
            <a:endParaRPr lang="en-US" sz="2900" dirty="0">
              <a:latin typeface="Lucida Sans Unicode"/>
              <a:cs typeface="Lucida Sans Unicode"/>
            </a:endParaRPr>
          </a:p>
          <a:p>
            <a:pPr marL="753110" indent="-457200">
              <a:lnSpc>
                <a:spcPct val="100000"/>
              </a:lnSpc>
              <a:spcBef>
                <a:spcPts val="355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525145" algn="l"/>
              </a:tabLst>
            </a:pPr>
            <a:r>
              <a:rPr lang="en-US" sz="2900" dirty="0">
                <a:latin typeface="Lucida Sans Unicode"/>
                <a:cs typeface="Lucida Sans Unicode"/>
              </a:rPr>
              <a:t>EL Civics </a:t>
            </a:r>
            <a:r>
              <a:rPr lang="en-US" sz="2900" spc="-5" dirty="0">
                <a:latin typeface="Lucida Sans Unicode"/>
                <a:cs typeface="Lucida Sans Unicode"/>
              </a:rPr>
              <a:t>Civic </a:t>
            </a:r>
            <a:r>
              <a:rPr lang="en-US" sz="2900" dirty="0">
                <a:latin typeface="Lucida Sans Unicode"/>
                <a:cs typeface="Lucida Sans Unicode"/>
              </a:rPr>
              <a:t>Participation and </a:t>
            </a:r>
            <a:r>
              <a:rPr lang="en-US" sz="2900" spc="-5" dirty="0">
                <a:latin typeface="Lucida Sans Unicode"/>
                <a:cs typeface="Lucida Sans Unicode"/>
              </a:rPr>
              <a:t>IELCE</a:t>
            </a:r>
            <a:r>
              <a:rPr lang="en-US" sz="2900" spc="-125" dirty="0">
                <a:latin typeface="Lucida Sans Unicode"/>
                <a:cs typeface="Lucida Sans Unicode"/>
              </a:rPr>
              <a:t> </a:t>
            </a:r>
            <a:r>
              <a:rPr lang="en-US" sz="2900" spc="-5" dirty="0">
                <a:latin typeface="Lucida Sans Unicode"/>
                <a:cs typeface="Lucida Sans Unicode"/>
              </a:rPr>
              <a:t>Webpage</a:t>
            </a:r>
          </a:p>
          <a:p>
            <a:pPr marL="753110" indent="-457200">
              <a:lnSpc>
                <a:spcPct val="100000"/>
              </a:lnSpc>
              <a:spcBef>
                <a:spcPts val="355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525145" algn="l"/>
              </a:tabLst>
            </a:pPr>
            <a:r>
              <a:rPr lang="en-US" sz="2900" spc="-5" dirty="0">
                <a:latin typeface="Lucida Sans Unicode"/>
                <a:cs typeface="Lucida Sans Unicode"/>
              </a:rPr>
              <a:t>EL Civics Network Meetings</a:t>
            </a:r>
            <a:endParaRPr lang="en-US" sz="2900" dirty="0">
              <a:latin typeface="Lucida Sans Unicode"/>
              <a:cs typeface="Lucida Sans Unicode"/>
            </a:endParaRPr>
          </a:p>
          <a:p>
            <a:pPr marL="753110" indent="-457200">
              <a:lnSpc>
                <a:spcPct val="100000"/>
              </a:lnSpc>
              <a:spcBef>
                <a:spcPts val="305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525145" algn="l"/>
              </a:tabLst>
            </a:pPr>
            <a:r>
              <a:rPr lang="en-US" sz="2900" spc="-5" dirty="0">
                <a:latin typeface="Lucida Sans Unicode"/>
                <a:cs typeface="Lucida Sans Unicode"/>
              </a:rPr>
              <a:t>EL Civics</a:t>
            </a:r>
            <a:r>
              <a:rPr lang="en-US" sz="2900" spc="-10" dirty="0">
                <a:latin typeface="Lucida Sans Unicode"/>
                <a:cs typeface="Lucida Sans Unicode"/>
              </a:rPr>
              <a:t> </a:t>
            </a:r>
            <a:r>
              <a:rPr lang="en-US" sz="2900" spc="-5" dirty="0">
                <a:latin typeface="Lucida Sans Unicode"/>
                <a:cs typeface="Lucida Sans Unicode"/>
              </a:rPr>
              <a:t>Conferences</a:t>
            </a:r>
            <a:endParaRPr lang="en-US" sz="2900" dirty="0">
              <a:latin typeface="Lucida Sans Unicode"/>
              <a:cs typeface="Lucida Sans Unicode"/>
            </a:endParaRPr>
          </a:p>
          <a:p>
            <a:pPr marL="753110" indent="-457200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525145" algn="l"/>
              </a:tabLst>
            </a:pPr>
            <a:r>
              <a:rPr lang="en-US" sz="2900" spc="-5" dirty="0">
                <a:latin typeface="Lucida Sans Unicode"/>
                <a:cs typeface="Lucida Sans Unicode"/>
              </a:rPr>
              <a:t>EL Civics</a:t>
            </a:r>
            <a:r>
              <a:rPr lang="en-US" sz="2900" spc="-10" dirty="0">
                <a:latin typeface="Lucida Sans Unicode"/>
                <a:cs typeface="Lucida Sans Unicode"/>
              </a:rPr>
              <a:t> Training</a:t>
            </a:r>
            <a:endParaRPr lang="en-US" sz="29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268605" algn="l"/>
              </a:tabLst>
            </a:pPr>
            <a:r>
              <a:rPr lang="en-US" sz="2900" dirty="0">
                <a:latin typeface="Lucida Sans Unicode"/>
                <a:cs typeface="Lucida Sans Unicode"/>
              </a:rPr>
              <a:t>CALPRO</a:t>
            </a:r>
            <a:r>
              <a:rPr lang="en-US" sz="2900" spc="-20" dirty="0">
                <a:latin typeface="Lucida Sans Unicode"/>
                <a:cs typeface="Lucida Sans Unicode"/>
              </a:rPr>
              <a:t> </a:t>
            </a:r>
            <a:r>
              <a:rPr lang="en-US" sz="2900" spc="-5" dirty="0">
                <a:latin typeface="Lucida Sans Unicode"/>
                <a:cs typeface="Lucida Sans Unicode"/>
              </a:rPr>
              <a:t>Training</a:t>
            </a:r>
            <a:endParaRPr lang="en-US" sz="29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lang="en-US" sz="2900" dirty="0">
                <a:latin typeface="Lucida Sans Unicode"/>
                <a:cs typeface="Lucida Sans Unicode"/>
              </a:rPr>
              <a:t>OTAN </a:t>
            </a:r>
            <a:r>
              <a:rPr lang="en-US" sz="2900" spc="-5" dirty="0">
                <a:latin typeface="Lucida Sans Unicode"/>
                <a:cs typeface="Lucida Sans Unicode"/>
              </a:rPr>
              <a:t>Training</a:t>
            </a:r>
            <a:endParaRPr lang="en-US" sz="29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lang="en-US" sz="2900" i="1" spc="-85" dirty="0">
                <a:latin typeface="Lucida Sans Unicode"/>
                <a:cs typeface="Lucida Sans Unicode"/>
              </a:rPr>
              <a:t>See the </a:t>
            </a:r>
            <a:r>
              <a:rPr lang="en-US" sz="2900" i="1" spc="-90" dirty="0">
                <a:latin typeface="Lucida Sans Unicode"/>
                <a:cs typeface="Lucida Sans Unicode"/>
              </a:rPr>
              <a:t>Resource </a:t>
            </a:r>
            <a:r>
              <a:rPr lang="en-US" sz="2900" i="1" spc="-100" dirty="0">
                <a:latin typeface="Lucida Sans Unicode"/>
                <a:cs typeface="Lucida Sans Unicode"/>
              </a:rPr>
              <a:t>document </a:t>
            </a:r>
            <a:r>
              <a:rPr lang="en-US" sz="2900" i="1" spc="-70" dirty="0">
                <a:latin typeface="Lucida Sans Unicode"/>
                <a:cs typeface="Lucida Sans Unicode"/>
              </a:rPr>
              <a:t>for</a:t>
            </a:r>
            <a:r>
              <a:rPr lang="en-US" sz="2900" i="1" spc="85" dirty="0">
                <a:latin typeface="Lucida Sans Unicode"/>
                <a:cs typeface="Lucida Sans Unicode"/>
              </a:rPr>
              <a:t> </a:t>
            </a:r>
            <a:r>
              <a:rPr lang="en-US" sz="2900" i="1" spc="-80" dirty="0">
                <a:latin typeface="Lucida Sans Unicode"/>
                <a:cs typeface="Lucida Sans Unicode"/>
              </a:rPr>
              <a:t>links</a:t>
            </a:r>
            <a:endParaRPr lang="en-US" sz="2900" dirty="0">
              <a:latin typeface="Lucida Sans Unicode"/>
              <a:cs typeface="Lucida Sans Unicode"/>
            </a:endParaRPr>
          </a:p>
          <a:p>
            <a:endParaRPr lang="en-US" dirty="0">
              <a:latin typeface="Lucida Sans Unicode"/>
              <a:cs typeface="Lucida Sans Unicod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88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AEE2E-E392-45D7-BDAD-9EDDC22B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8154A-0A69-47E9-8074-FC58E3B9B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lang="en-US" dirty="0">
                <a:latin typeface="Lucida Sans Unicode"/>
                <a:cs typeface="Lucida Sans Unicode"/>
              </a:rPr>
              <a:t>Cory </a:t>
            </a:r>
            <a:r>
              <a:rPr lang="en-US" spc="-5" dirty="0">
                <a:latin typeface="Lucida Sans Unicode"/>
                <a:cs typeface="Lucida Sans Unicode"/>
              </a:rPr>
              <a:t>Rayala </a:t>
            </a:r>
            <a:r>
              <a:rPr lang="en-US" dirty="0">
                <a:latin typeface="Lucida Sans Unicode"/>
                <a:cs typeface="Lucida Sans Unicode"/>
              </a:rPr>
              <a:t>–</a:t>
            </a:r>
            <a:r>
              <a:rPr lang="en-US" spc="-80" dirty="0">
                <a:latin typeface="Lucida Sans Unicode"/>
                <a:cs typeface="Lucida Sans Unicode"/>
              </a:rPr>
              <a:t> </a:t>
            </a:r>
            <a:r>
              <a:rPr lang="en-US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Lucida Sans Unicode"/>
                <a:cs typeface="Lucida Sans Unicode"/>
                <a:hlinkClick r:id="rId2"/>
              </a:rPr>
              <a:t>crayala@cde.ca.gov</a:t>
            </a:r>
            <a:endParaRPr lang="en-US" u="heavy" spc="-5" dirty="0">
              <a:solidFill>
                <a:srgbClr val="FF8118"/>
              </a:solidFill>
              <a:uFill>
                <a:solidFill>
                  <a:srgbClr val="FF8118"/>
                </a:solidFill>
              </a:u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lang="en-US" spc="-5" dirty="0">
                <a:latin typeface="Lucida Sans Unicode"/>
                <a:cs typeface="Lucida Sans Unicode"/>
              </a:rPr>
              <a:t>Lori </a:t>
            </a:r>
            <a:r>
              <a:rPr lang="en-US" dirty="0">
                <a:latin typeface="Lucida Sans Unicode"/>
                <a:cs typeface="Lucida Sans Unicode"/>
              </a:rPr>
              <a:t>Howard –</a:t>
            </a:r>
            <a:r>
              <a:rPr lang="en-US" spc="-120" dirty="0">
                <a:latin typeface="Lucida Sans Unicode"/>
                <a:cs typeface="Lucida Sans Unicode"/>
              </a:rPr>
              <a:t> </a:t>
            </a:r>
            <a:r>
              <a:rPr lang="en-US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Lucida Sans Unicode"/>
                <a:cs typeface="Lucida Sans Unicode"/>
                <a:hlinkClick r:id="rId3"/>
              </a:rPr>
              <a:t>lbhoward@casas.org</a:t>
            </a:r>
            <a:endParaRPr lang="en-US" sz="2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5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5FF6-528C-4277-84CF-CD6570DD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 vs.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B321-5BAD-4F38-A217-44F7097D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spcAft>
                <a:spcPts val="2400"/>
              </a:spcAft>
            </a:pPr>
            <a:r>
              <a:rPr lang="en-US" sz="2900" b="1" spc="-5" dirty="0">
                <a:latin typeface="Arial"/>
                <a:cs typeface="Arial"/>
              </a:rPr>
              <a:t>English Literacy </a:t>
            </a:r>
            <a:r>
              <a:rPr lang="en-US" sz="2900" b="1" spc="-10" dirty="0">
                <a:latin typeface="Arial"/>
                <a:cs typeface="Arial"/>
              </a:rPr>
              <a:t>and </a:t>
            </a:r>
            <a:r>
              <a:rPr lang="en-US" sz="2900" b="1" spc="-5" dirty="0">
                <a:latin typeface="Arial"/>
                <a:cs typeface="Arial"/>
              </a:rPr>
              <a:t>Civics Education (ELCE) </a:t>
            </a:r>
            <a:r>
              <a:rPr lang="en-US" sz="2900" spc="-5" dirty="0">
                <a:latin typeface="Arial"/>
                <a:cs typeface="Arial"/>
              </a:rPr>
              <a:t>as an activity under WIOA Section 231 </a:t>
            </a:r>
            <a:r>
              <a:rPr lang="en-US" sz="2900" b="1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lang="en-US" sz="2900" spc="-5" dirty="0">
                <a:latin typeface="Arial"/>
                <a:cs typeface="Arial"/>
              </a:rPr>
              <a:t> include workforce training.</a:t>
            </a:r>
            <a:endParaRPr lang="en-US" sz="2900" dirty="0">
              <a:latin typeface="Times New Roman"/>
              <a:cs typeface="Times New Roman"/>
            </a:endParaRPr>
          </a:p>
          <a:p>
            <a:pPr marL="268605" marR="6350" indent="-256540">
              <a:lnSpc>
                <a:spcPct val="100000"/>
              </a:lnSpc>
              <a:spcBef>
                <a:spcPts val="5"/>
              </a:spcBef>
            </a:pPr>
            <a:r>
              <a:rPr lang="en-US" sz="2900" b="1" spc="-5" dirty="0">
                <a:latin typeface="Arial"/>
                <a:cs typeface="Arial"/>
              </a:rPr>
              <a:t>Integrated English Literacy </a:t>
            </a:r>
            <a:r>
              <a:rPr lang="en-US" sz="2900" b="1" spc="-10" dirty="0">
                <a:latin typeface="Arial"/>
                <a:cs typeface="Arial"/>
              </a:rPr>
              <a:t>and </a:t>
            </a:r>
            <a:r>
              <a:rPr lang="en-US" sz="2900" b="1" spc="-5" dirty="0">
                <a:latin typeface="Arial"/>
                <a:cs typeface="Arial"/>
              </a:rPr>
              <a:t>Civics Education (IELCE) </a:t>
            </a:r>
            <a:r>
              <a:rPr lang="en-US" sz="2900" spc="-5" dirty="0">
                <a:latin typeface="Arial"/>
                <a:cs typeface="Arial"/>
              </a:rPr>
              <a:t>implemented </a:t>
            </a:r>
            <a:r>
              <a:rPr lang="en-US" sz="2900" spc="-10" dirty="0">
                <a:latin typeface="Arial"/>
                <a:cs typeface="Arial"/>
              </a:rPr>
              <a:t>as </a:t>
            </a:r>
            <a:r>
              <a:rPr lang="en-US" sz="2900" spc="-5" dirty="0">
                <a:latin typeface="Arial"/>
                <a:cs typeface="Arial"/>
              </a:rPr>
              <a:t>a </a:t>
            </a:r>
            <a:r>
              <a:rPr lang="en-US" sz="2900" spc="-10" dirty="0">
                <a:latin typeface="Arial"/>
                <a:cs typeface="Arial"/>
              </a:rPr>
              <a:t>program </a:t>
            </a:r>
            <a:r>
              <a:rPr lang="en-US" sz="2900" spc="-5" dirty="0">
                <a:latin typeface="Arial"/>
                <a:cs typeface="Arial"/>
              </a:rPr>
              <a:t>as described under WIOA Section 243  </a:t>
            </a:r>
            <a:r>
              <a:rPr lang="en-US" sz="2900"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must</a:t>
            </a:r>
            <a:r>
              <a:rPr lang="en-US" sz="290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include workforce</a:t>
            </a:r>
            <a:r>
              <a:rPr lang="en-US" sz="2900" spc="-15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training.</a:t>
            </a:r>
            <a:endParaRPr lang="en-US" sz="2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17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5FF6-528C-4277-84CF-CD6570DD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Integrated English Literacy and Civics Education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B321-5BAD-4F38-A217-44F7097D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5080" indent="0">
              <a:spcBef>
                <a:spcPts val="1200"/>
              </a:spcBef>
              <a:spcAft>
                <a:spcPts val="1200"/>
              </a:spcAft>
              <a:buClr>
                <a:srgbClr val="7B9FCF"/>
              </a:buClr>
              <a:buNone/>
              <a:tabLst>
                <a:tab pos="753110" algn="l"/>
                <a:tab pos="753745" algn="l"/>
              </a:tabLst>
            </a:pPr>
            <a:r>
              <a:rPr lang="en-US" sz="2900" spc="-5" dirty="0"/>
              <a:t>The </a:t>
            </a:r>
            <a:r>
              <a:rPr lang="en-US" sz="2900" dirty="0"/>
              <a:t>IELCE </a:t>
            </a:r>
            <a:r>
              <a:rPr lang="en-US" sz="2900" spc="-5" dirty="0"/>
              <a:t>program </a:t>
            </a:r>
            <a:r>
              <a:rPr lang="en-US" sz="2900" dirty="0"/>
              <a:t>must </a:t>
            </a:r>
            <a:r>
              <a:rPr lang="en-US" sz="2900" spc="-10" dirty="0"/>
              <a:t>be </a:t>
            </a:r>
            <a:r>
              <a:rPr lang="en-US" sz="2900" spc="-5" dirty="0"/>
              <a:t>designed</a:t>
            </a:r>
            <a:r>
              <a:rPr lang="en-US" sz="2900" spc="35" dirty="0"/>
              <a:t> </a:t>
            </a:r>
            <a:r>
              <a:rPr lang="en-US" sz="2900" dirty="0"/>
              <a:t>to:</a:t>
            </a:r>
          </a:p>
          <a:p>
            <a:pPr marL="731520" marR="5080" indent="-51435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AutoNum type="arabicPeriod"/>
              <a:tabLst>
                <a:tab pos="753110" algn="l"/>
                <a:tab pos="753745" algn="l"/>
              </a:tabLst>
            </a:pPr>
            <a:r>
              <a:rPr lang="en-US" sz="2900" dirty="0">
                <a:latin typeface="Arial"/>
                <a:cs typeface="Arial"/>
              </a:rPr>
              <a:t>Prepare ELLs </a:t>
            </a:r>
            <a:r>
              <a:rPr lang="en-US" sz="2900" spc="-35" dirty="0">
                <a:latin typeface="Arial"/>
                <a:cs typeface="Arial"/>
              </a:rPr>
              <a:t>for, </a:t>
            </a:r>
            <a:r>
              <a:rPr lang="en-US" sz="2900" dirty="0">
                <a:latin typeface="Arial"/>
                <a:cs typeface="Arial"/>
              </a:rPr>
              <a:t>and place in, unsubsidized employment in in-demand industries and occupations that lead to economic </a:t>
            </a:r>
            <a:r>
              <a:rPr lang="en-US" sz="2900" spc="-5" dirty="0">
                <a:latin typeface="Arial"/>
                <a:cs typeface="Arial"/>
              </a:rPr>
              <a:t>self-sufficiency</a:t>
            </a:r>
          </a:p>
          <a:p>
            <a:pPr marL="731520" marR="5080" indent="-51435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AutoNum type="arabicPeriod"/>
              <a:tabLst>
                <a:tab pos="753110" algn="l"/>
                <a:tab pos="753745" algn="l"/>
              </a:tabLst>
            </a:pPr>
            <a:r>
              <a:rPr lang="en-US" sz="2900" dirty="0">
                <a:latin typeface="Arial"/>
                <a:cs typeface="Arial"/>
              </a:rPr>
              <a:t>Integrate with the local workforce development system and its functions to carry out the activities of the</a:t>
            </a:r>
            <a:r>
              <a:rPr lang="en-US" sz="2900" spc="-75" dirty="0">
                <a:latin typeface="Arial"/>
                <a:cs typeface="Arial"/>
              </a:rPr>
              <a:t> </a:t>
            </a:r>
            <a:r>
              <a:rPr lang="en-US" sz="2900" dirty="0">
                <a:latin typeface="Arial"/>
                <a:cs typeface="Arial"/>
              </a:rPr>
              <a:t>program</a:t>
            </a:r>
          </a:p>
          <a:p>
            <a:pPr marL="12065" marR="455295" indent="0">
              <a:spcBef>
                <a:spcPts val="1200"/>
              </a:spcBef>
              <a:spcAft>
                <a:spcPts val="1200"/>
              </a:spcAft>
              <a:buNone/>
              <a:tabLst>
                <a:tab pos="268605" algn="l"/>
              </a:tabLst>
            </a:pPr>
            <a:r>
              <a:rPr lang="en-US" sz="2900" spc="-5" dirty="0">
                <a:latin typeface="Arial"/>
                <a:cs typeface="Arial"/>
              </a:rPr>
              <a:t>The </a:t>
            </a:r>
            <a:r>
              <a:rPr lang="en-US" sz="2900" dirty="0">
                <a:latin typeface="Arial"/>
                <a:cs typeface="Arial"/>
              </a:rPr>
              <a:t>IELCE </a:t>
            </a:r>
            <a:r>
              <a:rPr lang="en-US" sz="2900" spc="-5" dirty="0">
                <a:latin typeface="Arial"/>
                <a:cs typeface="Arial"/>
              </a:rPr>
              <a:t>program </a:t>
            </a:r>
            <a:r>
              <a:rPr lang="en-US" sz="2900" dirty="0">
                <a:latin typeface="Arial"/>
                <a:cs typeface="Arial"/>
              </a:rPr>
              <a:t>must </a:t>
            </a:r>
            <a:r>
              <a:rPr lang="en-US" sz="2900" spc="-10" dirty="0">
                <a:latin typeface="Arial"/>
                <a:cs typeface="Arial"/>
              </a:rPr>
              <a:t>be </a:t>
            </a:r>
            <a:r>
              <a:rPr lang="en-US" sz="2900" spc="-5" dirty="0">
                <a:latin typeface="Arial"/>
                <a:cs typeface="Arial"/>
              </a:rPr>
              <a:t>provided in combination with </a:t>
            </a:r>
            <a:r>
              <a:rPr lang="en-US" sz="2900" dirty="0">
                <a:latin typeface="Arial"/>
                <a:cs typeface="Arial"/>
              </a:rPr>
              <a:t>IET</a:t>
            </a:r>
            <a:r>
              <a:rPr lang="en-US" sz="2900" spc="-55" dirty="0">
                <a:latin typeface="Arial"/>
                <a:cs typeface="Arial"/>
              </a:rPr>
              <a:t> </a:t>
            </a:r>
            <a:r>
              <a:rPr lang="en-US" sz="2900" dirty="0">
                <a:latin typeface="Arial"/>
                <a:cs typeface="Arial"/>
              </a:rPr>
              <a:t>activities.</a:t>
            </a:r>
          </a:p>
        </p:txBody>
      </p:sp>
    </p:spTree>
    <p:extLst>
      <p:ext uri="{BB962C8B-B14F-4D97-AF65-F5344CB8AC3E}">
        <p14:creationId xmlns:p14="http://schemas.microsoft.com/office/powerpoint/2010/main" val="144866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5FF6-528C-4277-84CF-CD6570DD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Integrated Education and Training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B321-5BAD-4F38-A217-44F7097D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IET is a service delivery model that</a:t>
            </a:r>
            <a:r>
              <a:rPr lang="en-US" sz="3200" spc="-110" dirty="0"/>
              <a:t> </a:t>
            </a:r>
            <a:r>
              <a:rPr lang="en-US" sz="3200" dirty="0"/>
              <a:t>provides </a:t>
            </a:r>
            <a:r>
              <a:rPr lang="en-US" sz="3200" b="1" dirty="0">
                <a:latin typeface="Arial"/>
                <a:cs typeface="Arial"/>
              </a:rPr>
              <a:t>adult education </a:t>
            </a:r>
            <a:r>
              <a:rPr lang="en-US" sz="3200" dirty="0"/>
              <a:t>activities </a:t>
            </a:r>
            <a:r>
              <a:rPr lang="en-US" sz="3200" dirty="0">
                <a:uFill>
                  <a:solidFill>
                    <a:srgbClr val="000000"/>
                  </a:solidFill>
                </a:uFill>
              </a:rPr>
              <a:t>concurrently</a:t>
            </a:r>
            <a:r>
              <a:rPr lang="en-US" sz="3200" dirty="0"/>
              <a:t> and </a:t>
            </a:r>
            <a:r>
              <a:rPr lang="en-US" sz="3200" dirty="0">
                <a:uFill>
                  <a:solidFill>
                    <a:srgbClr val="000000"/>
                  </a:solidFill>
                </a:uFill>
              </a:rPr>
              <a:t>contextually</a:t>
            </a:r>
            <a:r>
              <a:rPr lang="en-US" sz="3200" dirty="0"/>
              <a:t> with </a:t>
            </a:r>
            <a:r>
              <a:rPr lang="en-US" sz="3200" b="1" dirty="0">
                <a:latin typeface="Arial"/>
                <a:cs typeface="Arial"/>
              </a:rPr>
              <a:t>workforce preparation </a:t>
            </a:r>
            <a:r>
              <a:rPr lang="en-US" sz="3200" dirty="0"/>
              <a:t>activities and </a:t>
            </a:r>
            <a:r>
              <a:rPr lang="en-US" sz="3200" b="1" dirty="0">
                <a:latin typeface="Arial"/>
                <a:cs typeface="Arial"/>
              </a:rPr>
              <a:t>workforce</a:t>
            </a:r>
            <a:r>
              <a:rPr lang="en-US" sz="3200" b="1" spc="-10" dirty="0">
                <a:latin typeface="Arial"/>
                <a:cs typeface="Arial"/>
              </a:rPr>
              <a:t> </a:t>
            </a:r>
            <a:r>
              <a:rPr lang="en-US" sz="3200" b="1" dirty="0">
                <a:latin typeface="Arial"/>
                <a:cs typeface="Arial"/>
              </a:rPr>
              <a:t>training</a:t>
            </a:r>
            <a:r>
              <a:rPr lang="en-US" sz="32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9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5FF6-528C-4277-84CF-CD6570DD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Integrated Education and Training (2)</a:t>
            </a:r>
          </a:p>
        </p:txBody>
      </p:sp>
      <p:pic>
        <p:nvPicPr>
          <p:cNvPr id="4" name="Content Placeholder 3" descr="Ven Diagram showing the intersection of Adult Education and Literacy, Workforce Preparation, and Workforce Training with the convergence in the center as Integrated Education and Training.">
            <a:extLst>
              <a:ext uri="{FF2B5EF4-FFF2-40B4-BE49-F238E27FC236}">
                <a16:creationId xmlns:a16="http://schemas.microsoft.com/office/drawing/2014/main" id="{933D8973-CF7B-477C-AC68-7EF7A9E95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917" y="1362075"/>
            <a:ext cx="6170166" cy="45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4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5FF6-528C-4277-84CF-CD6570DD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Integrated Education and Training (3)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BAE894-0193-46E5-87A9-83D0A4305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65" marR="5080" indent="0">
              <a:spcBef>
                <a:spcPts val="1200"/>
              </a:spcBef>
              <a:spcAft>
                <a:spcPts val="1200"/>
              </a:spcAft>
              <a:buNone/>
              <a:tabLst>
                <a:tab pos="268605" algn="l"/>
              </a:tabLst>
            </a:pPr>
            <a:r>
              <a:rPr lang="en-US" sz="2900" spc="-5" dirty="0">
                <a:latin typeface="Arial"/>
                <a:cs typeface="Arial"/>
              </a:rPr>
              <a:t>“Concurrently and contextually” means </a:t>
            </a:r>
            <a:r>
              <a:rPr lang="en-US" sz="2900" dirty="0">
                <a:latin typeface="Arial"/>
                <a:cs typeface="Arial"/>
              </a:rPr>
              <a:t>that, </a:t>
            </a:r>
            <a:r>
              <a:rPr lang="en-US" sz="2900" spc="-5" dirty="0">
                <a:latin typeface="Arial"/>
                <a:cs typeface="Arial"/>
              </a:rPr>
              <a:t>within </a:t>
            </a:r>
            <a:r>
              <a:rPr lang="en-US" sz="2900" dirty="0">
                <a:latin typeface="Arial"/>
                <a:cs typeface="Arial"/>
              </a:rPr>
              <a:t>the </a:t>
            </a:r>
            <a:r>
              <a:rPr lang="en-US" sz="2900" spc="-5" dirty="0">
                <a:latin typeface="Arial"/>
                <a:cs typeface="Arial"/>
              </a:rPr>
              <a:t>overall scope </a:t>
            </a:r>
            <a:r>
              <a:rPr lang="en-US" sz="2900" dirty="0">
                <a:latin typeface="Arial"/>
                <a:cs typeface="Arial"/>
              </a:rPr>
              <a:t>of the IELCE </a:t>
            </a:r>
            <a:r>
              <a:rPr lang="en-US" sz="2900" spc="-5" dirty="0">
                <a:latin typeface="Arial"/>
                <a:cs typeface="Arial"/>
              </a:rPr>
              <a:t>program, adult education, workforce preparation, and workforce training activities must:</a:t>
            </a:r>
            <a:endParaRPr lang="en-US" sz="2900" dirty="0">
              <a:latin typeface="Arial"/>
              <a:cs typeface="Arial"/>
            </a:endParaRPr>
          </a:p>
          <a:p>
            <a:pPr marL="991870" marR="133350" indent="-4572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tabLst>
                <a:tab pos="763270" algn="l"/>
              </a:tabLst>
            </a:pPr>
            <a:r>
              <a:rPr lang="en-US" sz="2900" spc="-5" dirty="0">
                <a:latin typeface="Arial"/>
                <a:cs typeface="Arial"/>
              </a:rPr>
              <a:t>Be </a:t>
            </a:r>
            <a:r>
              <a:rPr lang="en-US" sz="2900" dirty="0">
                <a:latin typeface="Arial"/>
                <a:cs typeface="Arial"/>
              </a:rPr>
              <a:t>of </a:t>
            </a:r>
            <a:r>
              <a:rPr lang="en-US" sz="2900" spc="-10" dirty="0">
                <a:latin typeface="Arial"/>
                <a:cs typeface="Arial"/>
              </a:rPr>
              <a:t>sufficient </a:t>
            </a:r>
            <a:r>
              <a:rPr lang="en-US" sz="2900" spc="-5" dirty="0">
                <a:latin typeface="Arial"/>
                <a:cs typeface="Arial"/>
              </a:rPr>
              <a:t>intensity and </a:t>
            </a:r>
            <a:r>
              <a:rPr lang="en-US" sz="2900" spc="-25" dirty="0">
                <a:latin typeface="Arial"/>
                <a:cs typeface="Arial"/>
              </a:rPr>
              <a:t>quality, </a:t>
            </a:r>
            <a:r>
              <a:rPr lang="en-US" sz="2900" spc="-5" dirty="0">
                <a:latin typeface="Arial"/>
                <a:cs typeface="Arial"/>
              </a:rPr>
              <a:t>and based on the </a:t>
            </a:r>
            <a:r>
              <a:rPr lang="en-US" sz="2900" dirty="0">
                <a:latin typeface="Arial"/>
                <a:cs typeface="Arial"/>
              </a:rPr>
              <a:t>most </a:t>
            </a:r>
            <a:r>
              <a:rPr lang="en-US" sz="2900" spc="-5" dirty="0">
                <a:latin typeface="Arial"/>
                <a:cs typeface="Arial"/>
              </a:rPr>
              <a:t>rigorous research</a:t>
            </a:r>
            <a:r>
              <a:rPr lang="en-US" sz="2900" spc="40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available</a:t>
            </a:r>
            <a:endParaRPr lang="en-US" sz="2900" dirty="0">
              <a:latin typeface="Arial"/>
              <a:cs typeface="Arial"/>
            </a:endParaRPr>
          </a:p>
          <a:p>
            <a:pPr marL="991870" indent="-4572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tabLst>
                <a:tab pos="763270" algn="l"/>
              </a:tabLst>
            </a:pPr>
            <a:r>
              <a:rPr lang="en-US" sz="2900" spc="-5" dirty="0">
                <a:latin typeface="Arial"/>
                <a:cs typeface="Arial"/>
              </a:rPr>
              <a:t>Use occupationally relevant instructional</a:t>
            </a:r>
            <a:r>
              <a:rPr lang="en-US" sz="2900" spc="145" dirty="0">
                <a:latin typeface="Arial"/>
                <a:cs typeface="Arial"/>
              </a:rPr>
              <a:t> </a:t>
            </a:r>
            <a:r>
              <a:rPr lang="en-US" sz="2900" spc="-5" dirty="0">
                <a:latin typeface="Arial"/>
                <a:cs typeface="Arial"/>
              </a:rPr>
              <a:t>materials</a:t>
            </a:r>
          </a:p>
          <a:p>
            <a:pPr marL="991870" indent="-4572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tabLst>
                <a:tab pos="763270" algn="l"/>
              </a:tabLst>
            </a:pPr>
            <a:r>
              <a:rPr lang="en-US" sz="2900" dirty="0">
                <a:latin typeface="Arial"/>
                <a:cs typeface="Arial"/>
              </a:rPr>
              <a:t>Occur </a:t>
            </a:r>
            <a:r>
              <a:rPr lang="en-US" sz="2900" spc="-15" dirty="0">
                <a:latin typeface="Arial"/>
                <a:cs typeface="Arial"/>
              </a:rPr>
              <a:t>simultaneously</a:t>
            </a:r>
          </a:p>
          <a:p>
            <a:pPr marL="534670" indent="0">
              <a:lnSpc>
                <a:spcPct val="100000"/>
              </a:lnSpc>
              <a:spcBef>
                <a:spcPts val="1310"/>
              </a:spcBef>
              <a:buClr>
                <a:schemeClr val="bg1"/>
              </a:buClr>
              <a:buNone/>
              <a:tabLst>
                <a:tab pos="763270" algn="l"/>
              </a:tabLst>
            </a:pPr>
            <a:endParaRPr lang="en-US" sz="28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2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5FF6-528C-4277-84CF-CD6570DD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Integrated Education and Training (4)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BAE894-0193-46E5-87A9-83D0A4305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900" spc="-160" dirty="0"/>
              <a:t>To </a:t>
            </a:r>
            <a:r>
              <a:rPr lang="en-US" sz="2900" dirty="0"/>
              <a:t>meet the IET requirements, an IELCE program</a:t>
            </a:r>
            <a:r>
              <a:rPr lang="en-US" sz="2900" spc="10" dirty="0"/>
              <a:t> </a:t>
            </a:r>
            <a:r>
              <a:rPr lang="en-US" sz="2900" dirty="0"/>
              <a:t>must:</a:t>
            </a:r>
          </a:p>
          <a:p>
            <a:pPr marL="927100" marR="5080" lvl="1" indent="-4572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tabLst>
                <a:tab pos="241300" algn="l"/>
              </a:tabLst>
            </a:pPr>
            <a:r>
              <a:rPr lang="en-US" sz="2900" dirty="0">
                <a:latin typeface="Arial"/>
                <a:cs typeface="Arial"/>
              </a:rPr>
              <a:t>Have a </a:t>
            </a:r>
            <a:r>
              <a:rPr lang="en-US" sz="2900" spc="-5" dirty="0">
                <a:latin typeface="Arial"/>
                <a:cs typeface="Arial"/>
              </a:rPr>
              <a:t>single </a:t>
            </a:r>
            <a:r>
              <a:rPr lang="en-US" sz="2900" dirty="0">
                <a:latin typeface="Arial"/>
                <a:cs typeface="Arial"/>
              </a:rPr>
              <a:t>set of </a:t>
            </a:r>
            <a:r>
              <a:rPr lang="en-US" sz="2900" spc="-5" dirty="0">
                <a:latin typeface="Arial"/>
                <a:cs typeface="Arial"/>
              </a:rPr>
              <a:t>learning objectives </a:t>
            </a:r>
            <a:r>
              <a:rPr lang="en-US" sz="2900" dirty="0">
                <a:latin typeface="Arial"/>
                <a:cs typeface="Arial"/>
              </a:rPr>
              <a:t>and </a:t>
            </a:r>
            <a:r>
              <a:rPr lang="en-US" sz="2900" spc="-5" dirty="0">
                <a:latin typeface="Arial"/>
                <a:cs typeface="Arial"/>
              </a:rPr>
              <a:t>activities organized </a:t>
            </a:r>
            <a:r>
              <a:rPr lang="en-US" sz="2900" dirty="0">
                <a:latin typeface="Arial"/>
                <a:cs typeface="Arial"/>
              </a:rPr>
              <a:t>to </a:t>
            </a:r>
            <a:r>
              <a:rPr lang="en-US" sz="2900" spc="-5" dirty="0">
                <a:latin typeface="Arial"/>
                <a:cs typeface="Arial"/>
              </a:rPr>
              <a:t>function</a:t>
            </a:r>
            <a:r>
              <a:rPr lang="en-US" sz="2900" spc="25" dirty="0">
                <a:latin typeface="Arial"/>
                <a:cs typeface="Arial"/>
              </a:rPr>
              <a:t> </a:t>
            </a:r>
            <a:r>
              <a:rPr lang="en-US" sz="2900" spc="-15" dirty="0">
                <a:latin typeface="Arial"/>
                <a:cs typeface="Arial"/>
              </a:rPr>
              <a:t>cooperatively</a:t>
            </a:r>
            <a:endParaRPr lang="en-US" sz="2900" dirty="0">
              <a:latin typeface="Arial"/>
              <a:cs typeface="Arial"/>
            </a:endParaRPr>
          </a:p>
          <a:p>
            <a:pPr marL="927100" marR="655320" lvl="1" indent="-4572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tabLst>
                <a:tab pos="241300" algn="l"/>
              </a:tabLst>
            </a:pPr>
            <a:r>
              <a:rPr lang="en-US" sz="2900" dirty="0">
                <a:latin typeface="Arial"/>
                <a:cs typeface="Arial"/>
              </a:rPr>
              <a:t>Be </a:t>
            </a:r>
            <a:r>
              <a:rPr lang="en-US" sz="2900" spc="-5" dirty="0">
                <a:latin typeface="Arial"/>
                <a:cs typeface="Arial"/>
              </a:rPr>
              <a:t>aligned with </a:t>
            </a:r>
            <a:r>
              <a:rPr lang="en-US" sz="2900" dirty="0">
                <a:latin typeface="Arial"/>
                <a:cs typeface="Arial"/>
              </a:rPr>
              <a:t>the </a:t>
            </a:r>
            <a:r>
              <a:rPr lang="en-US" sz="2900" spc="-10" dirty="0">
                <a:latin typeface="Arial"/>
                <a:cs typeface="Arial"/>
              </a:rPr>
              <a:t>state’s </a:t>
            </a:r>
            <a:r>
              <a:rPr lang="en-US" sz="2900" spc="-5" dirty="0">
                <a:latin typeface="Arial"/>
                <a:cs typeface="Arial"/>
              </a:rPr>
              <a:t>content standards </a:t>
            </a:r>
            <a:r>
              <a:rPr lang="en-US" sz="2900" dirty="0">
                <a:latin typeface="Arial"/>
                <a:cs typeface="Arial"/>
              </a:rPr>
              <a:t>for </a:t>
            </a:r>
            <a:r>
              <a:rPr lang="en-US" sz="2900" spc="-5" dirty="0">
                <a:latin typeface="Arial"/>
                <a:cs typeface="Arial"/>
              </a:rPr>
              <a:t>adult education</a:t>
            </a:r>
            <a:endParaRPr lang="en-US" sz="2900" dirty="0">
              <a:latin typeface="Arial"/>
              <a:cs typeface="Arial"/>
            </a:endParaRPr>
          </a:p>
          <a:p>
            <a:pPr marL="927100" lvl="1" indent="-4572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tabLst>
                <a:tab pos="241300" algn="l"/>
              </a:tabLst>
            </a:pPr>
            <a:r>
              <a:rPr lang="en-US" sz="2900" spc="-5" dirty="0">
                <a:latin typeface="Arial"/>
                <a:cs typeface="Arial"/>
              </a:rPr>
              <a:t>Be part </a:t>
            </a:r>
            <a:r>
              <a:rPr lang="en-US" sz="2900" dirty="0">
                <a:latin typeface="Arial"/>
                <a:cs typeface="Arial"/>
              </a:rPr>
              <a:t>of </a:t>
            </a:r>
            <a:r>
              <a:rPr lang="en-US" sz="2900" spc="-5" dirty="0">
                <a:latin typeface="Arial"/>
                <a:cs typeface="Arial"/>
              </a:rPr>
              <a:t>a career</a:t>
            </a:r>
            <a:r>
              <a:rPr lang="en-US" sz="2900" spc="10" dirty="0">
                <a:latin typeface="Arial"/>
                <a:cs typeface="Arial"/>
              </a:rPr>
              <a:t> </a:t>
            </a:r>
            <a:r>
              <a:rPr lang="en-US" sz="2900" spc="-25" dirty="0">
                <a:latin typeface="Arial"/>
                <a:cs typeface="Arial"/>
              </a:rPr>
              <a:t>pathway</a:t>
            </a:r>
            <a:endParaRPr lang="en-US" sz="2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650552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DE S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DE S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DE S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A177AE90AB84CBBC907C95F34C631" ma:contentTypeVersion="22" ma:contentTypeDescription="Create a new document." ma:contentTypeScope="" ma:versionID="e567d2ce26538baf9feef8a3516a5dfc">
  <xsd:schema xmlns:xsd="http://www.w3.org/2001/XMLSchema" xmlns:xs="http://www.w3.org/2001/XMLSchema" xmlns:p="http://schemas.microsoft.com/office/2006/metadata/properties" xmlns:ns2="ac0dddc7-4c2c-4aeb-a23f-99e6b6e539ca" xmlns:ns3="8ab51f35-1fb3-4be4-a4fa-7dc10d905072" targetNamespace="http://schemas.microsoft.com/office/2006/metadata/properties" ma:root="true" ma:fieldsID="80b78b28574d8437f19ddce5e62f278e" ns2:_="" ns3:_="">
    <xsd:import namespace="ac0dddc7-4c2c-4aeb-a23f-99e6b6e539ca"/>
    <xsd:import namespace="8ab51f35-1fb3-4be4-a4fa-7dc10d9050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Notes_x002d_Comment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dddc7-4c2c-4aeb-a23f-99e6b6e539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8" nillable="true" ma:displayName="Taxonomy Catch All Column" ma:hidden="true" ma:list="{fa564d8c-a56f-4d27-9692-c18015842a55}" ma:internalName="TaxCatchAll" ma:showField="CatchAllData" ma:web="ac0dddc7-4c2c-4aeb-a23f-99e6b6e53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51f35-1fb3-4be4-a4fa-7dc10d905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Notes_x002d_Comments" ma:index="16" nillable="true" ma:displayName="Notes-Comments" ma:internalName="Notes_x002d_Comments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9e8b3729-a4b8-462e-9781-4baf9b076d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0dddc7-4c2c-4aeb-a23f-99e6b6e539ca">
      <UserInfo>
        <DisplayName>Abygail Medina</DisplayName>
        <AccountId>15</AccountId>
        <AccountType/>
      </UserInfo>
      <UserInfo>
        <DisplayName>David Stang</DisplayName>
        <AccountId>18</AccountId>
        <AccountType/>
      </UserInfo>
      <UserInfo>
        <DisplayName>James Shields</DisplayName>
        <AccountId>20</AccountId>
        <AccountType/>
      </UserInfo>
      <UserInfo>
        <DisplayName>Amukela Gwebu</DisplayName>
        <AccountId>16</AccountId>
        <AccountType/>
      </UserInfo>
      <UserInfo>
        <DisplayName>Cory Rayala</DisplayName>
        <AccountId>17</AccountId>
        <AccountType/>
      </UserInfo>
      <UserInfo>
        <DisplayName>Carmen Martinez-Calderon</DisplayName>
        <AccountId>19</AccountId>
        <AccountType/>
      </UserInfo>
      <UserInfo>
        <DisplayName>Vicki Prater</DisplayName>
        <AccountId>13</AccountId>
        <AccountType/>
      </UserInfo>
      <UserInfo>
        <DisplayName>Arturo Ambriz</DisplayName>
        <AccountId>14</AccountId>
        <AccountType/>
      </UserInfo>
      <UserInfo>
        <DisplayName>Colby Franklin</DisplayName>
        <AccountId>21</AccountId>
        <AccountType/>
      </UserInfo>
    </SharedWithUsers>
    <Notes_x002d_Comments xmlns="8ab51f35-1fb3-4be4-a4fa-7dc10d905072" xsi:nil="true"/>
    <lcf76f155ced4ddcb4097134ff3c332f xmlns="8ab51f35-1fb3-4be4-a4fa-7dc10d905072">
      <Terms xmlns="http://schemas.microsoft.com/office/infopath/2007/PartnerControls"/>
    </lcf76f155ced4ddcb4097134ff3c332f>
    <_Flow_SignoffStatus xmlns="8ab51f35-1fb3-4be4-a4fa-7dc10d905072" xsi:nil="true"/>
    <TaxCatchAll xmlns="ac0dddc7-4c2c-4aeb-a23f-99e6b6e539ca" xsi:nil="true"/>
  </documentManagement>
</p:properties>
</file>

<file path=customXml/itemProps1.xml><?xml version="1.0" encoding="utf-8"?>
<ds:datastoreItem xmlns:ds="http://schemas.openxmlformats.org/officeDocument/2006/customXml" ds:itemID="{1F0B8D7E-26E7-43DA-B304-771D7E782C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387AC8-8403-4D62-8886-F6D633172E26}"/>
</file>

<file path=customXml/itemProps3.xml><?xml version="1.0" encoding="utf-8"?>
<ds:datastoreItem xmlns:ds="http://schemas.openxmlformats.org/officeDocument/2006/customXml" ds:itemID="{681C47D3-B0B6-4BE7-96F1-DE6CF543F9D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ab51f35-1fb3-4be4-a4fa-7dc10d905072"/>
    <ds:schemaRef ds:uri="ac0dddc7-4c2c-4aeb-a23f-99e6b6e539c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1619</Words>
  <Application>Microsoft Office PowerPoint</Application>
  <PresentationFormat>Widescreen</PresentationFormat>
  <Paragraphs>183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</vt:lpstr>
      <vt:lpstr>Calibri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WIOA Section 243 Integrated English Literacy and   Civics Education Program</vt:lpstr>
      <vt:lpstr>Familiarity Poll</vt:lpstr>
      <vt:lpstr>Definition of Integrated English Literacy and Civics Education</vt:lpstr>
      <vt:lpstr>Activity vs. Program</vt:lpstr>
      <vt:lpstr>Integrated English Literacy and Civics Education Program</vt:lpstr>
      <vt:lpstr>Integrated Education and Training (1)</vt:lpstr>
      <vt:lpstr>Integrated Education and Training (2)</vt:lpstr>
      <vt:lpstr>Integrated Education and Training (3)</vt:lpstr>
      <vt:lpstr>Integrated Education and Training (4)</vt:lpstr>
      <vt:lpstr>Training Services (1)</vt:lpstr>
      <vt:lpstr>Training Services (2)</vt:lpstr>
      <vt:lpstr>Industry-Recognized Credentials</vt:lpstr>
      <vt:lpstr>Co-Enrollment (1)</vt:lpstr>
      <vt:lpstr>Co-Enrollment (2)</vt:lpstr>
      <vt:lpstr>Team Teaching Strategies</vt:lpstr>
      <vt:lpstr>Civic Objective and  Additional Assessment Plans (1)</vt:lpstr>
      <vt:lpstr>Civic Objective and  Additional Assessment Plans (2)</vt:lpstr>
      <vt:lpstr>Program Requirements</vt:lpstr>
      <vt:lpstr>Payment Points (2)</vt:lpstr>
      <vt:lpstr>IELCE Report</vt:lpstr>
      <vt:lpstr>Questions and Answers</vt:lpstr>
      <vt:lpstr>IELCE Implementation 2023–27 (1)</vt:lpstr>
      <vt:lpstr>IELCE Implementation 2023–27 (2)</vt:lpstr>
      <vt:lpstr>IELCE Implementation 2023–27 (3)</vt:lpstr>
      <vt:lpstr>IELCE Implementation 2023–27 (4)</vt:lpstr>
      <vt:lpstr>IELCE Planning - Activity 1</vt:lpstr>
      <vt:lpstr>Activity 1 Questions</vt:lpstr>
      <vt:lpstr>IELCE Implementation 2024–27 (5)</vt:lpstr>
      <vt:lpstr>IELCE Planning - Activity 2</vt:lpstr>
      <vt:lpstr>IELCE Implementation 2024–27 (6)</vt:lpstr>
      <vt:lpstr>Exit Poll</vt:lpstr>
      <vt:lpstr>For Further Information</vt:lpstr>
      <vt:lpstr>Contact Information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CDE PowerPoint Template 2020 - Forms Center (CA Intranet)</dc:title>
  <dc:subject>CDE PowerPoint template for presentations posted on the CDE website and webinar video recording.</dc:subject>
  <dc:creator>sclaus</dc:creator>
  <cp:lastModifiedBy>Loretta Zocklein</cp:lastModifiedBy>
  <cp:revision>65</cp:revision>
  <dcterms:created xsi:type="dcterms:W3CDTF">2020-08-25T03:09:04Z</dcterms:created>
  <dcterms:modified xsi:type="dcterms:W3CDTF">2023-09-11T21:30:33Z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0x0101006CAA177AE90AB84CBBC907C95F34C631</vt:lpwstr>
  </property>
</Properties>
</file>