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4"/>
    <p:sldMasterId id="2147483886" r:id="rId5"/>
  </p:sldMasterIdLst>
  <p:notesMasterIdLst>
    <p:notesMasterId r:id="rId48"/>
  </p:notesMasterIdLst>
  <p:handoutMasterIdLst>
    <p:handoutMasterId r:id="rId49"/>
  </p:handoutMasterIdLst>
  <p:sldIdLst>
    <p:sldId id="277" r:id="rId6"/>
    <p:sldId id="489" r:id="rId7"/>
    <p:sldId id="879" r:id="rId8"/>
    <p:sldId id="685" r:id="rId9"/>
    <p:sldId id="702" r:id="rId10"/>
    <p:sldId id="882" r:id="rId11"/>
    <p:sldId id="885" r:id="rId12"/>
    <p:sldId id="688" r:id="rId13"/>
    <p:sldId id="825" r:id="rId14"/>
    <p:sldId id="824" r:id="rId15"/>
    <p:sldId id="850" r:id="rId16"/>
    <p:sldId id="851" r:id="rId17"/>
    <p:sldId id="900" r:id="rId18"/>
    <p:sldId id="901" r:id="rId19"/>
    <p:sldId id="797" r:id="rId20"/>
    <p:sldId id="675" r:id="rId21"/>
    <p:sldId id="888" r:id="rId22"/>
    <p:sldId id="799" r:id="rId23"/>
    <p:sldId id="889" r:id="rId24"/>
    <p:sldId id="835" r:id="rId25"/>
    <p:sldId id="806" r:id="rId26"/>
    <p:sldId id="907" r:id="rId27"/>
    <p:sldId id="906" r:id="rId28"/>
    <p:sldId id="905" r:id="rId29"/>
    <p:sldId id="838" r:id="rId30"/>
    <p:sldId id="754" r:id="rId31"/>
    <p:sldId id="755" r:id="rId32"/>
    <p:sldId id="756" r:id="rId33"/>
    <p:sldId id="868" r:id="rId34"/>
    <p:sldId id="833" r:id="rId35"/>
    <p:sldId id="767" r:id="rId36"/>
    <p:sldId id="768" r:id="rId37"/>
    <p:sldId id="769" r:id="rId38"/>
    <p:sldId id="869" r:id="rId39"/>
    <p:sldId id="870" r:id="rId40"/>
    <p:sldId id="893" r:id="rId41"/>
    <p:sldId id="895" r:id="rId42"/>
    <p:sldId id="896" r:id="rId43"/>
    <p:sldId id="897" r:id="rId44"/>
    <p:sldId id="483" r:id="rId45"/>
    <p:sldId id="485" r:id="rId46"/>
    <p:sldId id="776" r:id="rId47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yn Zachry" initials="CZ" lastIdx="5" clrIdx="0">
    <p:extLst>
      <p:ext uri="{19B8F6BF-5375-455C-9EA6-DF929625EA0E}">
        <p15:presenceInfo xmlns:p15="http://schemas.microsoft.com/office/powerpoint/2012/main" userId="S-1-5-21-2608872058-1432505909-2668327341-119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99"/>
    <a:srgbClr val="0000CC"/>
    <a:srgbClr val="FFFF99"/>
    <a:srgbClr val="005596"/>
    <a:srgbClr val="3333FF"/>
    <a:srgbClr val="C4C132"/>
    <a:srgbClr val="D8D565"/>
    <a:srgbClr val="920000"/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51" autoAdjust="0"/>
    <p:restoredTop sz="95590" autoAdjust="0"/>
  </p:normalViewPr>
  <p:slideViewPr>
    <p:cSldViewPr>
      <p:cViewPr varScale="1">
        <p:scale>
          <a:sx n="150" d="100"/>
          <a:sy n="150" d="100"/>
        </p:scale>
        <p:origin x="1278" y="7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9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126" y="-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commentAuthors" Target="commentAuthor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AB90741-D7C5-4D64-87CF-4169685246DB}" type="doc">
      <dgm:prSet loTypeId="urn:microsoft.com/office/officeart/2005/8/layout/vProcess5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3A864A7-D173-4ACF-9585-0E5026D50E0C}">
      <dgm:prSet phldrT="[Text]" custT="1"/>
      <dgm:spPr/>
      <dgm:t>
        <a:bodyPr/>
        <a:lstStyle/>
        <a:p>
          <a:r>
            <a:rPr lang="en-US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Office of Career, Technical, and Adult Education</a:t>
          </a:r>
        </a:p>
      </dgm:t>
      <dgm:extLst>
        <a:ext uri="{E40237B7-FDA0-4F09-8148-C483321AD2D9}">
          <dgm14:cNvPr xmlns:dgm14="http://schemas.microsoft.com/office/drawing/2010/diagram" id="0" name="" descr="Office of Career, Technical, and Adult Education&#10;    Provides funds to states for adult education and literacy programs.&#10;    Administers and coordinates programs related to adult education, literacy, and career and technical education. &#10;National Reporting System&#10; A reporting system for federally funded adult education programs developed by the US Department of Education&#10;California Department of Education Adult Education Division&#10; Monitors WIOA, Title II funded agencies&#10; Provides  information and resources to agencies to maintain quality programs &#10;CASAS&#10; Helps agencies meet state and federal requirements&#10; Provides training to funded agencies related to assessment and accountability standards"/>
        </a:ext>
      </dgm:extLst>
    </dgm:pt>
    <dgm:pt modelId="{3A27D08C-2227-4035-87AD-7C5320435D78}" type="parTrans" cxnId="{E0AC37C9-1EC9-4988-A43A-B3C251D48B52}">
      <dgm:prSet/>
      <dgm:spPr/>
      <dgm:t>
        <a:bodyPr/>
        <a:lstStyle/>
        <a:p>
          <a:endParaRPr lang="en-US"/>
        </a:p>
      </dgm:t>
    </dgm:pt>
    <dgm:pt modelId="{767C9792-04E6-4C1B-BC97-781CD84DF1F7}" type="sibTrans" cxnId="{E0AC37C9-1EC9-4988-A43A-B3C251D48B52}">
      <dgm:prSet/>
      <dgm:spPr>
        <a:solidFill>
          <a:schemeClr val="accent6">
            <a:alpha val="90000"/>
          </a:schemeClr>
        </a:solidFill>
      </dgm:spPr>
      <dgm:t>
        <a:bodyPr/>
        <a:lstStyle/>
        <a:p>
          <a:endParaRPr lang="en-US"/>
        </a:p>
      </dgm:t>
    </dgm:pt>
    <dgm:pt modelId="{3BCE1504-6E6D-4FF3-BEAA-3CB706146750}">
      <dgm:prSet phldrT="[Text]" custT="1"/>
      <dgm:spPr/>
      <dgm:t>
        <a:bodyPr/>
        <a:lstStyle/>
        <a:p>
          <a:r>
            <a:rPr lang="en-US" sz="1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National Reporting System</a:t>
          </a:r>
        </a:p>
      </dgm:t>
      <dgm:extLst>
        <a:ext uri="{E40237B7-FDA0-4F09-8148-C483321AD2D9}">
          <dgm14:cNvPr xmlns:dgm14="http://schemas.microsoft.com/office/drawing/2010/diagram" id="0" name="" descr="Office of Career, Technical, and Adult Education&#10;    Provides funds to states for adult education and literacy programs.&#10;    Administers and coordinates programs related to adult education, literacy, and career and technical education. &#10;National Reporting System&#10; A reporting system for federally funded adult education programs developed by the US Department of Education&#10;California Department of Education Adult Education Division&#10; Monitors WIOA, Title II funded agencies&#10; Provides  information and resources to agencies to maintain quality programs &#10;CASAS&#10; Helps agencies meet state and federal requirements&#10; Provides training to funded agencies related to assessment and accountability standards"/>
        </a:ext>
      </dgm:extLst>
    </dgm:pt>
    <dgm:pt modelId="{020CA3EA-940D-49DD-89F5-E34A1A3307FC}" type="parTrans" cxnId="{34C29A65-0BC7-4AEB-833C-27B690037036}">
      <dgm:prSet/>
      <dgm:spPr/>
      <dgm:t>
        <a:bodyPr/>
        <a:lstStyle/>
        <a:p>
          <a:endParaRPr lang="en-US"/>
        </a:p>
      </dgm:t>
    </dgm:pt>
    <dgm:pt modelId="{B9E2721D-99C2-43CD-A7EF-F507D82BAED5}" type="sibTrans" cxnId="{34C29A65-0BC7-4AEB-833C-27B690037036}">
      <dgm:prSet/>
      <dgm:spPr>
        <a:solidFill>
          <a:schemeClr val="accent6">
            <a:alpha val="90000"/>
          </a:schemeClr>
        </a:solidFill>
      </dgm:spPr>
      <dgm:t>
        <a:bodyPr/>
        <a:lstStyle/>
        <a:p>
          <a:endParaRPr lang="en-US"/>
        </a:p>
      </dgm:t>
    </dgm:pt>
    <dgm:pt modelId="{03F426A3-0705-46A3-9898-A42345BC6946}">
      <dgm:prSet phldrT="[Text]" custT="1"/>
      <dgm:spPr/>
      <dgm:t>
        <a:bodyPr/>
        <a:lstStyle/>
        <a:p>
          <a:r>
            <a:rPr lang="en-US" sz="1400" dirty="0"/>
            <a:t>A reporting system for federally funded adult education programs developed by the US Department of Education</a:t>
          </a:r>
        </a:p>
      </dgm:t>
    </dgm:pt>
    <dgm:pt modelId="{EE9FFDB7-D8C1-4DE5-9B22-113139886FA6}" type="parTrans" cxnId="{B10C9680-DDF1-46FD-9BB1-641407458056}">
      <dgm:prSet/>
      <dgm:spPr/>
      <dgm:t>
        <a:bodyPr/>
        <a:lstStyle/>
        <a:p>
          <a:endParaRPr lang="en-US"/>
        </a:p>
      </dgm:t>
    </dgm:pt>
    <dgm:pt modelId="{F0409809-E4E3-43C2-8150-17AA2340BB2D}" type="sibTrans" cxnId="{B10C9680-DDF1-46FD-9BB1-641407458056}">
      <dgm:prSet/>
      <dgm:spPr/>
      <dgm:t>
        <a:bodyPr/>
        <a:lstStyle/>
        <a:p>
          <a:endParaRPr lang="en-US"/>
        </a:p>
      </dgm:t>
    </dgm:pt>
    <dgm:pt modelId="{5B22E498-1D1D-4511-8090-BDAE4630F472}">
      <dgm:prSet phldrT="[Text]" custT="1"/>
      <dgm:spPr/>
      <dgm:t>
        <a:bodyPr/>
        <a:lstStyle/>
        <a:p>
          <a:r>
            <a:rPr lang="en-US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California Department of Education Adult Education Division</a:t>
          </a:r>
        </a:p>
      </dgm:t>
      <dgm:extLst>
        <a:ext uri="{E40237B7-FDA0-4F09-8148-C483321AD2D9}">
          <dgm14:cNvPr xmlns:dgm14="http://schemas.microsoft.com/office/drawing/2010/diagram" id="0" name="" descr="Office of Career, Technical, and Adult Education&#10;    Provides funds to states for adult education and literacy programs.&#10;    Administers and coordinates programs related to adult education, literacy, and career and technical education. &#10;National Reporting System&#10; A reporting system for federally funded adult education programs developed by the US Department of Education&#10;California Department of Education Adult Education Division&#10; Monitors WIOA, Title II funded agencies&#10; Provides  information and resources to agencies to maintain quality programs &#10;CASAS&#10; Helps agencies meet state and federal requirements&#10; Provides training to funded agencies related to assessment and accountability standards"/>
        </a:ext>
      </dgm:extLst>
    </dgm:pt>
    <dgm:pt modelId="{0F2152DA-8BBB-4B6E-AC99-42DBCA7AD937}" type="parTrans" cxnId="{80E97DE2-FF1A-4003-A3A8-EC278B8A6261}">
      <dgm:prSet/>
      <dgm:spPr/>
      <dgm:t>
        <a:bodyPr/>
        <a:lstStyle/>
        <a:p>
          <a:endParaRPr lang="en-US"/>
        </a:p>
      </dgm:t>
    </dgm:pt>
    <dgm:pt modelId="{10581194-5D47-4FAB-98CD-55B22C9187B8}" type="sibTrans" cxnId="{80E97DE2-FF1A-4003-A3A8-EC278B8A6261}">
      <dgm:prSet/>
      <dgm:spPr>
        <a:solidFill>
          <a:schemeClr val="accent6">
            <a:alpha val="90000"/>
          </a:schemeClr>
        </a:solidFill>
      </dgm:spPr>
      <dgm:t>
        <a:bodyPr/>
        <a:lstStyle/>
        <a:p>
          <a:endParaRPr lang="en-US"/>
        </a:p>
      </dgm:t>
    </dgm:pt>
    <dgm:pt modelId="{DEDC51B0-783F-434E-B8BA-662E1EE43DDF}">
      <dgm:prSet phldrT="[Text]" custT="1"/>
      <dgm:spPr/>
      <dgm:t>
        <a:bodyPr/>
        <a:lstStyle/>
        <a:p>
          <a:r>
            <a:rPr lang="en-US" sz="1400" dirty="0"/>
            <a:t>Monitors WIOA, Title II funded agencies</a:t>
          </a:r>
        </a:p>
      </dgm:t>
    </dgm:pt>
    <dgm:pt modelId="{C26C0351-50AE-4A8D-B7DB-279F3167A64C}" type="parTrans" cxnId="{F445872D-004A-4A87-8BD6-B3377CA62F2E}">
      <dgm:prSet/>
      <dgm:spPr/>
      <dgm:t>
        <a:bodyPr/>
        <a:lstStyle/>
        <a:p>
          <a:endParaRPr lang="en-US"/>
        </a:p>
      </dgm:t>
    </dgm:pt>
    <dgm:pt modelId="{CBE97033-C169-4845-B387-D56D9D467EA0}" type="sibTrans" cxnId="{F445872D-004A-4A87-8BD6-B3377CA62F2E}">
      <dgm:prSet/>
      <dgm:spPr/>
      <dgm:t>
        <a:bodyPr/>
        <a:lstStyle/>
        <a:p>
          <a:endParaRPr lang="en-US"/>
        </a:p>
      </dgm:t>
    </dgm:pt>
    <dgm:pt modelId="{8DB03EE8-9061-43DC-85DC-C60711433C16}">
      <dgm:prSet phldrT="[Text]" custT="1"/>
      <dgm:spPr/>
      <dgm:t>
        <a:bodyPr/>
        <a:lstStyle/>
        <a:p>
          <a:r>
            <a:rPr lang="en-US" sz="1400" dirty="0"/>
            <a:t>Provides  information and resources to agencies to maintain quality programs </a:t>
          </a:r>
        </a:p>
      </dgm:t>
    </dgm:pt>
    <dgm:pt modelId="{59A616AA-1DEB-4056-AE71-6CE5C1FA0038}" type="parTrans" cxnId="{F11B3A34-7586-443F-8740-1C387D02622D}">
      <dgm:prSet/>
      <dgm:spPr/>
      <dgm:t>
        <a:bodyPr/>
        <a:lstStyle/>
        <a:p>
          <a:endParaRPr lang="en-US"/>
        </a:p>
      </dgm:t>
    </dgm:pt>
    <dgm:pt modelId="{C9A60162-2D87-4CAC-8E69-90C7BEDB6B18}" type="sibTrans" cxnId="{F11B3A34-7586-443F-8740-1C387D02622D}">
      <dgm:prSet/>
      <dgm:spPr/>
      <dgm:t>
        <a:bodyPr/>
        <a:lstStyle/>
        <a:p>
          <a:endParaRPr lang="en-US"/>
        </a:p>
      </dgm:t>
    </dgm:pt>
    <dgm:pt modelId="{1936DD77-71E4-4F21-B456-32C92C1950AD}">
      <dgm:prSet custT="1"/>
      <dgm:spPr/>
      <dgm:t>
        <a:bodyPr/>
        <a:lstStyle/>
        <a:p>
          <a:r>
            <a:rPr lang="en-US" sz="16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CASAS</a:t>
          </a:r>
        </a:p>
      </dgm:t>
      <dgm:extLst>
        <a:ext uri="{E40237B7-FDA0-4F09-8148-C483321AD2D9}">
          <dgm14:cNvPr xmlns:dgm14="http://schemas.microsoft.com/office/drawing/2010/diagram" id="0" name="" descr="Office of Career, Technical, and Adult Education&#10;    Provides funds to states for adult education and literacy programs.&#10;    Administers and coordinates programs related to adult education, literacy, and career and technical education. &#10;National Reporting System&#10; A reporting system for federally funded adult education programs developed by the US Department of Education&#10;California Department of Education Adult Education Division&#10; Monitors WIOA, Title II funded agencies&#10; Provides  information and resources to agencies to maintain quality programs &#10;CASAS&#10; Helps agencies meet state and federal requirements&#10; Provides training to funded agencies related to assessment and accountability standards"/>
        </a:ext>
      </dgm:extLst>
    </dgm:pt>
    <dgm:pt modelId="{E9F50694-A0A6-406F-ABA1-BCDAD5F2B347}" type="parTrans" cxnId="{1208BB86-E573-4DF9-A44E-B29E1CE8BFB2}">
      <dgm:prSet/>
      <dgm:spPr/>
      <dgm:t>
        <a:bodyPr/>
        <a:lstStyle/>
        <a:p>
          <a:endParaRPr lang="en-US"/>
        </a:p>
      </dgm:t>
    </dgm:pt>
    <dgm:pt modelId="{97379905-E9D7-4ABD-B28B-3B033AE29637}" type="sibTrans" cxnId="{1208BB86-E573-4DF9-A44E-B29E1CE8BFB2}">
      <dgm:prSet/>
      <dgm:spPr/>
      <dgm:t>
        <a:bodyPr/>
        <a:lstStyle/>
        <a:p>
          <a:endParaRPr lang="en-US"/>
        </a:p>
      </dgm:t>
    </dgm:pt>
    <dgm:pt modelId="{10298F25-46C0-4897-B39B-7A6380D7FA30}">
      <dgm:prSet custT="1"/>
      <dgm:spPr/>
      <dgm:t>
        <a:bodyPr/>
        <a:lstStyle/>
        <a:p>
          <a:r>
            <a:rPr lang="en-US" sz="1400" dirty="0"/>
            <a:t>Helps agencies meet state and federal requirements</a:t>
          </a:r>
        </a:p>
      </dgm:t>
    </dgm:pt>
    <dgm:pt modelId="{9C3DAD28-1F88-4A0F-BA28-DF947BE3E723}" type="parTrans" cxnId="{899CED47-406D-48EF-94BC-8CA52D344330}">
      <dgm:prSet/>
      <dgm:spPr/>
      <dgm:t>
        <a:bodyPr/>
        <a:lstStyle/>
        <a:p>
          <a:endParaRPr lang="en-US"/>
        </a:p>
      </dgm:t>
    </dgm:pt>
    <dgm:pt modelId="{E617B893-237F-473A-A8A5-45B2C9D18492}" type="sibTrans" cxnId="{899CED47-406D-48EF-94BC-8CA52D344330}">
      <dgm:prSet/>
      <dgm:spPr/>
      <dgm:t>
        <a:bodyPr/>
        <a:lstStyle/>
        <a:p>
          <a:endParaRPr lang="en-US"/>
        </a:p>
      </dgm:t>
    </dgm:pt>
    <dgm:pt modelId="{27DFCC98-D570-477F-928F-4EF487BCF47A}">
      <dgm:prSet custT="1"/>
      <dgm:spPr/>
      <dgm:t>
        <a:bodyPr/>
        <a:lstStyle/>
        <a:p>
          <a:r>
            <a:rPr lang="en-US" sz="1400" dirty="0"/>
            <a:t>Provides training to funded agencies related to assessment and accountability standards</a:t>
          </a:r>
        </a:p>
      </dgm:t>
    </dgm:pt>
    <dgm:pt modelId="{150BC201-4DB2-49D7-8416-386DCF55E78C}" type="parTrans" cxnId="{228973AF-D936-47DA-BF85-2C47C81C44CC}">
      <dgm:prSet/>
      <dgm:spPr/>
      <dgm:t>
        <a:bodyPr/>
        <a:lstStyle/>
        <a:p>
          <a:endParaRPr lang="en-US"/>
        </a:p>
      </dgm:t>
    </dgm:pt>
    <dgm:pt modelId="{FF8F3218-122D-45D6-83C7-421597260F27}" type="sibTrans" cxnId="{228973AF-D936-47DA-BF85-2C47C81C44CC}">
      <dgm:prSet/>
      <dgm:spPr/>
      <dgm:t>
        <a:bodyPr/>
        <a:lstStyle/>
        <a:p>
          <a:endParaRPr lang="en-US"/>
        </a:p>
      </dgm:t>
    </dgm:pt>
    <dgm:pt modelId="{9AC9CCEF-D505-4DF2-AFC3-CEA990315854}">
      <dgm:prSet phldrT="[Text]" custT="1"/>
      <dgm:spPr/>
      <dgm:t>
        <a:bodyPr/>
        <a:lstStyle/>
        <a:p>
          <a:r>
            <a:rPr lang="en-US" sz="1200" dirty="0"/>
            <a:t>   </a:t>
          </a:r>
          <a:r>
            <a:rPr lang="en-US" sz="1400" dirty="0"/>
            <a:t>Provides funds to states for adult education and literacy programs.</a:t>
          </a:r>
        </a:p>
      </dgm:t>
    </dgm:pt>
    <dgm:pt modelId="{2A5230F9-86D2-44DC-AC76-B495EE26B433}" type="sibTrans" cxnId="{65DD45D4-F938-4345-A434-9575AFAAA67D}">
      <dgm:prSet/>
      <dgm:spPr/>
      <dgm:t>
        <a:bodyPr/>
        <a:lstStyle/>
        <a:p>
          <a:endParaRPr lang="en-US"/>
        </a:p>
      </dgm:t>
    </dgm:pt>
    <dgm:pt modelId="{3C4CD838-637D-4095-9BF4-BD2E89778BCE}" type="parTrans" cxnId="{65DD45D4-F938-4345-A434-9575AFAAA67D}">
      <dgm:prSet/>
      <dgm:spPr/>
      <dgm:t>
        <a:bodyPr/>
        <a:lstStyle/>
        <a:p>
          <a:endParaRPr lang="en-US"/>
        </a:p>
      </dgm:t>
    </dgm:pt>
    <dgm:pt modelId="{0C9091E2-7AAD-4C94-800B-2FBBDF50AA5A}">
      <dgm:prSet phldrT="[Text]" custT="1"/>
      <dgm:spPr/>
      <dgm:t>
        <a:bodyPr/>
        <a:lstStyle/>
        <a:p>
          <a:r>
            <a:rPr lang="en-US" sz="1400" dirty="0"/>
            <a:t>   Administers and coordinates programs related to adult education, literacy, and career and technical education. </a:t>
          </a:r>
        </a:p>
      </dgm:t>
    </dgm:pt>
    <dgm:pt modelId="{1448707E-23F3-49FC-93BE-397A75261D9C}" type="parTrans" cxnId="{2FE13D38-651E-4477-8672-BC3CF7960437}">
      <dgm:prSet/>
      <dgm:spPr/>
      <dgm:t>
        <a:bodyPr/>
        <a:lstStyle/>
        <a:p>
          <a:endParaRPr lang="en-US"/>
        </a:p>
      </dgm:t>
    </dgm:pt>
    <dgm:pt modelId="{51B09CDB-DF3A-4C63-942E-7E9A1DF63086}" type="sibTrans" cxnId="{2FE13D38-651E-4477-8672-BC3CF7960437}">
      <dgm:prSet/>
      <dgm:spPr/>
      <dgm:t>
        <a:bodyPr/>
        <a:lstStyle/>
        <a:p>
          <a:endParaRPr lang="en-US"/>
        </a:p>
      </dgm:t>
    </dgm:pt>
    <dgm:pt modelId="{8CB11A1F-8039-47C8-82D2-12DE412EF6AE}" type="pres">
      <dgm:prSet presAssocID="{4AB90741-D7C5-4D64-87CF-4169685246DB}" presName="outerComposite" presStyleCnt="0">
        <dgm:presLayoutVars>
          <dgm:chMax val="5"/>
          <dgm:dir/>
          <dgm:resizeHandles val="exact"/>
        </dgm:presLayoutVars>
      </dgm:prSet>
      <dgm:spPr/>
    </dgm:pt>
    <dgm:pt modelId="{DB939504-8330-4E43-BD5A-9EB94AA1D56C}" type="pres">
      <dgm:prSet presAssocID="{4AB90741-D7C5-4D64-87CF-4169685246DB}" presName="dummyMaxCanvas" presStyleCnt="0">
        <dgm:presLayoutVars/>
      </dgm:prSet>
      <dgm:spPr/>
    </dgm:pt>
    <dgm:pt modelId="{B0B1EA33-6104-4072-A15B-84FA5F323FB6}" type="pres">
      <dgm:prSet presAssocID="{4AB90741-D7C5-4D64-87CF-4169685246DB}" presName="FourNodes_1" presStyleLbl="node1" presStyleIdx="0" presStyleCnt="4" custLinFactNeighborX="26042" custLinFactNeighborY="-6623">
        <dgm:presLayoutVars>
          <dgm:bulletEnabled val="1"/>
        </dgm:presLayoutVars>
      </dgm:prSet>
      <dgm:spPr/>
    </dgm:pt>
    <dgm:pt modelId="{B56FB653-0B30-4CF6-9CC4-7DD78AF5EC2B}" type="pres">
      <dgm:prSet presAssocID="{4AB90741-D7C5-4D64-87CF-4169685246DB}" presName="FourNodes_2" presStyleLbl="node1" presStyleIdx="1" presStyleCnt="4" custLinFactNeighborX="17667" custLinFactNeighborY="2536">
        <dgm:presLayoutVars>
          <dgm:bulletEnabled val="1"/>
        </dgm:presLayoutVars>
      </dgm:prSet>
      <dgm:spPr/>
    </dgm:pt>
    <dgm:pt modelId="{7CE0D665-E163-44D5-9E2F-945C2924942C}" type="pres">
      <dgm:prSet presAssocID="{4AB90741-D7C5-4D64-87CF-4169685246DB}" presName="FourNodes_3" presStyleLbl="node1" presStyleIdx="2" presStyleCnt="4" custLinFactNeighborX="9417" custLinFactNeighborY="-3099">
        <dgm:presLayoutVars>
          <dgm:bulletEnabled val="1"/>
        </dgm:presLayoutVars>
      </dgm:prSet>
      <dgm:spPr/>
    </dgm:pt>
    <dgm:pt modelId="{18966A9D-4229-4FF7-8294-9FB521FA529B}" type="pres">
      <dgm:prSet presAssocID="{4AB90741-D7C5-4D64-87CF-4169685246DB}" presName="FourNodes_4" presStyleLbl="node1" presStyleIdx="3" presStyleCnt="4">
        <dgm:presLayoutVars>
          <dgm:bulletEnabled val="1"/>
        </dgm:presLayoutVars>
      </dgm:prSet>
      <dgm:spPr/>
    </dgm:pt>
    <dgm:pt modelId="{C1DB44D5-E31D-4A0E-9981-E95FCC732A07}" type="pres">
      <dgm:prSet presAssocID="{4AB90741-D7C5-4D64-87CF-4169685246DB}" presName="FourConn_1-2" presStyleLbl="fgAccFollowNode1" presStyleIdx="0" presStyleCnt="3" custLinFactX="73077" custLinFactNeighborX="100000" custLinFactNeighborY="4140">
        <dgm:presLayoutVars>
          <dgm:bulletEnabled val="1"/>
        </dgm:presLayoutVars>
      </dgm:prSet>
      <dgm:spPr/>
    </dgm:pt>
    <dgm:pt modelId="{ABAE7817-9C7E-438A-A88E-69EA846B5DEB}" type="pres">
      <dgm:prSet presAssocID="{4AB90741-D7C5-4D64-87CF-4169685246DB}" presName="FourConn_2-3" presStyleLbl="fgAccFollowNode1" presStyleIdx="1" presStyleCnt="3" custLinFactX="5063" custLinFactNeighborX="100000" custLinFactNeighborY="1858">
        <dgm:presLayoutVars>
          <dgm:bulletEnabled val="1"/>
        </dgm:presLayoutVars>
      </dgm:prSet>
      <dgm:spPr/>
    </dgm:pt>
    <dgm:pt modelId="{79B8DE38-FA26-4DE5-99F7-1A3E2AC2F70D}" type="pres">
      <dgm:prSet presAssocID="{4AB90741-D7C5-4D64-87CF-4169685246DB}" presName="FourConn_3-4" presStyleLbl="fgAccFollowNode1" presStyleIdx="2" presStyleCnt="3" custLinFactNeighborX="35409" custLinFactNeighborY="-22028">
        <dgm:presLayoutVars>
          <dgm:bulletEnabled val="1"/>
        </dgm:presLayoutVars>
      </dgm:prSet>
      <dgm:spPr/>
    </dgm:pt>
    <dgm:pt modelId="{E616CE15-C6D4-4CC9-83BE-AC6590818DFC}" type="pres">
      <dgm:prSet presAssocID="{4AB90741-D7C5-4D64-87CF-4169685246DB}" presName="FourNodes_1_text" presStyleLbl="node1" presStyleIdx="3" presStyleCnt="4">
        <dgm:presLayoutVars>
          <dgm:bulletEnabled val="1"/>
        </dgm:presLayoutVars>
      </dgm:prSet>
      <dgm:spPr/>
    </dgm:pt>
    <dgm:pt modelId="{A1658D14-3A60-4643-A088-1BB216083D29}" type="pres">
      <dgm:prSet presAssocID="{4AB90741-D7C5-4D64-87CF-4169685246DB}" presName="FourNodes_2_text" presStyleLbl="node1" presStyleIdx="3" presStyleCnt="4">
        <dgm:presLayoutVars>
          <dgm:bulletEnabled val="1"/>
        </dgm:presLayoutVars>
      </dgm:prSet>
      <dgm:spPr/>
    </dgm:pt>
    <dgm:pt modelId="{D438E3A3-EB57-413C-9AE8-A5255F335789}" type="pres">
      <dgm:prSet presAssocID="{4AB90741-D7C5-4D64-87CF-4169685246DB}" presName="FourNodes_3_text" presStyleLbl="node1" presStyleIdx="3" presStyleCnt="4">
        <dgm:presLayoutVars>
          <dgm:bulletEnabled val="1"/>
        </dgm:presLayoutVars>
      </dgm:prSet>
      <dgm:spPr/>
    </dgm:pt>
    <dgm:pt modelId="{E2824761-8E6D-46BB-AC09-BDBAA6F5C924}" type="pres">
      <dgm:prSet presAssocID="{4AB90741-D7C5-4D64-87CF-4169685246DB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8475503-126F-4FBB-BE60-BE8F77E21494}" type="presOf" srcId="{DEDC51B0-783F-434E-B8BA-662E1EE43DDF}" destId="{7CE0D665-E163-44D5-9E2F-945C2924942C}" srcOrd="0" destOrd="1" presId="urn:microsoft.com/office/officeart/2005/8/layout/vProcess5"/>
    <dgm:cxn modelId="{639CBB04-D4FD-4541-99E5-51B38DE379D5}" type="presOf" srcId="{5B22E498-1D1D-4511-8090-BDAE4630F472}" destId="{D438E3A3-EB57-413C-9AE8-A5255F335789}" srcOrd="1" destOrd="0" presId="urn:microsoft.com/office/officeart/2005/8/layout/vProcess5"/>
    <dgm:cxn modelId="{E67DF308-A82A-4D12-A43C-23A12A703A1B}" type="presOf" srcId="{0C9091E2-7AAD-4C94-800B-2FBBDF50AA5A}" destId="{E616CE15-C6D4-4CC9-83BE-AC6590818DFC}" srcOrd="1" destOrd="2" presId="urn:microsoft.com/office/officeart/2005/8/layout/vProcess5"/>
    <dgm:cxn modelId="{6355A40F-502C-4926-8632-75E738040220}" type="presOf" srcId="{27DFCC98-D570-477F-928F-4EF487BCF47A}" destId="{E2824761-8E6D-46BB-AC09-BDBAA6F5C924}" srcOrd="1" destOrd="2" presId="urn:microsoft.com/office/officeart/2005/8/layout/vProcess5"/>
    <dgm:cxn modelId="{FEED4017-685B-460B-8405-558EFEC1674D}" type="presOf" srcId="{DEDC51B0-783F-434E-B8BA-662E1EE43DDF}" destId="{D438E3A3-EB57-413C-9AE8-A5255F335789}" srcOrd="1" destOrd="1" presId="urn:microsoft.com/office/officeart/2005/8/layout/vProcess5"/>
    <dgm:cxn modelId="{8ADC1024-5532-49B9-9311-51922FD03002}" type="presOf" srcId="{A3A864A7-D173-4ACF-9585-0E5026D50E0C}" destId="{B0B1EA33-6104-4072-A15B-84FA5F323FB6}" srcOrd="0" destOrd="0" presId="urn:microsoft.com/office/officeart/2005/8/layout/vProcess5"/>
    <dgm:cxn modelId="{F445872D-004A-4A87-8BD6-B3377CA62F2E}" srcId="{5B22E498-1D1D-4511-8090-BDAE4630F472}" destId="{DEDC51B0-783F-434E-B8BA-662E1EE43DDF}" srcOrd="0" destOrd="0" parTransId="{C26C0351-50AE-4A8D-B7DB-279F3167A64C}" sibTransId="{CBE97033-C169-4845-B387-D56D9D467EA0}"/>
    <dgm:cxn modelId="{F11B3A34-7586-443F-8740-1C387D02622D}" srcId="{5B22E498-1D1D-4511-8090-BDAE4630F472}" destId="{8DB03EE8-9061-43DC-85DC-C60711433C16}" srcOrd="1" destOrd="0" parTransId="{59A616AA-1DEB-4056-AE71-6CE5C1FA0038}" sibTransId="{C9A60162-2D87-4CAC-8E69-90C7BEDB6B18}"/>
    <dgm:cxn modelId="{2FE13D38-651E-4477-8672-BC3CF7960437}" srcId="{A3A864A7-D173-4ACF-9585-0E5026D50E0C}" destId="{0C9091E2-7AAD-4C94-800B-2FBBDF50AA5A}" srcOrd="1" destOrd="0" parTransId="{1448707E-23F3-49FC-93BE-397A75261D9C}" sibTransId="{51B09CDB-DF3A-4C63-942E-7E9A1DF63086}"/>
    <dgm:cxn modelId="{BC2BB03B-9A5B-4753-8068-25715E91FB3B}" type="presOf" srcId="{3BCE1504-6E6D-4FF3-BEAA-3CB706146750}" destId="{B56FB653-0B30-4CF6-9CC4-7DD78AF5EC2B}" srcOrd="0" destOrd="0" presId="urn:microsoft.com/office/officeart/2005/8/layout/vProcess5"/>
    <dgm:cxn modelId="{B4ED4B45-868B-4E3A-8823-80BA95EA0CD3}" type="presOf" srcId="{03F426A3-0705-46A3-9898-A42345BC6946}" destId="{A1658D14-3A60-4643-A088-1BB216083D29}" srcOrd="1" destOrd="1" presId="urn:microsoft.com/office/officeart/2005/8/layout/vProcess5"/>
    <dgm:cxn modelId="{34C29A65-0BC7-4AEB-833C-27B690037036}" srcId="{4AB90741-D7C5-4D64-87CF-4169685246DB}" destId="{3BCE1504-6E6D-4FF3-BEAA-3CB706146750}" srcOrd="1" destOrd="0" parTransId="{020CA3EA-940D-49DD-89F5-E34A1A3307FC}" sibTransId="{B9E2721D-99C2-43CD-A7EF-F507D82BAED5}"/>
    <dgm:cxn modelId="{899CED47-406D-48EF-94BC-8CA52D344330}" srcId="{1936DD77-71E4-4F21-B456-32C92C1950AD}" destId="{10298F25-46C0-4897-B39B-7A6380D7FA30}" srcOrd="0" destOrd="0" parTransId="{9C3DAD28-1F88-4A0F-BA28-DF947BE3E723}" sibTransId="{E617B893-237F-473A-A8A5-45B2C9D18492}"/>
    <dgm:cxn modelId="{2BE8C27A-26B4-4ED4-8B71-EC410E008252}" type="presOf" srcId="{5B22E498-1D1D-4511-8090-BDAE4630F472}" destId="{7CE0D665-E163-44D5-9E2F-945C2924942C}" srcOrd="0" destOrd="0" presId="urn:microsoft.com/office/officeart/2005/8/layout/vProcess5"/>
    <dgm:cxn modelId="{B10C9680-DDF1-46FD-9BB1-641407458056}" srcId="{3BCE1504-6E6D-4FF3-BEAA-3CB706146750}" destId="{03F426A3-0705-46A3-9898-A42345BC6946}" srcOrd="0" destOrd="0" parTransId="{EE9FFDB7-D8C1-4DE5-9B22-113139886FA6}" sibTransId="{F0409809-E4E3-43C2-8150-17AA2340BB2D}"/>
    <dgm:cxn modelId="{3A4B1381-E1DB-4A39-BB7A-B408FE777ADC}" type="presOf" srcId="{8DB03EE8-9061-43DC-85DC-C60711433C16}" destId="{7CE0D665-E163-44D5-9E2F-945C2924942C}" srcOrd="0" destOrd="2" presId="urn:microsoft.com/office/officeart/2005/8/layout/vProcess5"/>
    <dgm:cxn modelId="{1208BB86-E573-4DF9-A44E-B29E1CE8BFB2}" srcId="{4AB90741-D7C5-4D64-87CF-4169685246DB}" destId="{1936DD77-71E4-4F21-B456-32C92C1950AD}" srcOrd="3" destOrd="0" parTransId="{E9F50694-A0A6-406F-ABA1-BCDAD5F2B347}" sibTransId="{97379905-E9D7-4ABD-B28B-3B033AE29637}"/>
    <dgm:cxn modelId="{A404CF8C-647B-4FE5-AC1C-96F2E78093DF}" type="presOf" srcId="{9AC9CCEF-D505-4DF2-AFC3-CEA990315854}" destId="{B0B1EA33-6104-4072-A15B-84FA5F323FB6}" srcOrd="0" destOrd="1" presId="urn:microsoft.com/office/officeart/2005/8/layout/vProcess5"/>
    <dgm:cxn modelId="{9929F69D-F738-42C5-A28E-2BD0653BC589}" type="presOf" srcId="{1936DD77-71E4-4F21-B456-32C92C1950AD}" destId="{18966A9D-4229-4FF7-8294-9FB521FA529B}" srcOrd="0" destOrd="0" presId="urn:microsoft.com/office/officeart/2005/8/layout/vProcess5"/>
    <dgm:cxn modelId="{53005AA6-5664-45CA-9DF3-2424BA1BEE2F}" type="presOf" srcId="{4AB90741-D7C5-4D64-87CF-4169685246DB}" destId="{8CB11A1F-8039-47C8-82D2-12DE412EF6AE}" srcOrd="0" destOrd="0" presId="urn:microsoft.com/office/officeart/2005/8/layout/vProcess5"/>
    <dgm:cxn modelId="{228973AF-D936-47DA-BF85-2C47C81C44CC}" srcId="{1936DD77-71E4-4F21-B456-32C92C1950AD}" destId="{27DFCC98-D570-477F-928F-4EF487BCF47A}" srcOrd="1" destOrd="0" parTransId="{150BC201-4DB2-49D7-8416-386DCF55E78C}" sibTransId="{FF8F3218-122D-45D6-83C7-421597260F27}"/>
    <dgm:cxn modelId="{3617A6B5-8EE1-4807-A506-25DC0698AEC4}" type="presOf" srcId="{1936DD77-71E4-4F21-B456-32C92C1950AD}" destId="{E2824761-8E6D-46BB-AC09-BDBAA6F5C924}" srcOrd="1" destOrd="0" presId="urn:microsoft.com/office/officeart/2005/8/layout/vProcess5"/>
    <dgm:cxn modelId="{D645F5BB-0108-40BF-95E2-68E2832DBCF8}" type="presOf" srcId="{03F426A3-0705-46A3-9898-A42345BC6946}" destId="{B56FB653-0B30-4CF6-9CC4-7DD78AF5EC2B}" srcOrd="0" destOrd="1" presId="urn:microsoft.com/office/officeart/2005/8/layout/vProcess5"/>
    <dgm:cxn modelId="{D66D0AC1-9A66-43B2-B0AA-94B9CB7DBD87}" type="presOf" srcId="{A3A864A7-D173-4ACF-9585-0E5026D50E0C}" destId="{E616CE15-C6D4-4CC9-83BE-AC6590818DFC}" srcOrd="1" destOrd="0" presId="urn:microsoft.com/office/officeart/2005/8/layout/vProcess5"/>
    <dgm:cxn modelId="{E0AC37C9-1EC9-4988-A43A-B3C251D48B52}" srcId="{4AB90741-D7C5-4D64-87CF-4169685246DB}" destId="{A3A864A7-D173-4ACF-9585-0E5026D50E0C}" srcOrd="0" destOrd="0" parTransId="{3A27D08C-2227-4035-87AD-7C5320435D78}" sibTransId="{767C9792-04E6-4C1B-BC97-781CD84DF1F7}"/>
    <dgm:cxn modelId="{838E82D1-CFEE-4967-9E26-12F04186E849}" type="presOf" srcId="{0C9091E2-7AAD-4C94-800B-2FBBDF50AA5A}" destId="{B0B1EA33-6104-4072-A15B-84FA5F323FB6}" srcOrd="0" destOrd="2" presId="urn:microsoft.com/office/officeart/2005/8/layout/vProcess5"/>
    <dgm:cxn modelId="{65DD45D4-F938-4345-A434-9575AFAAA67D}" srcId="{A3A864A7-D173-4ACF-9585-0E5026D50E0C}" destId="{9AC9CCEF-D505-4DF2-AFC3-CEA990315854}" srcOrd="0" destOrd="0" parTransId="{3C4CD838-637D-4095-9BF4-BD2E89778BCE}" sibTransId="{2A5230F9-86D2-44DC-AC76-B495EE26B433}"/>
    <dgm:cxn modelId="{1C9258DB-E33D-4599-A20A-5F6922B0F922}" type="presOf" srcId="{10298F25-46C0-4897-B39B-7A6380D7FA30}" destId="{E2824761-8E6D-46BB-AC09-BDBAA6F5C924}" srcOrd="1" destOrd="1" presId="urn:microsoft.com/office/officeart/2005/8/layout/vProcess5"/>
    <dgm:cxn modelId="{80E97DE2-FF1A-4003-A3A8-EC278B8A6261}" srcId="{4AB90741-D7C5-4D64-87CF-4169685246DB}" destId="{5B22E498-1D1D-4511-8090-BDAE4630F472}" srcOrd="2" destOrd="0" parTransId="{0F2152DA-8BBB-4B6E-AC99-42DBCA7AD937}" sibTransId="{10581194-5D47-4FAB-98CD-55B22C9187B8}"/>
    <dgm:cxn modelId="{0B1F86E5-FAB8-404B-8F90-0E2D625D1765}" type="presOf" srcId="{10298F25-46C0-4897-B39B-7A6380D7FA30}" destId="{18966A9D-4229-4FF7-8294-9FB521FA529B}" srcOrd="0" destOrd="1" presId="urn:microsoft.com/office/officeart/2005/8/layout/vProcess5"/>
    <dgm:cxn modelId="{086E62EE-4CB1-414D-B5AC-BB955923D3E2}" type="presOf" srcId="{10581194-5D47-4FAB-98CD-55B22C9187B8}" destId="{79B8DE38-FA26-4DE5-99F7-1A3E2AC2F70D}" srcOrd="0" destOrd="0" presId="urn:microsoft.com/office/officeart/2005/8/layout/vProcess5"/>
    <dgm:cxn modelId="{21D544F6-4856-4E1B-8A10-EEB4BC7142EF}" type="presOf" srcId="{3BCE1504-6E6D-4FF3-BEAA-3CB706146750}" destId="{A1658D14-3A60-4643-A088-1BB216083D29}" srcOrd="1" destOrd="0" presId="urn:microsoft.com/office/officeart/2005/8/layout/vProcess5"/>
    <dgm:cxn modelId="{AAE65FF9-38D1-400E-8EF0-72AB57DBA7E9}" type="presOf" srcId="{27DFCC98-D570-477F-928F-4EF487BCF47A}" destId="{18966A9D-4229-4FF7-8294-9FB521FA529B}" srcOrd="0" destOrd="2" presId="urn:microsoft.com/office/officeart/2005/8/layout/vProcess5"/>
    <dgm:cxn modelId="{D259EFF9-1A6C-4376-9071-58ED9C5C8763}" type="presOf" srcId="{767C9792-04E6-4C1B-BC97-781CD84DF1F7}" destId="{C1DB44D5-E31D-4A0E-9981-E95FCC732A07}" srcOrd="0" destOrd="0" presId="urn:microsoft.com/office/officeart/2005/8/layout/vProcess5"/>
    <dgm:cxn modelId="{64EF9EFA-B0D0-4677-8B22-6E1D0DC031F8}" type="presOf" srcId="{8DB03EE8-9061-43DC-85DC-C60711433C16}" destId="{D438E3A3-EB57-413C-9AE8-A5255F335789}" srcOrd="1" destOrd="2" presId="urn:microsoft.com/office/officeart/2005/8/layout/vProcess5"/>
    <dgm:cxn modelId="{B2C955FB-1A3E-4CEE-BE21-84AD2FBBD6C1}" type="presOf" srcId="{9AC9CCEF-D505-4DF2-AFC3-CEA990315854}" destId="{E616CE15-C6D4-4CC9-83BE-AC6590818DFC}" srcOrd="1" destOrd="1" presId="urn:microsoft.com/office/officeart/2005/8/layout/vProcess5"/>
    <dgm:cxn modelId="{4F3881FB-5390-4328-B650-81E120E3BCF8}" type="presOf" srcId="{B9E2721D-99C2-43CD-A7EF-F507D82BAED5}" destId="{ABAE7817-9C7E-438A-A88E-69EA846B5DEB}" srcOrd="0" destOrd="0" presId="urn:microsoft.com/office/officeart/2005/8/layout/vProcess5"/>
    <dgm:cxn modelId="{9DFB63C7-B38A-4B71-A0B0-EB60E2221C9F}" type="presParOf" srcId="{8CB11A1F-8039-47C8-82D2-12DE412EF6AE}" destId="{DB939504-8330-4E43-BD5A-9EB94AA1D56C}" srcOrd="0" destOrd="0" presId="urn:microsoft.com/office/officeart/2005/8/layout/vProcess5"/>
    <dgm:cxn modelId="{328FCC56-4158-4B12-A84C-8BD24A417E2A}" type="presParOf" srcId="{8CB11A1F-8039-47C8-82D2-12DE412EF6AE}" destId="{B0B1EA33-6104-4072-A15B-84FA5F323FB6}" srcOrd="1" destOrd="0" presId="urn:microsoft.com/office/officeart/2005/8/layout/vProcess5"/>
    <dgm:cxn modelId="{B7D68C85-C182-45D5-A605-3AEED828D8A8}" type="presParOf" srcId="{8CB11A1F-8039-47C8-82D2-12DE412EF6AE}" destId="{B56FB653-0B30-4CF6-9CC4-7DD78AF5EC2B}" srcOrd="2" destOrd="0" presId="urn:microsoft.com/office/officeart/2005/8/layout/vProcess5"/>
    <dgm:cxn modelId="{F42FB76E-EA14-4A11-A2B9-0E9C29631A7A}" type="presParOf" srcId="{8CB11A1F-8039-47C8-82D2-12DE412EF6AE}" destId="{7CE0D665-E163-44D5-9E2F-945C2924942C}" srcOrd="3" destOrd="0" presId="urn:microsoft.com/office/officeart/2005/8/layout/vProcess5"/>
    <dgm:cxn modelId="{2183E170-9BD7-4567-ABBE-073977DCE5C9}" type="presParOf" srcId="{8CB11A1F-8039-47C8-82D2-12DE412EF6AE}" destId="{18966A9D-4229-4FF7-8294-9FB521FA529B}" srcOrd="4" destOrd="0" presId="urn:microsoft.com/office/officeart/2005/8/layout/vProcess5"/>
    <dgm:cxn modelId="{DA2DAA04-744B-4819-A3C9-2456EF32568A}" type="presParOf" srcId="{8CB11A1F-8039-47C8-82D2-12DE412EF6AE}" destId="{C1DB44D5-E31D-4A0E-9981-E95FCC732A07}" srcOrd="5" destOrd="0" presId="urn:microsoft.com/office/officeart/2005/8/layout/vProcess5"/>
    <dgm:cxn modelId="{D1A40F0D-F4E6-48F5-B090-C830209F0BB2}" type="presParOf" srcId="{8CB11A1F-8039-47C8-82D2-12DE412EF6AE}" destId="{ABAE7817-9C7E-438A-A88E-69EA846B5DEB}" srcOrd="6" destOrd="0" presId="urn:microsoft.com/office/officeart/2005/8/layout/vProcess5"/>
    <dgm:cxn modelId="{86A004B5-D9E0-4AA7-8CD8-EDD8A8E66DEC}" type="presParOf" srcId="{8CB11A1F-8039-47C8-82D2-12DE412EF6AE}" destId="{79B8DE38-FA26-4DE5-99F7-1A3E2AC2F70D}" srcOrd="7" destOrd="0" presId="urn:microsoft.com/office/officeart/2005/8/layout/vProcess5"/>
    <dgm:cxn modelId="{F075F8AE-E471-45D2-8A1D-BE018623030B}" type="presParOf" srcId="{8CB11A1F-8039-47C8-82D2-12DE412EF6AE}" destId="{E616CE15-C6D4-4CC9-83BE-AC6590818DFC}" srcOrd="8" destOrd="0" presId="urn:microsoft.com/office/officeart/2005/8/layout/vProcess5"/>
    <dgm:cxn modelId="{CB7608CC-CAAB-4531-8A99-808EE0A57628}" type="presParOf" srcId="{8CB11A1F-8039-47C8-82D2-12DE412EF6AE}" destId="{A1658D14-3A60-4643-A088-1BB216083D29}" srcOrd="9" destOrd="0" presId="urn:microsoft.com/office/officeart/2005/8/layout/vProcess5"/>
    <dgm:cxn modelId="{C1A912D6-0B4E-42CE-A34E-95B7E6681BFF}" type="presParOf" srcId="{8CB11A1F-8039-47C8-82D2-12DE412EF6AE}" destId="{D438E3A3-EB57-413C-9AE8-A5255F335789}" srcOrd="10" destOrd="0" presId="urn:microsoft.com/office/officeart/2005/8/layout/vProcess5"/>
    <dgm:cxn modelId="{7FBFD7D3-403F-40A4-931D-6157063E451F}" type="presParOf" srcId="{8CB11A1F-8039-47C8-82D2-12DE412EF6AE}" destId="{E2824761-8E6D-46BB-AC09-BDBAA6F5C924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B1EA33-6104-4072-A15B-84FA5F323FB6}">
      <dsp:nvSpPr>
        <dsp:cNvPr id="0" name=""/>
        <dsp:cNvSpPr/>
      </dsp:nvSpPr>
      <dsp:spPr>
        <a:xfrm>
          <a:off x="1541252" y="0"/>
          <a:ext cx="6165010" cy="10896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Office of Career, Technical, and Adult Education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200" kern="1200" dirty="0"/>
            <a:t>   </a:t>
          </a:r>
          <a:r>
            <a:rPr lang="en-US" sz="1400" kern="1200" dirty="0"/>
            <a:t>Provides funds to states for adult education and literacy programs.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   Administers and coordinates programs related to adult education, literacy, and career and technical education. </a:t>
          </a:r>
        </a:p>
      </dsp:txBody>
      <dsp:txXfrm>
        <a:off x="1573167" y="31915"/>
        <a:ext cx="4897106" cy="1025830"/>
      </dsp:txXfrm>
    </dsp:sp>
    <dsp:sp modelId="{B56FB653-0B30-4CF6-9CC4-7DD78AF5EC2B}">
      <dsp:nvSpPr>
        <dsp:cNvPr id="0" name=""/>
        <dsp:cNvSpPr/>
      </dsp:nvSpPr>
      <dsp:spPr>
        <a:xfrm>
          <a:off x="1541252" y="1315413"/>
          <a:ext cx="6165010" cy="10896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National Reporting System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A reporting system for federally funded adult education programs developed by the US Department of Education</a:t>
          </a:r>
        </a:p>
      </dsp:txBody>
      <dsp:txXfrm>
        <a:off x="1573167" y="1347328"/>
        <a:ext cx="4876581" cy="1025830"/>
      </dsp:txXfrm>
    </dsp:sp>
    <dsp:sp modelId="{7CE0D665-E163-44D5-9E2F-945C2924942C}">
      <dsp:nvSpPr>
        <dsp:cNvPr id="0" name=""/>
        <dsp:cNvSpPr/>
      </dsp:nvSpPr>
      <dsp:spPr>
        <a:xfrm>
          <a:off x="1541252" y="2541791"/>
          <a:ext cx="6165010" cy="10896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California Department of Education Adult Education Division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Monitors WIOA, Title II funded agencies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Provides  information and resources to agencies to maintain quality programs </a:t>
          </a:r>
        </a:p>
      </dsp:txBody>
      <dsp:txXfrm>
        <a:off x="1573167" y="2573706"/>
        <a:ext cx="4884288" cy="1025830"/>
      </dsp:txXfrm>
    </dsp:sp>
    <dsp:sp modelId="{18966A9D-4229-4FF7-8294-9FB521FA529B}">
      <dsp:nvSpPr>
        <dsp:cNvPr id="0" name=""/>
        <dsp:cNvSpPr/>
      </dsp:nvSpPr>
      <dsp:spPr>
        <a:xfrm>
          <a:off x="1541252" y="3863340"/>
          <a:ext cx="6165010" cy="108966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000099"/>
              </a:solidFill>
              <a:effectLst/>
            </a:rPr>
            <a:t>CASAS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Helps agencies meet state and federal requirements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400" kern="1200" dirty="0"/>
            <a:t>Provides training to funded agencies related to assessment and accountability standards</a:t>
          </a:r>
        </a:p>
      </dsp:txBody>
      <dsp:txXfrm>
        <a:off x="1573167" y="3895255"/>
        <a:ext cx="4876581" cy="1025830"/>
      </dsp:txXfrm>
    </dsp:sp>
    <dsp:sp modelId="{C1DB44D5-E31D-4A0E-9981-E95FCC732A07}">
      <dsp:nvSpPr>
        <dsp:cNvPr id="0" name=""/>
        <dsp:cNvSpPr/>
      </dsp:nvSpPr>
      <dsp:spPr>
        <a:xfrm>
          <a:off x="6682599" y="863903"/>
          <a:ext cx="708279" cy="708279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841962" y="863903"/>
        <a:ext cx="389553" cy="532980"/>
      </dsp:txXfrm>
    </dsp:sp>
    <dsp:sp modelId="{ABAE7817-9C7E-438A-A88E-69EA846B5DEB}">
      <dsp:nvSpPr>
        <dsp:cNvPr id="0" name=""/>
        <dsp:cNvSpPr/>
      </dsp:nvSpPr>
      <dsp:spPr>
        <a:xfrm>
          <a:off x="6717190" y="2135520"/>
          <a:ext cx="708279" cy="708279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876553" y="2135520"/>
        <a:ext cx="389553" cy="532980"/>
      </dsp:txXfrm>
    </dsp:sp>
    <dsp:sp modelId="{79B8DE38-FA26-4DE5-99F7-1A3E2AC2F70D}">
      <dsp:nvSpPr>
        <dsp:cNvPr id="0" name=""/>
        <dsp:cNvSpPr/>
      </dsp:nvSpPr>
      <dsp:spPr>
        <a:xfrm>
          <a:off x="6732458" y="3254120"/>
          <a:ext cx="708279" cy="708279"/>
        </a:xfrm>
        <a:prstGeom prst="downArrow">
          <a:avLst>
            <a:gd name="adj1" fmla="val 55000"/>
            <a:gd name="adj2" fmla="val 45000"/>
          </a:avLst>
        </a:prstGeom>
        <a:solidFill>
          <a:schemeClr val="accent6">
            <a:alpha val="9000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6891821" y="3254120"/>
        <a:ext cx="389553" cy="5329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3263720C-3635-4BDA-9792-00AE9012C815}" type="datetimeFigureOut">
              <a:rPr lang="en-US" smtClean="0"/>
              <a:pPr/>
              <a:t>10/3/2023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F11FA2D2-41C9-4444-BEEC-DD5099DA3B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210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769B2A9-5746-454C-AEC8-995C78FDBE69}" type="datetimeFigureOut">
              <a:rPr lang="en-US"/>
              <a:pPr>
                <a:defRPr/>
              </a:pPr>
              <a:t>10/3/2023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6B7C8DA2-A479-4C49-8E28-1E19AE127B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77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CASAS 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09C972-F585-475D-9966-6C736C257EC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975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710C679-3469-477A-97EA-815BD95E7EA8}" type="slidenum">
              <a:rPr lang="en-US" smtClean="0">
                <a:latin typeface="Arial" pitchFamily="34" charset="0"/>
              </a:rPr>
              <a:pPr>
                <a:defRPr/>
              </a:pPr>
              <a:t>3</a:t>
            </a:fld>
            <a:endParaRPr lang="en-US">
              <a:latin typeface="Arial" pitchFamily="34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19138"/>
            <a:ext cx="4802188" cy="3600450"/>
          </a:xfrm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How long have participants been involved?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CASAS 2010</a:t>
            </a:r>
          </a:p>
        </p:txBody>
      </p:sp>
    </p:spTree>
    <p:extLst>
      <p:ext uri="{BB962C8B-B14F-4D97-AF65-F5344CB8AC3E}">
        <p14:creationId xmlns:p14="http://schemas.microsoft.com/office/powerpoint/2010/main" val="2344826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WIOA replaced WIA.  Workforce Innovation</a:t>
            </a:r>
            <a:r>
              <a:rPr lang="en-US" baseline="0" dirty="0"/>
              <a:t> and </a:t>
            </a:r>
            <a:r>
              <a:rPr lang="en-US" baseline="0" dirty="0" err="1"/>
              <a:t>Opport</a:t>
            </a:r>
            <a:r>
              <a:rPr lang="en-US" baseline="0" dirty="0"/>
              <a:t> Act</a:t>
            </a:r>
          </a:p>
          <a:p>
            <a:r>
              <a:rPr lang="en-US" baseline="0" dirty="0"/>
              <a:t>Seismic shift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3991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Title 1 biggest in funding… workforce program</a:t>
            </a:r>
          </a:p>
          <a:p>
            <a:r>
              <a:rPr lang="en-US" dirty="0"/>
              <a:t>Title 3 short-term issues,</a:t>
            </a:r>
            <a:r>
              <a:rPr lang="en-US" baseline="0" dirty="0"/>
              <a:t>   title4: </a:t>
            </a:r>
            <a:r>
              <a:rPr lang="en-US" baseline="0" dirty="0" err="1"/>
              <a:t>workmans</a:t>
            </a:r>
            <a:r>
              <a:rPr lang="en-US" baseline="0" dirty="0"/>
              <a:t>’ comp, disability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001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 each</a:t>
            </a:r>
            <a:r>
              <a:rPr lang="en-US" baseline="0" dirty="0"/>
              <a:t> for ABE and ASE … where educational gains are counted</a:t>
            </a:r>
          </a:p>
          <a:p>
            <a:r>
              <a:rPr lang="en-US" baseline="0" dirty="0"/>
              <a:t>Who doesn’t know what </a:t>
            </a:r>
            <a:r>
              <a:rPr lang="en-US" baseline="0" dirty="0" err="1"/>
              <a:t>PoP</a:t>
            </a:r>
            <a:r>
              <a:rPr lang="en-US" baseline="0" dirty="0"/>
              <a:t> is ? More than 1 enrollment period in one year.</a:t>
            </a:r>
          </a:p>
          <a:p>
            <a:r>
              <a:rPr lang="en-US" baseline="0" dirty="0"/>
              <a:t>90 days absent creates a new </a:t>
            </a:r>
            <a:r>
              <a:rPr lang="en-US" baseline="0" dirty="0" err="1"/>
              <a:t>enrollmt</a:t>
            </a:r>
            <a:r>
              <a:rPr lang="en-US" baseline="0" dirty="0"/>
              <a:t> (new </a:t>
            </a:r>
            <a:r>
              <a:rPr lang="en-US" baseline="0" dirty="0" err="1"/>
              <a:t>PoP</a:t>
            </a:r>
            <a:r>
              <a:rPr lang="en-US" baseline="0" dirty="0"/>
              <a:t>)  and new pre- test required.</a:t>
            </a:r>
          </a:p>
          <a:p>
            <a:r>
              <a:rPr lang="en-US" baseline="0" dirty="0"/>
              <a:t>Aug 1 starts, disappear Sept 6, return 10/31 – OK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Aug 1 starts, disappear Sept 6, return 1/1 – new Pop</a:t>
            </a:r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115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7068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C5BB986-81F4-4563-A056-06DEA1A4BB14}" type="slidenum">
              <a:rPr lang="en-US" smtClean="0">
                <a:latin typeface="Arial" pitchFamily="34" charset="0"/>
              </a:rPr>
              <a:pPr>
                <a:defRPr/>
              </a:pPr>
              <a:t>9</a:t>
            </a:fld>
            <a:endParaRPr lang="en-US">
              <a:latin typeface="Arial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2213" y="719138"/>
            <a:ext cx="4802187" cy="3600450"/>
          </a:xfrm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defTabSz="948507" eaLnBrk="1" hangingPunct="1">
              <a:defRPr/>
            </a:pPr>
            <a:r>
              <a:rPr lang="en-US" dirty="0"/>
              <a:t>Sending DIR.pdf is a formality.100% of state on TE, we can access your data anytime. </a:t>
            </a:r>
          </a:p>
          <a:p>
            <a:pPr defTabSz="948507" eaLnBrk="1" hangingPunct="1">
              <a:defRPr/>
            </a:pPr>
            <a:endParaRPr lang="en-US" baseline="0" dirty="0"/>
          </a:p>
          <a:p>
            <a:pPr defTabSz="948507" eaLnBrk="1" hangingPunct="1">
              <a:defRPr/>
            </a:pPr>
            <a:r>
              <a:rPr lang="en-US" baseline="0" dirty="0"/>
              <a:t>Flags… Might be alarm-based if your %records are a missing stuff. </a:t>
            </a:r>
            <a:r>
              <a:rPr lang="en-US" dirty="0"/>
              <a:t>Gender, birth, attendance,</a:t>
            </a:r>
            <a:r>
              <a:rPr lang="en-US" baseline="0" dirty="0"/>
              <a:t> </a:t>
            </a:r>
          </a:p>
          <a:p>
            <a:pPr defTabSz="948507" eaLnBrk="1" hangingPunct="1">
              <a:defRPr/>
            </a:pPr>
            <a:r>
              <a:rPr lang="en-US" baseline="0" dirty="0"/>
              <a:t>Using 18-19 data percentages.  Maybe Spring 2020.</a:t>
            </a:r>
          </a:p>
          <a:p>
            <a:pPr defTabSz="948507" eaLnBrk="1" hangingPunct="1">
              <a:defRPr/>
            </a:pPr>
            <a:endParaRPr lang="en-US" baseline="0" dirty="0"/>
          </a:p>
          <a:p>
            <a:pPr defTabSz="948507" eaLnBrk="1" hangingPunct="1">
              <a:defRPr/>
            </a:pPr>
            <a:r>
              <a:rPr lang="en-US" baseline="0" dirty="0"/>
              <a:t>WIA survey – ongoing, each quarter. 2 and 4 q after exit.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Probe for familiarity with Core Perf, Inst Questionnaire, WIA Survey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CASAS 2010</a:t>
            </a:r>
          </a:p>
        </p:txBody>
      </p:sp>
    </p:spTree>
    <p:extLst>
      <p:ext uri="{BB962C8B-B14F-4D97-AF65-F5344CB8AC3E}">
        <p14:creationId xmlns:p14="http://schemas.microsoft.com/office/powerpoint/2010/main" val="2316397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90625" y="719138"/>
            <a:ext cx="4802188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CASAS 2010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1B6F0C87-5BFC-48AF-A56F-709598CF344F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895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12BE310-F03C-40FC-971E-790A50D9D354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876234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Huge requirement </a:t>
            </a:r>
          </a:p>
          <a:p>
            <a:r>
              <a:rPr lang="en-US" dirty="0"/>
              <a:t>“tis the season” – update</a:t>
            </a:r>
            <a:r>
              <a:rPr lang="en-US" baseline="0" dirty="0"/>
              <a:t> it each new school year</a:t>
            </a:r>
          </a:p>
          <a:p>
            <a:r>
              <a:rPr lang="en-US" baseline="0" dirty="0"/>
              <a:t>Testing strategy, which assessments, schedule.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938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2369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367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009CD5F-244E-420C-802F-A51A5D392B5D}" type="slidenum">
              <a:rPr lang="en-US" smtClean="0">
                <a:latin typeface="Arial" pitchFamily="34" charset="0"/>
              </a:rPr>
              <a:pPr>
                <a:defRPr/>
              </a:pPr>
              <a:t>34</a:t>
            </a:fld>
            <a:endParaRPr lang="en-US">
              <a:latin typeface="Arial" pitchFamily="34" charset="0"/>
            </a:endParaRPr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81100" y="696913"/>
            <a:ext cx="4649788" cy="3486150"/>
          </a:xfrm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/>
              <a:t>Note Additional Assessment Import Wizard</a:t>
            </a:r>
          </a:p>
          <a:p>
            <a:pPr eaLnBrk="1" hangingPunct="1"/>
            <a:r>
              <a:rPr lang="en-US"/>
              <a:t>Reminder re: no ESL Citizenship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CASAS 2010</a:t>
            </a:r>
          </a:p>
        </p:txBody>
      </p:sp>
    </p:spTree>
    <p:extLst>
      <p:ext uri="{BB962C8B-B14F-4D97-AF65-F5344CB8AC3E}">
        <p14:creationId xmlns:p14="http://schemas.microsoft.com/office/powerpoint/2010/main" val="17848986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Mark CLASS Instance</a:t>
            </a:r>
          </a:p>
          <a:p>
            <a:r>
              <a:rPr lang="en-US" dirty="0"/>
              <a:t>Special</a:t>
            </a:r>
            <a:r>
              <a:rPr lang="en-US" baseline="0" dirty="0"/>
              <a:t> Programs:  Must mark CTE if they’re studying that</a:t>
            </a:r>
          </a:p>
          <a:p>
            <a:endParaRPr lang="en-US" baseline="0" dirty="0"/>
          </a:p>
          <a:p>
            <a:r>
              <a:rPr lang="en-US" dirty="0"/>
              <a:t>For some students in ESL but not CTE: Mark IET on STUDENT record.</a:t>
            </a:r>
          </a:p>
          <a:p>
            <a:r>
              <a:rPr lang="en-US" dirty="0"/>
              <a:t>Do those individual students marked as IET need to be exited out of IET when they finish the Tech-Ed?  No, automatically done</a:t>
            </a:r>
            <a:r>
              <a:rPr lang="en-US" baseline="0" dirty="0"/>
              <a:t> by TE.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6477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B7C8DA2-A479-4C49-8E28-1E19AE127B25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394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gradFill>
          <a:gsLst>
            <a:gs pos="0">
              <a:schemeClr val="bg1"/>
            </a:gs>
            <a:gs pos="50000">
              <a:schemeClr val="bg1">
                <a:gamma/>
                <a:tint val="2000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838200"/>
            <a:ext cx="9144000" cy="7620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gamma/>
                  <a:tint val="20000"/>
                  <a:invGamma/>
                </a:schemeClr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-1588" y="6781800"/>
            <a:ext cx="9144001" cy="76200"/>
          </a:xfrm>
          <a:prstGeom prst="rect">
            <a:avLst/>
          </a:prstGeom>
          <a:gradFill>
            <a:gsLst>
              <a:gs pos="0">
                <a:srgbClr val="005596">
                  <a:alpha val="30000"/>
                </a:srgbClr>
              </a:gs>
              <a:gs pos="100000">
                <a:srgbClr val="00559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4495800"/>
            <a:ext cx="9144000" cy="76200"/>
          </a:xfrm>
          <a:prstGeom prst="rect">
            <a:avLst/>
          </a:prstGeom>
          <a:gradFill>
            <a:gsLst>
              <a:gs pos="0">
                <a:srgbClr val="005596">
                  <a:alpha val="30000"/>
                </a:srgbClr>
              </a:gs>
              <a:gs pos="100000">
                <a:srgbClr val="00559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8600" y="4595819"/>
            <a:ext cx="4800600" cy="1500187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Title 5"/>
          <p:cNvSpPr>
            <a:spLocks noGrp="1"/>
          </p:cNvSpPr>
          <p:nvPr>
            <p:ph type="title"/>
          </p:nvPr>
        </p:nvSpPr>
        <p:spPr>
          <a:xfrm>
            <a:off x="381000" y="2971800"/>
            <a:ext cx="7467600" cy="14478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&lt;Insert Session Title Here&gt;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129" y="563511"/>
            <a:ext cx="2385785" cy="80808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 9"/>
          <p:cNvSpPr/>
          <p:nvPr userDrawn="1"/>
        </p:nvSpPr>
        <p:spPr>
          <a:xfrm>
            <a:off x="-1588" y="1600200"/>
            <a:ext cx="9144000" cy="76200"/>
          </a:xfrm>
          <a:prstGeom prst="rect">
            <a:avLst/>
          </a:prstGeom>
          <a:gradFill>
            <a:gsLst>
              <a:gs pos="0">
                <a:srgbClr val="005596">
                  <a:alpha val="30000"/>
                </a:srgbClr>
              </a:gs>
              <a:gs pos="100000">
                <a:srgbClr val="00559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6534317"/>
            <a:ext cx="561474" cy="190177"/>
          </a:xfrm>
          <a:prstGeom prst="rect">
            <a:avLst/>
          </a:prstGeom>
          <a:effectLst/>
        </p:spPr>
      </p:pic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9144000" cy="9906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gamma/>
                  <a:tint val="20000"/>
                  <a:invGamma/>
                </a:schemeClr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 flipV="1">
            <a:off x="69853" y="2376494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9853" y="2341569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265" y="2468569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6"/>
            <a:ext cx="7772400" cy="1362075"/>
          </a:xfrm>
        </p:spPr>
        <p:txBody>
          <a:bodyPr anchor="b">
            <a:normAutofit/>
          </a:bodyPr>
          <a:lstStyle>
            <a:lvl1pPr algn="l">
              <a:buNone/>
              <a:defRPr sz="32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F07E1-233A-409B-8C79-B009207785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75917"/>
            <a:ext cx="1295400" cy="43876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591629"/>
            <a:ext cx="561474" cy="190177"/>
          </a:xfrm>
          <a:prstGeom prst="rect">
            <a:avLst/>
          </a:prstGeom>
          <a:effectLst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295299-AA21-468A-8072-B633C7B40E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 i="0"/>
            </a:lvl1pPr>
          </a:lstStyle>
          <a:p>
            <a:pPr>
              <a:defRPr/>
            </a:pPr>
            <a:fld id="{D4864F27-6ADB-4864-AA12-FED3AFBBB5D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338BC8-2C0C-4A7E-9939-0532A98EE2C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19206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19206"/>
            <a:ext cx="4038600" cy="48307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7A5E6E-DCBC-4FAF-AFA2-D75A969C8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261729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32E74-5D8D-44D8-832B-31A4D9C7BE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931479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3400" y="1219206"/>
            <a:ext cx="4038600" cy="4830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219206"/>
            <a:ext cx="4038600" cy="48307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BA9B2-8CEB-4913-A4C3-1CA5836C9A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838085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629401"/>
            <a:ext cx="762000" cy="228601"/>
          </a:xfrm>
        </p:spPr>
        <p:txBody>
          <a:bodyPr/>
          <a:lstStyle>
            <a:lvl1pPr algn="r">
              <a:defRPr/>
            </a:lvl1pPr>
          </a:lstStyle>
          <a:p>
            <a:fld id="{401CF334-2D5C-4859-84A6-CA7E6E43FAE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5390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E4EA3A2-1F8E-4D59-8CCD-ADE780EA398C}"/>
              </a:ext>
            </a:extLst>
          </p:cNvPr>
          <p:cNvSpPr>
            <a:spLocks/>
          </p:cNvSpPr>
          <p:nvPr userDrawn="1"/>
        </p:nvSpPr>
        <p:spPr>
          <a:xfrm>
            <a:off x="1135857" y="5057774"/>
            <a:ext cx="8008144" cy="409576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The official seal of the California Department of Education">
            <a:extLst>
              <a:ext uri="{FF2B5EF4-FFF2-40B4-BE49-F238E27FC236}">
                <a16:creationId xmlns:a16="http://schemas.microsoft.com/office/drawing/2014/main" id="{229AE4EE-F2AE-45EA-8EDB-B364C7286B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5990" y="3900877"/>
            <a:ext cx="1766879" cy="238037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BB3E5DD-A548-4B13-B011-AD7381826A90}"/>
              </a:ext>
            </a:extLst>
          </p:cNvPr>
          <p:cNvSpPr txBox="1"/>
          <p:nvPr userDrawn="1"/>
        </p:nvSpPr>
        <p:spPr>
          <a:xfrm>
            <a:off x="2625328" y="5705052"/>
            <a:ext cx="63579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CALIFORNIA DEPARTMENT OF EDUCATION</a:t>
            </a:r>
          </a:p>
          <a:p>
            <a:pPr algn="r"/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Tony Thurmond, State Superintendent of Public Instruction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043B94-67A5-43F0-8312-3B3546AB5965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2150862" y="1390651"/>
            <a:ext cx="6865144" cy="3347821"/>
          </a:xfrm>
        </p:spPr>
        <p:txBody>
          <a:bodyPr anchor="ctr"/>
          <a:lstStyle>
            <a:lvl1pPr algn="ctr">
              <a:defRPr sz="4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54103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BF7E8-8715-44C7-AB4D-6A1CD54B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A0CB1-6378-482F-9628-FBE17C2FB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1638301"/>
            <a:ext cx="8915400" cy="50159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100"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236363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F1089-B6D6-44BE-A8B4-ABB4F1EFA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FFB99-5C60-4A25-9C78-8858D86968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4300" y="1638301"/>
            <a:ext cx="4389120" cy="5015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5DD4EF-EAC0-4560-B942-D9517E5CAF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0580" y="1638300"/>
            <a:ext cx="4389120" cy="501590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127163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930BA-4F69-484D-94CF-A12CFCB3A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832450"/>
            <a:ext cx="89154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The official seal of the California Department of Education">
            <a:extLst>
              <a:ext uri="{FF2B5EF4-FFF2-40B4-BE49-F238E27FC236}">
                <a16:creationId xmlns:a16="http://schemas.microsoft.com/office/drawing/2014/main" id="{9327F4AD-5BBF-43C4-AF18-70C77C9617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88561" y="2448362"/>
            <a:ext cx="1766879" cy="23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873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50000">
              <a:schemeClr val="bg1">
                <a:gamma/>
                <a:tint val="20000"/>
                <a:invGamma/>
              </a:schemeClr>
            </a:gs>
            <a:gs pos="100000">
              <a:schemeClr val="bg1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143000"/>
            <a:ext cx="82296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37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4200" y="6553200"/>
            <a:ext cx="2133600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0" smtClean="0">
                <a:solidFill>
                  <a:srgbClr val="005596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92FA011D-1F49-4CDB-B358-0F2F0DD89C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 bwMode="auto">
          <a:xfrm>
            <a:off x="0" y="0"/>
            <a:ext cx="9144000" cy="990600"/>
          </a:xfrm>
          <a:prstGeom prst="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50000">
                <a:schemeClr val="bg1">
                  <a:gamma/>
                  <a:tint val="20000"/>
                  <a:invGamma/>
                </a:schemeClr>
              </a:gs>
              <a:gs pos="100000">
                <a:schemeClr val="bg1"/>
              </a:gs>
            </a:gsLst>
            <a:lin ang="189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0" y="990600"/>
            <a:ext cx="9144000" cy="76200"/>
          </a:xfrm>
          <a:prstGeom prst="rect">
            <a:avLst/>
          </a:prstGeom>
          <a:gradFill>
            <a:gsLst>
              <a:gs pos="0">
                <a:srgbClr val="005596">
                  <a:alpha val="30000"/>
                </a:srgbClr>
              </a:gs>
              <a:gs pos="100000">
                <a:srgbClr val="00559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32" name="Title Placeholder 8"/>
          <p:cNvSpPr>
            <a:spLocks noGrp="1"/>
          </p:cNvSpPr>
          <p:nvPr>
            <p:ph type="title"/>
          </p:nvPr>
        </p:nvSpPr>
        <p:spPr bwMode="auto">
          <a:xfrm>
            <a:off x="1828800" y="0"/>
            <a:ext cx="7315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323241"/>
            <a:ext cx="1295400" cy="43876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6629406"/>
            <a:ext cx="561474" cy="190177"/>
          </a:xfrm>
          <a:prstGeom prst="rect">
            <a:avLst/>
          </a:prstGeom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76" r:id="rId3"/>
    <p:sldLayoutId id="2147483880" r:id="rId4"/>
    <p:sldLayoutId id="2147483877" r:id="rId5"/>
    <p:sldLayoutId id="2147483881" r:id="rId6"/>
    <p:sldLayoutId id="2147483882" r:id="rId7"/>
    <p:sldLayoutId id="2147483884" r:id="rId8"/>
    <p:sldLayoutId id="2147483885" r:id="rId9"/>
  </p:sldLayoutIdLst>
  <p:transition spd="slow"/>
  <p:hf hdr="0" ft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5596"/>
          </a:solidFill>
          <a:latin typeface="Arial" pitchFamily="34" charset="0"/>
          <a:ea typeface="+mj-ea"/>
          <a:cs typeface="Arial" pitchFamily="34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5596"/>
          </a:solidFill>
          <a:latin typeface="Arial" charset="0"/>
          <a:cs typeface="Arial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5596"/>
          </a:solidFill>
          <a:latin typeface="Arial" charset="0"/>
          <a:cs typeface="Arial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5596"/>
          </a:solidFill>
          <a:latin typeface="Arial" charset="0"/>
          <a:cs typeface="Arial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5596"/>
          </a:solidFill>
          <a:latin typeface="Arial" charset="0"/>
          <a:cs typeface="Arial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 b="1">
          <a:solidFill>
            <a:srgbClr val="008080"/>
          </a:solidFill>
          <a:latin typeface="Helvetica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 b="1">
          <a:solidFill>
            <a:srgbClr val="008080"/>
          </a:solidFill>
          <a:latin typeface="Helvetica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>
          <a:solidFill>
            <a:srgbClr val="008080"/>
          </a:solidFill>
          <a:latin typeface="Helvetica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>
          <a:solidFill>
            <a:srgbClr val="008080"/>
          </a:solidFill>
          <a:latin typeface="Helvetic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00000"/>
        <a:buFont typeface="Wingdings" pitchFamily="2" charset="2"/>
        <a:buChar char="§"/>
        <a:defRPr sz="24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•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•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•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100000"/>
        <a:buFont typeface="Arial" charset="0"/>
        <a:buChar char="•"/>
        <a:defRPr sz="2000">
          <a:solidFill>
            <a:schemeClr val="tx1"/>
          </a:solidFill>
          <a:latin typeface="Arial" pitchFamily="34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100000"/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C4A6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428EC11-7AAC-4049-9A83-CF2265C43055}"/>
              </a:ext>
            </a:extLst>
          </p:cNvPr>
          <p:cNvSpPr/>
          <p:nvPr userDrawn="1"/>
        </p:nvSpPr>
        <p:spPr>
          <a:xfrm rot="5400000">
            <a:off x="4206240" y="1920240"/>
            <a:ext cx="731520" cy="9143999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A4F9F5-9568-4EE1-80A6-57C3752A9D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" y="203799"/>
            <a:ext cx="8915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C752BC-2660-4A7B-8B2C-4206F3E2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300" y="1638301"/>
            <a:ext cx="8915400" cy="5015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48406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</p:sldLayoutIdLst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100" kern="1200">
          <a:solidFill>
            <a:schemeClr val="bg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11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0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sas.org/docs/default-source/caacct/quarterly-data-submission-wizard-instructions_sept2020.pdf?sfvrsn=885325a_2?Status=Maste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hyperlink" Target="https://www.casas.org/training-and-support/casas-peer-communities/california-adult-education-accountability-and-assessment/ca-follow-up-survey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casas.org/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6" Type="http://schemas.openxmlformats.org/officeDocument/2006/relationships/hyperlink" Target="http://casas.org/training-and-support/casas-peer-communities/california-accountability" TargetMode="External"/><Relationship Id="rId5" Type="http://schemas.openxmlformats.org/officeDocument/2006/relationships/hyperlink" Target="http://casas.org/training-and-support/casas-peer-communities" TargetMode="External"/><Relationship Id="rId4" Type="http://schemas.openxmlformats.org/officeDocument/2006/relationships/hyperlink" Target="http://casas.org/training-and-support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casas.org/training-and-support" TargetMode="External"/><Relationship Id="rId2" Type="http://schemas.openxmlformats.org/officeDocument/2006/relationships/hyperlink" Target="http://casas.org/" TargetMode="Externa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png"/><Relationship Id="rId5" Type="http://schemas.openxmlformats.org/officeDocument/2006/relationships/hyperlink" Target="http://casas.org/training-and-support/casas-peer-communities/california-accountability" TargetMode="External"/><Relationship Id="rId4" Type="http://schemas.openxmlformats.org/officeDocument/2006/relationships/hyperlink" Target="http://casas.org/training-and-support/casas-peer-communities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asas.org/" TargetMode="External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capm@casas.org" TargetMode="External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3.xml"/><Relationship Id="rId4" Type="http://schemas.openxmlformats.org/officeDocument/2006/relationships/hyperlink" Target="mailto:techsupport@casas.org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7492E6-132B-49E9-A2D0-92404866A3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50" dirty="0"/>
              <a:t>State Leadership Project: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5D5E6-6E99-47D5-8F01-E881E336D6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" y="2419744"/>
            <a:ext cx="8915400" cy="3004793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1800"/>
              </a:spcBef>
              <a:buNone/>
            </a:pPr>
            <a:r>
              <a:rPr lang="en-US" sz="3300" dirty="0"/>
              <a:t>Comprehensive Adult Student </a:t>
            </a:r>
            <a:br>
              <a:rPr lang="en-US" sz="3300" dirty="0"/>
            </a:br>
            <a:r>
              <a:rPr lang="en-US" sz="3300" dirty="0"/>
              <a:t>Assessment Network (CASAS)</a:t>
            </a:r>
          </a:p>
        </p:txBody>
      </p:sp>
    </p:spTree>
    <p:extLst>
      <p:ext uri="{BB962C8B-B14F-4D97-AF65-F5344CB8AC3E}">
        <p14:creationId xmlns:p14="http://schemas.microsoft.com/office/powerpoint/2010/main" val="2394631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1ABC3795-B83C-312B-E2B8-791CD2A713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307541" y="228600"/>
            <a:ext cx="4800600" cy="3000609"/>
          </a:xfrm>
        </p:spPr>
        <p:txBody>
          <a:bodyPr/>
          <a:lstStyle/>
          <a:p>
            <a:pPr algn="ctr" eaLnBrk="1" hangingPunct="1"/>
            <a:r>
              <a:rPr lang="en-US" sz="4400" dirty="0">
                <a:solidFill>
                  <a:schemeClr val="tx1"/>
                </a:solidFill>
              </a:rPr>
              <a:t>California</a:t>
            </a: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>WIOA, Title II</a:t>
            </a:r>
            <a:br>
              <a:rPr lang="en-US" sz="4400" dirty="0">
                <a:solidFill>
                  <a:schemeClr val="tx1"/>
                </a:solidFill>
              </a:rPr>
            </a:br>
            <a:br>
              <a:rPr lang="en-US" sz="4400" dirty="0">
                <a:solidFill>
                  <a:schemeClr val="tx1"/>
                </a:solidFill>
              </a:rPr>
            </a:br>
            <a:r>
              <a:rPr lang="en-US" sz="4400" dirty="0">
                <a:solidFill>
                  <a:schemeClr val="tx1"/>
                </a:solidFill>
              </a:rPr>
              <a:t>2023–24</a:t>
            </a:r>
          </a:p>
        </p:txBody>
      </p:sp>
      <p:pic>
        <p:nvPicPr>
          <p:cNvPr id="6148" name="Picture 5" descr="Map of Californi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545" y="152400"/>
            <a:ext cx="482925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E8E670B-7561-479F-8233-C96C229EF490}" type="slidenum">
              <a:rPr lang="en-US" smtClean="0">
                <a:latin typeface="Arial" pitchFamily="34" charset="0"/>
              </a:rPr>
              <a:pPr>
                <a:defRPr/>
              </a:pPr>
              <a:t>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96074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5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9144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California Accountability </a:t>
            </a:r>
          </a:p>
        </p:txBody>
      </p:sp>
      <p:sp>
        <p:nvSpPr>
          <p:cNvPr id="13315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295400"/>
            <a:ext cx="8686800" cy="52578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At the end of this session, participants will be able to: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333399"/>
                </a:solidFill>
              </a:rPr>
              <a:t>Describe NRS requirements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333399"/>
                </a:solidFill>
              </a:rPr>
              <a:t>Identify the CA funding sources, data submission timeline and deliverables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333399"/>
                </a:solidFill>
              </a:rPr>
              <a:t>Implement basic data collection    requirements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333399"/>
                </a:solidFill>
              </a:rPr>
              <a:t>Implement appropriate pre- and post-testing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333399"/>
                </a:solidFill>
              </a:rPr>
              <a:t>Identify payment points outcomes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333399"/>
                </a:solidFill>
              </a:rPr>
              <a:t>Designate special programs and focus areas 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r>
              <a:rPr lang="en-US" sz="3200" dirty="0">
                <a:solidFill>
                  <a:srgbClr val="333399"/>
                </a:solidFill>
              </a:rPr>
              <a:t>Locate resources and technical assistance</a:t>
            </a:r>
          </a:p>
          <a:p>
            <a:pPr marL="465138" indent="-465138" eaLnBrk="1" hangingPunct="1">
              <a:lnSpc>
                <a:spcPct val="90000"/>
              </a:lnSpc>
              <a:defRPr/>
            </a:pPr>
            <a:endParaRPr lang="en-US" sz="1600" dirty="0"/>
          </a:p>
        </p:txBody>
      </p:sp>
      <p:sp>
        <p:nvSpPr>
          <p:cNvPr id="13314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D6E3BD6-B958-4534-AF4D-7F484D7D5DA6}" type="slidenum">
              <a:rPr lang="en-US" smtClean="0">
                <a:latin typeface="Arial" pitchFamily="34" charset="0"/>
              </a:rPr>
              <a:pPr>
                <a:defRPr/>
              </a:pPr>
              <a:t>3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156367"/>
      </p:ext>
    </p:extLst>
  </p:cSld>
  <p:clrMapOvr>
    <a:masterClrMapping/>
  </p:clrMapOvr>
  <p:transition spd="slow" advTm="24906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National Reporting System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4102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The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National Reporting System (NRS)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333399"/>
                </a:solidFill>
              </a:rPr>
              <a:t>is the</a:t>
            </a:r>
            <a:r>
              <a:rPr lang="en-US" sz="2800" dirty="0"/>
              <a:t>  </a:t>
            </a:r>
            <a:r>
              <a:rPr lang="en-US" sz="2800" dirty="0">
                <a:solidFill>
                  <a:srgbClr val="333399"/>
                </a:solidFill>
              </a:rPr>
              <a:t>accountability system that provides a means of regular evaluation for federally funded WIOA, Title II adult education programs.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In June 2014, Congress passed the Workforce Innovation and Opportunity Act (WIOA), and President Obama signed it into law in July 2014.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June 2016 the U.S. DOL and U.S. DOE released final WIOA guidelines, and the NRS released the new updated Federal Tables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Federal Tables display data in format required by U.S. Department of Education.</a:t>
            </a:r>
          </a:p>
          <a:p>
            <a:pPr eaLnBrk="1" hangingPunct="1"/>
            <a:endParaRPr lang="en-US" sz="2800" dirty="0">
              <a:solidFill>
                <a:srgbClr val="333399"/>
              </a:solidFill>
            </a:endParaRPr>
          </a:p>
          <a:p>
            <a:pPr eaLnBrk="1" hangingPunct="1"/>
            <a:endParaRPr lang="en-US" sz="2800" dirty="0">
              <a:solidFill>
                <a:srgbClr val="333399"/>
              </a:solidFill>
            </a:endParaRPr>
          </a:p>
        </p:txBody>
      </p:sp>
      <p:sp>
        <p:nvSpPr>
          <p:cNvPr id="1433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BBD813-23E7-48BD-981D-15E028E72980}" type="slidenum">
              <a:rPr lang="en-US" smtClean="0">
                <a:latin typeface="Arial" pitchFamily="34" charset="0"/>
              </a:rPr>
              <a:pPr>
                <a:defRPr/>
              </a:pPr>
              <a:t>4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676994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WIOA Core Program Partners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47686"/>
            <a:ext cx="8229600" cy="5153114"/>
          </a:xfrm>
        </p:spPr>
        <p:txBody>
          <a:bodyPr>
            <a:normAutofit/>
          </a:bodyPr>
          <a:lstStyle/>
          <a:p>
            <a:r>
              <a:rPr lang="en-US" sz="3200" dirty="0"/>
              <a:t>WIOA Title I:  Adult, Dislocated Worker, and Youth </a:t>
            </a:r>
          </a:p>
          <a:p>
            <a:r>
              <a:rPr lang="en-US" sz="3200" dirty="0"/>
              <a:t>WIOA Title II: Adult Education and Literacy (AEFLA)</a:t>
            </a:r>
          </a:p>
          <a:p>
            <a:r>
              <a:rPr lang="en-US" sz="3200" dirty="0"/>
              <a:t>WIOA Title III: Wagner-</a:t>
            </a:r>
            <a:r>
              <a:rPr lang="en-US" sz="3200" dirty="0" err="1"/>
              <a:t>Peyser</a:t>
            </a:r>
            <a:r>
              <a:rPr lang="en-US" sz="3200" dirty="0"/>
              <a:t>/One-stops </a:t>
            </a:r>
          </a:p>
          <a:p>
            <a:r>
              <a:rPr lang="en-US" sz="3200" dirty="0"/>
              <a:t>WIOA Title IV: Vocational Rehabilitation </a:t>
            </a:r>
          </a:p>
        </p:txBody>
      </p:sp>
      <p:pic>
        <p:nvPicPr>
          <p:cNvPr id="5" name="Picture 4" descr="A person standing next to a board&#10;&#10;WIOA Titles I - IV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4724400"/>
            <a:ext cx="8153400" cy="17526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295299-AA21-468A-8072-B633C7B40E7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88FF0E-157D-4F6A-B786-BD268E190743}" type="datetime1">
              <a:rPr lang="en-US" smtClean="0"/>
              <a:t>10/3/2023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687386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D9EA65B-F235-2424-A12C-0F522AC5544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34776" y="14941"/>
            <a:ext cx="7315200" cy="9144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NRS Table 4</a:t>
            </a:r>
          </a:p>
        </p:txBody>
      </p:sp>
      <p:pic>
        <p:nvPicPr>
          <p:cNvPr id="2" name="Picture 1" descr="NRS Table 4">
            <a:extLst>
              <a:ext uri="{FF2B5EF4-FFF2-40B4-BE49-F238E27FC236}">
                <a16:creationId xmlns:a16="http://schemas.microsoft.com/office/drawing/2014/main" id="{764108FC-1C8B-1E60-2F3A-4B1401CE060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3212" r="33908"/>
          <a:stretch/>
        </p:blipFill>
        <p:spPr>
          <a:xfrm>
            <a:off x="304800" y="1524000"/>
            <a:ext cx="5663707" cy="3810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8E1840E-B5D1-CDFE-0D67-B0ED157492E8}"/>
              </a:ext>
            </a:extLst>
          </p:cNvPr>
          <p:cNvSpPr txBox="1"/>
          <p:nvPr/>
        </p:nvSpPr>
        <p:spPr>
          <a:xfrm>
            <a:off x="6172200" y="1847165"/>
            <a:ext cx="2665445" cy="34163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Table 4 </a:t>
            </a:r>
            <a:r>
              <a:rPr lang="en-US" sz="2400" dirty="0"/>
              <a:t>reports Measurable Skills Gains (MSGs) = </a:t>
            </a:r>
          </a:p>
          <a:p>
            <a:endParaRPr lang="en-US" sz="2400" dirty="0"/>
          </a:p>
          <a:p>
            <a:r>
              <a:rPr lang="en-US" sz="2400" dirty="0"/>
              <a:t>MSG’s </a:t>
            </a:r>
          </a:p>
          <a:p>
            <a:r>
              <a:rPr lang="en-US" sz="2400" dirty="0"/>
              <a:t>Columns E   F   G</a:t>
            </a:r>
          </a:p>
          <a:p>
            <a:endParaRPr lang="en-US" sz="2400" dirty="0"/>
          </a:p>
          <a:p>
            <a:r>
              <a:rPr lang="en-US" sz="2400" dirty="0"/>
              <a:t>Percentage =</a:t>
            </a:r>
          </a:p>
          <a:p>
            <a:r>
              <a:rPr lang="en-US" sz="2400" i="1" dirty="0"/>
              <a:t>E + F + G / B</a:t>
            </a:r>
          </a:p>
        </p:txBody>
      </p:sp>
    </p:spTree>
    <p:extLst>
      <p:ext uri="{BB962C8B-B14F-4D97-AF65-F5344CB8AC3E}">
        <p14:creationId xmlns:p14="http://schemas.microsoft.com/office/powerpoint/2010/main" val="107640473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63ED4E0-55C4-D1D7-13F9-995E0803A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NRS Table 5</a:t>
            </a:r>
          </a:p>
        </p:txBody>
      </p:sp>
      <p:pic>
        <p:nvPicPr>
          <p:cNvPr id="2" name="Picture 1" descr="NRS Table 5"/>
          <p:cNvPicPr>
            <a:picLocks noChangeAspect="1"/>
          </p:cNvPicPr>
          <p:nvPr/>
        </p:nvPicPr>
        <p:blipFill rotWithShape="1">
          <a:blip r:embed="rId2"/>
          <a:srcRect l="6300"/>
          <a:stretch/>
        </p:blipFill>
        <p:spPr>
          <a:xfrm>
            <a:off x="248009" y="1295399"/>
            <a:ext cx="4323991" cy="5198279"/>
          </a:xfrm>
          <a:prstGeom prst="rect">
            <a:avLst/>
          </a:prstGeom>
          <a:ln>
            <a:solidFill>
              <a:schemeClr val="accent1">
                <a:lumMod val="75000"/>
              </a:schemeClr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4894537" y="1143000"/>
            <a:ext cx="3998344" cy="563231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Outcomes on Table 5</a:t>
            </a:r>
            <a:r>
              <a:rPr lang="en-US" sz="2400" dirty="0"/>
              <a:t>: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Employment after 2Q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Employment after 4Q</a:t>
            </a:r>
          </a:p>
          <a:p>
            <a:r>
              <a:rPr lang="en-US" sz="2400" i="1" dirty="0"/>
              <a:t>TE Employment &amp; Earnings Survey + EDD data match</a:t>
            </a:r>
          </a:p>
          <a:p>
            <a:endParaRPr lang="en-US" sz="240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Median Earnings</a:t>
            </a:r>
          </a:p>
          <a:p>
            <a:r>
              <a:rPr lang="en-US" sz="2400" i="1" dirty="0"/>
              <a:t>EDD data match</a:t>
            </a:r>
          </a:p>
          <a:p>
            <a:endParaRPr lang="en-US" sz="2400" i="1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HSE/HSD then Employment 4Q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HSE/HSD Enter Post-Secondary 4Q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400" dirty="0"/>
              <a:t>Complete Post-Secondary</a:t>
            </a:r>
          </a:p>
          <a:p>
            <a:r>
              <a:rPr lang="en-US" sz="2400" i="1" dirty="0"/>
              <a:t>CCCCO data match</a:t>
            </a:r>
          </a:p>
        </p:txBody>
      </p:sp>
    </p:spTree>
    <p:extLst>
      <p:ext uri="{BB962C8B-B14F-4D97-AF65-F5344CB8AC3E}">
        <p14:creationId xmlns:p14="http://schemas.microsoft.com/office/powerpoint/2010/main" val="213722025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AB12785-A44A-D42B-A10C-ECBE620605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28800" y="136518"/>
            <a:ext cx="7315200" cy="777881"/>
          </a:xfrm>
        </p:spPr>
        <p:txBody>
          <a:bodyPr/>
          <a:lstStyle/>
          <a:p>
            <a:r>
              <a:rPr lang="en-US" dirty="0"/>
              <a:t>CASAS Information</a:t>
            </a:r>
          </a:p>
        </p:txBody>
      </p:sp>
      <p:graphicFrame>
        <p:nvGraphicFramePr>
          <p:cNvPr id="7" name="Diagram 6" descr="Diagram for OCTAE, NRS, CDE, CASAS roles"/>
          <p:cNvGraphicFramePr/>
          <p:nvPr>
            <p:extLst>
              <p:ext uri="{D42A27DB-BD31-4B8C-83A1-F6EECF244321}">
                <p14:modId xmlns:p14="http://schemas.microsoft.com/office/powerpoint/2010/main" val="3531708954"/>
              </p:ext>
            </p:extLst>
          </p:nvPr>
        </p:nvGraphicFramePr>
        <p:xfrm>
          <a:off x="1066803" y="1143000"/>
          <a:ext cx="7706263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6870" name="Picture 3" descr="USDOE logo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8" y="1295401"/>
            <a:ext cx="1001713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2" name="Picture 4" descr="NRS logo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6" y="2624773"/>
            <a:ext cx="1311275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1" name="Picture 5" descr="CDE logo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82" y="3733800"/>
            <a:ext cx="947737" cy="119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3" name="Picture 6" descr="CASAS logo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5105400"/>
            <a:ext cx="1993900" cy="687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C732E74-5D8D-44D8-832B-31A4D9C7BE9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8153400" y="6477006"/>
            <a:ext cx="6858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000" dirty="0">
                <a:latin typeface="Calibri" pitchFamily="34" charset="0"/>
              </a:rPr>
              <a:t>Page 14</a:t>
            </a:r>
          </a:p>
        </p:txBody>
      </p:sp>
      <p:sp>
        <p:nvSpPr>
          <p:cNvPr id="36866" name="Date Placeholder 10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1pPr>
            <a:lvl2pPr marL="742950" indent="-28575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2pPr>
            <a:lvl3pPr marL="1143000" indent="-22860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3pPr>
            <a:lvl4pPr marL="1600200" indent="-22860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4pPr>
            <a:lvl5pPr marL="2057400" indent="-228600" algn="ctr" eaLnBrk="0" hangingPunct="0"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  <a:cs typeface="Arial" pitchFamily="34" charset="0"/>
              </a:defRPr>
            </a:lvl9pPr>
          </a:lstStyle>
          <a:p>
            <a:pPr algn="l" eaLnBrk="1" hangingPunct="1"/>
            <a:fld id="{0C12D4C1-898C-4BE8-9238-14760A982DA8}" type="datetime1">
              <a:rPr lang="en-US" smtClean="0">
                <a:solidFill>
                  <a:srgbClr val="FFFFFF"/>
                </a:solidFill>
              </a:rPr>
              <a:t>10/3/2023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000176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7772400" cy="8382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WIOA, Title II Data Deliverables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04900"/>
            <a:ext cx="8763000" cy="5490734"/>
          </a:xfrm>
          <a:solidFill>
            <a:schemeClr val="bg1"/>
          </a:solidFill>
        </p:spPr>
        <p:txBody>
          <a:bodyPr wrap="square">
            <a:noAutofit/>
          </a:bodyPr>
          <a:lstStyle/>
          <a:p>
            <a:pPr marL="509588" indent="-450850" eaLnBrk="1" hangingPunct="1">
              <a:lnSpc>
                <a:spcPct val="90000"/>
              </a:lnSpc>
            </a:pPr>
            <a:r>
              <a:rPr lang="en-US" sz="2800" b="0" dirty="0">
                <a:solidFill>
                  <a:srgbClr val="333399"/>
                </a:solidFill>
              </a:rPr>
              <a:t>Quarterly </a:t>
            </a:r>
            <a:r>
              <a:rPr lang="en-US" sz="2800" b="0" dirty="0" err="1">
                <a:solidFill>
                  <a:srgbClr val="333399"/>
                </a:solidFill>
              </a:rPr>
              <a:t>TOPSpro</a:t>
            </a:r>
            <a:r>
              <a:rPr lang="en-US" sz="2800" b="0" dirty="0">
                <a:solidFill>
                  <a:srgbClr val="333399"/>
                </a:solidFill>
              </a:rPr>
              <a:t> Enterprise (TE) data submission</a:t>
            </a:r>
            <a:r>
              <a:rPr lang="en-US" sz="2000" dirty="0"/>
              <a:t>	</a:t>
            </a:r>
          </a:p>
          <a:p>
            <a:pPr marL="914400" lvl="1" indent="-290513" eaLnBrk="1" hangingPunct="1">
              <a:lnSpc>
                <a:spcPct val="90000"/>
              </a:lnSpc>
            </a:pPr>
            <a:r>
              <a:rPr lang="en-US" sz="2400" b="1" dirty="0"/>
              <a:t>Updated</a:t>
            </a:r>
            <a:r>
              <a:rPr lang="en-US" sz="2400" dirty="0"/>
              <a:t> </a:t>
            </a:r>
            <a:r>
              <a:rPr lang="en-US" sz="2400" dirty="0" err="1"/>
              <a:t>TOPSpro</a:t>
            </a:r>
            <a:r>
              <a:rPr lang="en-US" sz="2400" dirty="0"/>
              <a:t> Enterprise data and Data Integrity Report </a:t>
            </a:r>
            <a:r>
              <a:rPr lang="en-US" sz="2400" b="1" i="1" dirty="0"/>
              <a:t>via Quarterly Data Submission Wizard</a:t>
            </a:r>
          </a:p>
          <a:p>
            <a:pPr marL="509588" indent="-45085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End of Year Data Submission</a:t>
            </a:r>
          </a:p>
          <a:p>
            <a:pPr marL="914400" lvl="1" indent="-290513" eaLnBrk="1" hangingPunct="1">
              <a:lnSpc>
                <a:spcPct val="90000"/>
              </a:lnSpc>
            </a:pPr>
            <a:r>
              <a:rPr lang="en-US" sz="2400" b="1" dirty="0"/>
              <a:t>Updated</a:t>
            </a:r>
            <a:r>
              <a:rPr lang="en-US" sz="2400" dirty="0"/>
              <a:t> </a:t>
            </a:r>
            <a:r>
              <a:rPr lang="en-US" sz="2400" dirty="0" err="1"/>
              <a:t>TOPSpro</a:t>
            </a:r>
            <a:r>
              <a:rPr lang="en-US" sz="2400" dirty="0"/>
              <a:t> Enterprise backup and Data Integrity Report </a:t>
            </a:r>
            <a:r>
              <a:rPr lang="en-US" sz="2400" b="1" i="1" dirty="0"/>
              <a:t>via Quarterly Data Submission Wizard</a:t>
            </a:r>
          </a:p>
          <a:p>
            <a:pPr marL="914400" lvl="1" indent="-290513" eaLnBrk="1" hangingPunct="1">
              <a:lnSpc>
                <a:spcPct val="90000"/>
              </a:lnSpc>
            </a:pPr>
            <a:r>
              <a:rPr lang="en-US" sz="2400" dirty="0">
                <a:ea typeface="Times New Roman" pitchFamily="18" charset="0"/>
                <a:cs typeface="Arial" charset="0"/>
              </a:rPr>
              <a:t>Include Certification Letter </a:t>
            </a:r>
            <a:r>
              <a:rPr lang="en-US" sz="2400" dirty="0"/>
              <a:t>+ Payment Points Summary</a:t>
            </a:r>
            <a:endParaRPr lang="en-US" sz="2400" dirty="0">
              <a:latin typeface="Times New Roman" pitchFamily="18" charset="0"/>
              <a:ea typeface="Times New Roman" pitchFamily="18" charset="0"/>
              <a:cs typeface="Arial" charset="0"/>
            </a:endParaRPr>
          </a:p>
          <a:p>
            <a:pPr marL="914400" lvl="1" indent="-290513">
              <a:lnSpc>
                <a:spcPct val="90000"/>
              </a:lnSpc>
              <a:spcBef>
                <a:spcPct val="0"/>
              </a:spcBef>
            </a:pPr>
            <a:r>
              <a:rPr lang="en-US" sz="2400" dirty="0">
                <a:ea typeface="Times New Roman" pitchFamily="18" charset="0"/>
                <a:cs typeface="Arial" charset="0"/>
              </a:rPr>
              <a:t>AE Personnel Wizard/Personnel Data</a:t>
            </a:r>
          </a:p>
          <a:p>
            <a:pPr marL="509588" indent="-45085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Employment and Earnings Follow up Survey Requirements</a:t>
            </a:r>
          </a:p>
          <a:p>
            <a:pPr marL="909638" lvl="1" indent="-450850" eaLnBrk="1" hangingPunct="1">
              <a:lnSpc>
                <a:spcPct val="90000"/>
              </a:lnSpc>
            </a:pPr>
            <a:r>
              <a:rPr lang="en-US" sz="2400" dirty="0"/>
              <a:t>Survey for follow-up on employment and wage outcomes each quarter using NRS Core Performance Wizard in TE</a:t>
            </a:r>
          </a:p>
        </p:txBody>
      </p:sp>
      <p:sp>
        <p:nvSpPr>
          <p:cNvPr id="1638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01CB0DF-F72E-40DA-8235-32F7BD60737F}" type="slidenum">
              <a:rPr lang="en-US" smtClean="0">
                <a:latin typeface="Arial" pitchFamily="34" charset="0"/>
              </a:rPr>
              <a:pPr>
                <a:defRPr/>
              </a:pPr>
              <a:t>9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873632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9757FB-968F-E509-904C-741F781821F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52600" y="57150"/>
            <a:ext cx="7315200" cy="9144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WIOA, Title II Data Collection Timeline</a:t>
            </a:r>
          </a:p>
        </p:txBody>
      </p:sp>
      <p:graphicFrame>
        <p:nvGraphicFramePr>
          <p:cNvPr id="99397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970194"/>
              </p:ext>
            </p:extLst>
          </p:nvPr>
        </p:nvGraphicFramePr>
        <p:xfrm>
          <a:off x="0" y="1066801"/>
          <a:ext cx="9067800" cy="6155260"/>
        </p:xfrm>
        <a:graphic>
          <a:graphicData uri="http://schemas.openxmlformats.org/drawingml/2006/table">
            <a:tbl>
              <a:tblPr firstRow="1"/>
              <a:tblGrid>
                <a:gridCol w="57483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194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572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Deliverable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Submission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Helvetica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Date Due</a:t>
                      </a:r>
                      <a:endParaRPr kumimoji="0" lang="en-US" sz="2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18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1st Quarter Data Submission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Employment/Earnings Follow-up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EL Civics COAAPs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October 31, 2023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8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2nd </a:t>
                      </a:r>
                      <a:r>
                        <a:rPr kumimoji="0" lang="en-US" sz="2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Qtr</a:t>
                      </a: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 Data Submission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Employment/Earnings Follow-up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2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CDE Training Deadline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January 31, 2024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30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3rd Quarter Data Submission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Employment/Earnings Follow-up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Cont. Improvement Plan (CIP)</a:t>
                      </a:r>
                      <a:endParaRPr kumimoji="0" lang="en-U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April 30, 2024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301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None/>
                        <a:tabLst>
                          <a:tab pos="228600" algn="l"/>
                        </a:tabLst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Year End Data Submission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Employment/Earnings Follow-up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2286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AE Personnel Tables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333399"/>
                          </a:solidFill>
                          <a:effectLst/>
                          <a:latin typeface="Helvetica" pitchFamily="34" charset="0"/>
                          <a:ea typeface="Times New Roman" pitchFamily="18" charset="0"/>
                          <a:cs typeface="Arial" charset="0"/>
                        </a:rPr>
                        <a:t>July 15, 2024</a:t>
                      </a:r>
                      <a:endParaRPr kumimoji="0" 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333399"/>
                        </a:solidFill>
                        <a:effectLst/>
                        <a:latin typeface="Times New Roman" pitchFamily="18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843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8A352D-E9F8-473F-B26C-AE6F49765E03}" type="slidenum">
              <a:rPr lang="en-US" smtClean="0">
                <a:latin typeface="Arial" pitchFamily="34" charset="0"/>
              </a:rPr>
              <a:pPr>
                <a:defRPr/>
              </a:pPr>
              <a:t>10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694773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0" y="0"/>
            <a:ext cx="5905500" cy="855544"/>
          </a:xfrm>
        </p:spPr>
        <p:txBody>
          <a:bodyPr>
            <a:noAutofit/>
          </a:bodyPr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Quarterly Data Submission 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4294967295"/>
          </p:nvPr>
        </p:nvSpPr>
        <p:spPr>
          <a:xfrm>
            <a:off x="199103" y="1396366"/>
            <a:ext cx="8944897" cy="3826669"/>
          </a:xfrm>
        </p:spPr>
        <p:txBody>
          <a:bodyPr>
            <a:normAutofit/>
          </a:bodyPr>
          <a:lstStyle/>
          <a:p>
            <a:r>
              <a:rPr lang="en-US" dirty="0"/>
              <a:t>WIOA, Title II agencies will use the </a:t>
            </a:r>
            <a:r>
              <a:rPr lang="en-US" b="1" dirty="0"/>
              <a:t>TE Quarterly Data Submission Wizard </a:t>
            </a:r>
            <a:r>
              <a:rPr lang="en-US" dirty="0"/>
              <a:t>to submit quarterly data, including the Data Integrity Report (DIR).</a:t>
            </a:r>
          </a:p>
          <a:p>
            <a:r>
              <a:rPr lang="en-US" dirty="0"/>
              <a:t>Agencies will no longer send/email pdf copies of the DIR when completing quarterly data requirements.</a:t>
            </a:r>
          </a:p>
        </p:txBody>
      </p:sp>
      <p:sp>
        <p:nvSpPr>
          <p:cNvPr id="5" name="Rectangle 4"/>
          <p:cNvSpPr/>
          <p:nvPr/>
        </p:nvSpPr>
        <p:spPr>
          <a:xfrm>
            <a:off x="199103" y="3810000"/>
            <a:ext cx="8640097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i="1" dirty="0"/>
              <a:t>Step-by-Step Quarterly Data Submission Wizard Instructions</a:t>
            </a:r>
            <a:r>
              <a:rPr lang="en-US" sz="2400" dirty="0"/>
              <a:t>:</a:t>
            </a:r>
          </a:p>
          <a:p>
            <a:endParaRPr lang="en-US" sz="2000" dirty="0"/>
          </a:p>
          <a:p>
            <a:pPr algn="ctr"/>
            <a:r>
              <a:rPr lang="en-US" sz="2000" dirty="0"/>
              <a:t>	</a:t>
            </a:r>
            <a:r>
              <a:rPr lang="en-US" sz="2400" dirty="0">
                <a:hlinkClick r:id="rId3"/>
              </a:rPr>
              <a:t>https://www.casas.org/docs/default-source/caacct/quarterly-data-submission-wizard-instructions_sept2020.pdf?sfvrsn=885325a_2?Status=Master</a:t>
            </a:r>
            <a:r>
              <a:rPr lang="en-US" sz="2400" dirty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5890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974" y="13239"/>
            <a:ext cx="8915400" cy="817191"/>
          </a:xfrm>
        </p:spPr>
        <p:txBody>
          <a:bodyPr/>
          <a:lstStyle/>
          <a:p>
            <a:r>
              <a:rPr lang="en-US" sz="2800" dirty="0">
                <a:solidFill>
                  <a:srgbClr val="333399"/>
                </a:solidFill>
              </a:rPr>
              <a:t>Employment &amp; Earnings Survey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561" y="1447800"/>
            <a:ext cx="8749481" cy="3592654"/>
          </a:xfrm>
        </p:spPr>
        <p:txBody>
          <a:bodyPr/>
          <a:lstStyle/>
          <a:p>
            <a:r>
              <a:rPr lang="en-US" dirty="0"/>
              <a:t>Access detailed quarterly step by step help documents, and many other survey related resources:</a:t>
            </a:r>
          </a:p>
          <a:p>
            <a:pPr marL="210741" indent="0">
              <a:buNone/>
            </a:pPr>
            <a:r>
              <a:rPr lang="en-US" dirty="0">
                <a:hlinkClick r:id="rId2"/>
              </a:rPr>
              <a:t>https://www.casas.org/training-and-support/casas-peer-communities/california-adult-education-accountability-and-assessment/ca-follow-up-survey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 descr="E &amp; E Survey Table by quarter&#10;" title="E &amp; E Survey Tabl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5043" y="3843578"/>
            <a:ext cx="5177262" cy="239375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383007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4F13E5-18C4-108A-6C9C-C9B234C63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333399"/>
                </a:solidFill>
              </a:rPr>
              <a:t>Employment &amp; Earnings Survey (1)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161ACA-92E3-E3B0-1BA9-D7030CE7F30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338BC8-2C0C-4A7E-9939-0532A98EE2C1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5" name="Picture 4" descr="OCTAE Goals for California">
            <a:extLst>
              <a:ext uri="{FF2B5EF4-FFF2-40B4-BE49-F238E27FC236}">
                <a16:creationId xmlns:a16="http://schemas.microsoft.com/office/drawing/2014/main" id="{873D0007-087F-1DF0-49F7-EC23CD0A5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620" y="1066800"/>
            <a:ext cx="9144000" cy="38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87466"/>
      </p:ext>
    </p:extLst>
  </p:cSld>
  <p:clrMapOvr>
    <a:masterClrMapping/>
  </p:clrMapOvr>
  <p:transition spd="slow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04B89-05A0-BC01-55C5-EF5F95D90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solidFill>
                  <a:srgbClr val="333399"/>
                </a:solidFill>
              </a:rPr>
              <a:t>Employment &amp; Earnings Survey (2)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74994D-A799-A163-CFCC-CAB53F4F19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338BC8-2C0C-4A7E-9939-0532A98EE2C1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5" name="Picture 4" descr="New Items in PY 2023-24 for California Agencies">
            <a:extLst>
              <a:ext uri="{FF2B5EF4-FFF2-40B4-BE49-F238E27FC236}">
                <a16:creationId xmlns:a16="http://schemas.microsoft.com/office/drawing/2014/main" id="{892D7F75-BCAA-279E-4505-97DA8B2E03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08098"/>
            <a:ext cx="9144000" cy="364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365949"/>
      </p:ext>
    </p:extLst>
  </p:cSld>
  <p:clrMapOvr>
    <a:masterClrMapping/>
  </p:clrMapOvr>
  <p:transition spd="slow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3935" y="76815"/>
            <a:ext cx="7010400" cy="9144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End of Year Data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029200"/>
          </a:xfrm>
        </p:spPr>
        <p:txBody>
          <a:bodyPr/>
          <a:lstStyle/>
          <a:p>
            <a:r>
              <a:rPr lang="en-US" sz="3200" dirty="0"/>
              <a:t>End of Year submission deadline continues to be </a:t>
            </a:r>
            <a:r>
              <a:rPr lang="en-US" sz="3200" b="1" dirty="0"/>
              <a:t>July 15</a:t>
            </a:r>
            <a:r>
              <a:rPr lang="en-US" sz="3200" b="1" baseline="30000" dirty="0"/>
              <a:t>th</a:t>
            </a:r>
            <a:r>
              <a:rPr lang="en-US" sz="3200" b="1" dirty="0"/>
              <a:t>.</a:t>
            </a:r>
          </a:p>
          <a:p>
            <a:r>
              <a:rPr lang="en-US" sz="3200" dirty="0"/>
              <a:t>The End of Year deadline for CAEP reporting will also be </a:t>
            </a:r>
            <a:r>
              <a:rPr lang="en-US" sz="3200" b="1" dirty="0"/>
              <a:t>July 15, 2024.</a:t>
            </a:r>
          </a:p>
          <a:p>
            <a:r>
              <a:rPr lang="en-US" sz="3200" dirty="0"/>
              <a:t>Statewide aggregation of data will begin on </a:t>
            </a:r>
            <a:r>
              <a:rPr lang="en-US" sz="3200" b="1" dirty="0"/>
              <a:t>August 1</a:t>
            </a:r>
            <a:r>
              <a:rPr lang="en-US" sz="3200" b="1" baseline="30000" dirty="0"/>
              <a:t>st</a:t>
            </a:r>
            <a:r>
              <a:rPr lang="en-US" sz="3200" dirty="0"/>
              <a:t>. After that time no revised data submissions will be accepted.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295299-AA21-468A-8072-B633C7B40E7A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554534"/>
      </p:ext>
    </p:extLst>
  </p:cSld>
  <p:clrMapOvr>
    <a:masterClrMapping/>
  </p:clrMapOvr>
  <p:transition spd="slow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Data Collection Requirements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534400" cy="5638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>
                <a:solidFill>
                  <a:srgbClr val="FF0000"/>
                </a:solidFill>
              </a:rPr>
              <a:t>Entry Records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333399"/>
                </a:solidFill>
              </a:rPr>
              <a:t>For Each WIOA, Title II Learner: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99"/>
                </a:solidFill>
              </a:rPr>
              <a:t>Record enrollment in an WIOA, Title II funded program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99"/>
                </a:solidFill>
              </a:rPr>
              <a:t>Collect Date of Birth, Gender, Race, and Ethnicity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Assist the learner in selecting highest year of school, highest degree, barriers to employment, and labor force status</a:t>
            </a:r>
          </a:p>
        </p:txBody>
      </p:sp>
      <p:pic>
        <p:nvPicPr>
          <p:cNvPr id="21509" name="Picture 10" descr="TOPS: Tracking of Programs and Student Entry Record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34523" r="35715" b="69447"/>
          <a:stretch>
            <a:fillRect/>
          </a:stretch>
        </p:blipFill>
        <p:spPr bwMode="auto">
          <a:xfrm>
            <a:off x="6858000" y="1143006"/>
            <a:ext cx="2057400" cy="854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106498" name="Picture 2" descr="Entry Record Labor Force Statu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61636" y="4800600"/>
            <a:ext cx="1365245" cy="176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0" name="Picture 2" descr="Entry Record Fields 6 and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606568"/>
            <a:ext cx="1312700" cy="19783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6497" name="Picture 1" descr="Entry Record field 14 Barriers to Employment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400013" y="4495800"/>
            <a:ext cx="1230166" cy="216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30460-0107-41C3-8A4C-7982970F29D2}" type="slidenum">
              <a:rPr lang="en-US" smtClean="0">
                <a:latin typeface="Arial" pitchFamily="34" charset="0"/>
              </a:rPr>
              <a:pPr>
                <a:defRPr/>
              </a:pPr>
              <a:t>16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220935"/>
      </p:ext>
    </p:extLst>
  </p:cSld>
  <p:clrMapOvr>
    <a:masterClrMapping/>
  </p:clrMapOvr>
  <p:transition spd="slow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Data Collection Requirements (1)</a:t>
            </a:r>
          </a:p>
        </p:txBody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38312"/>
            <a:ext cx="6096000" cy="491488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>
                <a:solidFill>
                  <a:srgbClr val="FF0000"/>
                </a:solidFill>
              </a:rPr>
              <a:t>Entry Records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200" dirty="0">
                <a:solidFill>
                  <a:srgbClr val="333399"/>
                </a:solidFill>
              </a:rPr>
              <a:t>For Each WIOA, Title II Learner:</a:t>
            </a:r>
          </a:p>
          <a:p>
            <a:pPr eaLnBrk="1" hangingPunct="1">
              <a:lnSpc>
                <a:spcPct val="90000"/>
              </a:lnSpc>
            </a:pPr>
            <a:r>
              <a:rPr lang="en-US" sz="3200" dirty="0">
                <a:solidFill>
                  <a:srgbClr val="333399"/>
                </a:solidFill>
              </a:rPr>
              <a:t>Documenting primary and secondary goals is required for all CA WIOA, Title II learners.</a:t>
            </a:r>
          </a:p>
        </p:txBody>
      </p:sp>
      <p:pic>
        <p:nvPicPr>
          <p:cNvPr id="21509" name="Picture 1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34523" r="35715" b="69447"/>
          <a:stretch>
            <a:fillRect/>
          </a:stretch>
        </p:blipFill>
        <p:spPr bwMode="auto">
          <a:xfrm>
            <a:off x="6858000" y="1143006"/>
            <a:ext cx="2057400" cy="8540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 descr="Field 12 Primary Secondary goals">
            <a:extLst>
              <a:ext uri="{FF2B5EF4-FFF2-40B4-BE49-F238E27FC236}">
                <a16:creationId xmlns:a16="http://schemas.microsoft.com/office/drawing/2014/main" id="{65AB5B4D-D5B5-692A-5ECE-9CED65E66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76661" y="2667000"/>
            <a:ext cx="1905000" cy="3575538"/>
          </a:xfrm>
          <a:prstGeom prst="rect">
            <a:avLst/>
          </a:prstGeom>
        </p:spPr>
      </p:pic>
      <p:sp>
        <p:nvSpPr>
          <p:cNvPr id="296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A930460-0107-41C3-8A4C-7982970F29D2}" type="slidenum">
              <a:rPr lang="en-US" smtClean="0">
                <a:latin typeface="Arial" pitchFamily="34" charset="0"/>
              </a:rPr>
              <a:pPr>
                <a:defRPr/>
              </a:pPr>
              <a:t>17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8539263"/>
      </p:ext>
    </p:extLst>
  </p:cSld>
  <p:clrMapOvr>
    <a:masterClrMapping/>
  </p:clrMapOvr>
  <p:transition spd="slow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Data Collection Requirements (2)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479170"/>
            <a:ext cx="8229600" cy="4602169"/>
          </a:xfr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3200" dirty="0">
                <a:solidFill>
                  <a:srgbClr val="FF0000"/>
                </a:solidFill>
              </a:rPr>
              <a:t>Update Records</a:t>
            </a:r>
            <a:endParaRPr lang="en-US" dirty="0"/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Outcomes must be completed after a substantial block of instruction or at the end of the instructional period (semester, trimester, quarter, term)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For attendance hours:</a:t>
            </a:r>
          </a:p>
          <a:p>
            <a:pPr marL="933450" lvl="1" indent="-533400" eaLnBrk="1" hangingPunct="1"/>
            <a:r>
              <a:rPr lang="en-US" sz="2400" dirty="0">
                <a:solidFill>
                  <a:srgbClr val="333399"/>
                </a:solidFill>
              </a:rPr>
              <a:t>Complete Update Record at least once a month</a:t>
            </a:r>
          </a:p>
          <a:p>
            <a:pPr marL="933450" lvl="1" indent="-533400" eaLnBrk="1" hangingPunct="1"/>
            <a:r>
              <a:rPr lang="en-US" sz="2400" dirty="0">
                <a:solidFill>
                  <a:srgbClr val="333399"/>
                </a:solidFill>
              </a:rPr>
              <a:t>Record all learner attendance hours in TE Attendance module (in TE Class Instance Record)</a:t>
            </a:r>
          </a:p>
          <a:p>
            <a:pPr marL="933450" lvl="1" indent="-533400" eaLnBrk="1" hangingPunct="1"/>
            <a:r>
              <a:rPr lang="en-US" sz="2400" dirty="0">
                <a:solidFill>
                  <a:srgbClr val="333399"/>
                </a:solidFill>
              </a:rPr>
              <a:t>Import attendance hours from third party system at least once per month. </a:t>
            </a:r>
          </a:p>
        </p:txBody>
      </p:sp>
      <p:pic>
        <p:nvPicPr>
          <p:cNvPr id="25605" name="Picture 4" descr="TOPS Tracking of Programs and Students Update Record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34940" r="34940" b="76521"/>
          <a:stretch>
            <a:fillRect/>
          </a:stretch>
        </p:blipFill>
        <p:spPr bwMode="auto">
          <a:xfrm>
            <a:off x="6629400" y="1143000"/>
            <a:ext cx="2133600" cy="76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3" name="Straight Arrow Connecto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228600" y="3810000"/>
            <a:ext cx="8686800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072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E3AD30-8356-48C3-A67A-C485840600EF}" type="slidenum">
              <a:rPr lang="en-US" smtClean="0">
                <a:latin typeface="Arial" pitchFamily="34" charset="0"/>
              </a:rPr>
              <a:pPr>
                <a:defRPr/>
              </a:pPr>
              <a:t>18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795207"/>
      </p:ext>
    </p:extLst>
  </p:cSld>
  <p:clrMapOvr>
    <a:masterClrMapping/>
  </p:clrMapOvr>
  <p:transition spd="slow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Data Collection Requirements (3)</a:t>
            </a:r>
          </a:p>
        </p:txBody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432715"/>
            <a:ext cx="8686800" cy="4602169"/>
          </a:xfr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3200" dirty="0">
                <a:solidFill>
                  <a:srgbClr val="FF0000"/>
                </a:solidFill>
              </a:rPr>
              <a:t>Update Records</a:t>
            </a:r>
            <a:endParaRPr lang="en-US" dirty="0"/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Outcomes must be completed after a substantial block of instruction or at the end of the instructional period (semester, trimester, quarter, term)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Outcomes (field 9) now more important than ever!</a:t>
            </a:r>
          </a:p>
          <a:p>
            <a:pPr marL="533400" indent="-533400" eaLnBrk="1" hangingPunct="1"/>
            <a:endParaRPr lang="en-US" sz="2800" dirty="0">
              <a:solidFill>
                <a:srgbClr val="333399"/>
              </a:solidFill>
            </a:endParaRPr>
          </a:p>
          <a:p>
            <a:pPr marL="933450" lvl="1" indent="-533400" eaLnBrk="1" hangingPunct="1"/>
            <a:endParaRPr lang="en-US" sz="2400" dirty="0">
              <a:solidFill>
                <a:srgbClr val="333399"/>
              </a:solidFill>
            </a:endParaRPr>
          </a:p>
        </p:txBody>
      </p:sp>
      <p:pic>
        <p:nvPicPr>
          <p:cNvPr id="25605" name="Picture 4" descr="Update 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34940" r="34940" b="76521"/>
          <a:stretch>
            <a:fillRect/>
          </a:stretch>
        </p:blipFill>
        <p:spPr bwMode="auto">
          <a:xfrm>
            <a:off x="6629400" y="1143000"/>
            <a:ext cx="2133600" cy="768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 descr="Update field 9">
            <a:extLst>
              <a:ext uri="{FF2B5EF4-FFF2-40B4-BE49-F238E27FC236}">
                <a16:creationId xmlns:a16="http://schemas.microsoft.com/office/drawing/2014/main" id="{E8894DB5-4968-F5E3-5158-997F002429E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04" t="44041" b="28177"/>
          <a:stretch/>
        </p:blipFill>
        <p:spPr>
          <a:xfrm>
            <a:off x="1592321" y="4336827"/>
            <a:ext cx="5959358" cy="2268294"/>
          </a:xfrm>
          <a:prstGeom prst="rect">
            <a:avLst/>
          </a:prstGeom>
        </p:spPr>
      </p:pic>
      <p:sp>
        <p:nvSpPr>
          <p:cNvPr id="3072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DE3AD30-8356-48C3-A67A-C485840600EF}" type="slidenum">
              <a:rPr lang="en-US" smtClean="0">
                <a:latin typeface="Arial" pitchFamily="34" charset="0"/>
              </a:rPr>
              <a:pPr>
                <a:defRPr/>
              </a:pPr>
              <a:t>19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54687"/>
      </p:ext>
    </p:extLst>
  </p:cSld>
  <p:clrMapOvr>
    <a:masterClrMapping/>
  </p:clrMapOvr>
  <p:transition spd="slow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California Assessment Policy</a:t>
            </a:r>
          </a:p>
        </p:txBody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23392"/>
            <a:ext cx="8458200" cy="5257800"/>
          </a:xfrm>
          <a:solidFill>
            <a:schemeClr val="bg1"/>
          </a:solidFill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FF0000"/>
                </a:solidFill>
              </a:rPr>
              <a:t>Highlights of 2023–24 CDE Assessment Policy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Lists appropriate CASAS assessment instruments authorized for use for WIOA II accountability reporting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Details policies for appropriate test administration, scoring, and use of test results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Includes instructions for appraisal use, hours between pre-/post-testing, and distance learning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Includes Guidelines for Local Assessment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Authorizes new CASAS GOALS, GOALS 2, and STEPS series for state and federal reporting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76EE9B4-28D1-4722-9CA8-757633120720}" type="slidenum">
              <a:rPr lang="en-US" smtClean="0">
                <a:latin typeface="Arial" pitchFamily="34" charset="0"/>
              </a:rPr>
              <a:pPr>
                <a:defRPr/>
              </a:pPr>
              <a:t>20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46053"/>
      </p:ext>
    </p:extLst>
  </p:cSld>
  <p:clrMapOvr>
    <a:masterClrMapping/>
  </p:clrMapOvr>
  <p:transition spd="slow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Guidelines for Local Assessment</a:t>
            </a:r>
          </a:p>
        </p:txBody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WIOA, Title II agencies must develop and implement a Local Agency Assessment Policy, and update it annually.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Local agencies may develop their own assessment policy guidelines, and are encouraged to develop policies that emphasize local priorities 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At a minimum, the local policy must include all CDE assessment policy guidelines and those included in the Local Assessment template.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CDE will review local policy and implementation during program monitoring.</a:t>
            </a:r>
          </a:p>
        </p:txBody>
      </p:sp>
      <p:sp>
        <p:nvSpPr>
          <p:cNvPr id="3584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39F228D-E8D7-4C1F-B1BD-A532E8ABE2F8}" type="slidenum">
              <a:rPr lang="en-US" smtClean="0">
                <a:latin typeface="Arial" pitchFamily="34" charset="0"/>
              </a:rPr>
              <a:pPr>
                <a:defRPr/>
              </a:pPr>
              <a:t>21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451644"/>
      </p:ext>
    </p:extLst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7A7B1-9BE9-1436-48B9-77FC510EA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CASAS Reading STEPS – Test Specifics</a:t>
            </a:r>
          </a:p>
        </p:txBody>
      </p:sp>
      <p:pic>
        <p:nvPicPr>
          <p:cNvPr id="5" name="Picture 4" descr="Reading STEPS">
            <a:extLst>
              <a:ext uri="{FF2B5EF4-FFF2-40B4-BE49-F238E27FC236}">
                <a16:creationId xmlns:a16="http://schemas.microsoft.com/office/drawing/2014/main" id="{7DFBAB83-5B69-EF26-C916-95DA732409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756" y="1365890"/>
            <a:ext cx="7791450" cy="32289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09F9298-BAB7-6EFE-4103-BC6C530E80B9}"/>
              </a:ext>
            </a:extLst>
          </p:cNvPr>
          <p:cNvSpPr txBox="1"/>
          <p:nvPr/>
        </p:nvSpPr>
        <p:spPr>
          <a:xfrm>
            <a:off x="762000" y="4795267"/>
            <a:ext cx="7839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63636"/>
                </a:solidFill>
                <a:effectLst/>
                <a:latin typeface="Arial" panose="020B0604020202020204" pitchFamily="34" charset="0"/>
              </a:rPr>
              <a:t>STEPS = Student Test of English Progress and Success</a:t>
            </a: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9C095E-2841-BF18-8035-16203419B5D3}"/>
              </a:ext>
            </a:extLst>
          </p:cNvPr>
          <p:cNvSpPr txBox="1"/>
          <p:nvPr/>
        </p:nvSpPr>
        <p:spPr>
          <a:xfrm>
            <a:off x="914400" y="5324690"/>
            <a:ext cx="78390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https://www.casas.org/product-overviews/assessments/reading-steps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8FAE50-5BCF-E935-E44E-E57B69AFDF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618" y="5829300"/>
            <a:ext cx="1609725" cy="723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5EAB2B-ED69-9A09-F293-C7F30A83AD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338BC8-2C0C-4A7E-9939-0532A98EE2C1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946504"/>
      </p:ext>
    </p:extLst>
  </p:cSld>
  <p:clrMapOvr>
    <a:masterClrMapping/>
  </p:clrMapOvr>
  <p:transition spd="slow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66929-FA99-7F0D-9A77-3EBD59D69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CASAS Listening STEPS – Test Specifics</a:t>
            </a:r>
          </a:p>
        </p:txBody>
      </p:sp>
      <p:pic>
        <p:nvPicPr>
          <p:cNvPr id="5" name="Picture 4" descr="Listening STEPS">
            <a:extLst>
              <a:ext uri="{FF2B5EF4-FFF2-40B4-BE49-F238E27FC236}">
                <a16:creationId xmlns:a16="http://schemas.microsoft.com/office/drawing/2014/main" id="{9CF5B7E3-A1EB-0250-EA95-AEAB46789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462" y="1209870"/>
            <a:ext cx="7839075" cy="3267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336CCFC-5F74-32D1-EC60-AA7B9B0B92BC}"/>
              </a:ext>
            </a:extLst>
          </p:cNvPr>
          <p:cNvSpPr txBox="1"/>
          <p:nvPr/>
        </p:nvSpPr>
        <p:spPr>
          <a:xfrm>
            <a:off x="652462" y="4667149"/>
            <a:ext cx="78390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63636"/>
                </a:solidFill>
                <a:effectLst/>
                <a:latin typeface="Arial" panose="020B0604020202020204" pitchFamily="34" charset="0"/>
              </a:rPr>
              <a:t>STEPS = Student Test of English Progress and Success</a:t>
            </a:r>
            <a:endParaRPr lang="en-US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C0FE75-158A-B3F0-08A5-519F1B16B17E}"/>
              </a:ext>
            </a:extLst>
          </p:cNvPr>
          <p:cNvSpPr txBox="1"/>
          <p:nvPr/>
        </p:nvSpPr>
        <p:spPr>
          <a:xfrm>
            <a:off x="914399" y="5248955"/>
            <a:ext cx="77093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https://www.casas.org/product-overviews/assessments/listening-steps</a:t>
            </a:r>
          </a:p>
        </p:txBody>
      </p:sp>
      <p:pic>
        <p:nvPicPr>
          <p:cNvPr id="6" name="Picture 5" descr="STEPS Logo">
            <a:extLst>
              <a:ext uri="{FF2B5EF4-FFF2-40B4-BE49-F238E27FC236}">
                <a16:creationId xmlns:a16="http://schemas.microsoft.com/office/drawing/2014/main" id="{79190526-FDD6-A453-CEBB-20AA865B5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7136" y="5777193"/>
            <a:ext cx="1609725" cy="7239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2ABFC2-F43C-561D-76E5-19998AB577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338BC8-2C0C-4A7E-9939-0532A98EE2C1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614028"/>
      </p:ext>
    </p:extLst>
  </p:cSld>
  <p:clrMapOvr>
    <a:masterClrMapping/>
  </p:clrMapOvr>
  <p:transition spd="slow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B56159-88E2-A688-3ABB-1D0FA960CC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CASAS Math GOALS 2 – Test Specifics</a:t>
            </a:r>
          </a:p>
        </p:txBody>
      </p:sp>
      <p:pic>
        <p:nvPicPr>
          <p:cNvPr id="5" name="Picture 4" descr="Math GOALS 2">
            <a:extLst>
              <a:ext uri="{FF2B5EF4-FFF2-40B4-BE49-F238E27FC236}">
                <a16:creationId xmlns:a16="http://schemas.microsoft.com/office/drawing/2014/main" id="{0A9D89F7-B576-B96A-B4C4-096F7DFD8B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" y="1514475"/>
            <a:ext cx="8058150" cy="33147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BA8E6B9-BE9E-8304-CB36-91A6BD5DA2DD}"/>
              </a:ext>
            </a:extLst>
          </p:cNvPr>
          <p:cNvSpPr txBox="1"/>
          <p:nvPr/>
        </p:nvSpPr>
        <p:spPr>
          <a:xfrm>
            <a:off x="587147" y="4855087"/>
            <a:ext cx="838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dirty="0">
                <a:solidFill>
                  <a:srgbClr val="363636"/>
                </a:solidFill>
                <a:effectLst/>
                <a:latin typeface="Arial" panose="020B0604020202020204" pitchFamily="34" charset="0"/>
              </a:rPr>
              <a:t>GOALS = Greater Opportunities for Adult Learning Success</a:t>
            </a:r>
            <a:endParaRPr lang="en-US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2F62CA1-D2F7-8679-AB40-70D4D9D3CEE2}"/>
              </a:ext>
            </a:extLst>
          </p:cNvPr>
          <p:cNvSpPr txBox="1"/>
          <p:nvPr/>
        </p:nvSpPr>
        <p:spPr>
          <a:xfrm>
            <a:off x="972329" y="5338523"/>
            <a:ext cx="805814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https://www.casas.org/product-overviews/assessments/math-goals-2</a:t>
            </a:r>
          </a:p>
        </p:txBody>
      </p:sp>
      <p:pic>
        <p:nvPicPr>
          <p:cNvPr id="6" name="Picture 5" descr="GOALS Logo">
            <a:extLst>
              <a:ext uri="{FF2B5EF4-FFF2-40B4-BE49-F238E27FC236}">
                <a16:creationId xmlns:a16="http://schemas.microsoft.com/office/drawing/2014/main" id="{1B9FB81C-A7FD-7A8C-9A8F-B6B408F532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9459" y="5787627"/>
            <a:ext cx="1857375" cy="6858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1D31E3-A082-DCA5-8ADB-4C391FF04D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338BC8-2C0C-4A7E-9939-0532A98EE2C1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1008429"/>
      </p:ext>
    </p:extLst>
  </p:cSld>
  <p:clrMapOvr>
    <a:masterClrMapping/>
  </p:clrMapOvr>
  <p:transition spd="slow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FF0000"/>
                </a:solidFill>
              </a:rPr>
              <a:t>FAQ: </a:t>
            </a:r>
            <a:r>
              <a:rPr lang="en-US" sz="2800" dirty="0">
                <a:solidFill>
                  <a:srgbClr val="333399"/>
                </a:solidFill>
              </a:rPr>
              <a:t>CASAS Assessments </a:t>
            </a:r>
            <a:br>
              <a:rPr lang="en-US" sz="2800" dirty="0">
                <a:solidFill>
                  <a:srgbClr val="333399"/>
                </a:solidFill>
              </a:rPr>
            </a:br>
            <a:r>
              <a:rPr lang="en-US" sz="2800" dirty="0">
                <a:solidFill>
                  <a:srgbClr val="333399"/>
                </a:solidFill>
              </a:rPr>
              <a:t>Authorized for NRS for 2023–24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7"/>
            <a:ext cx="8153400" cy="4190994"/>
          </a:xfrm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Authorized for NRS</a:t>
            </a:r>
          </a:p>
          <a:p>
            <a:pPr marL="0" indent="0">
              <a:buNone/>
            </a:pPr>
            <a:r>
              <a:rPr lang="en-US" i="1" u="sng" dirty="0">
                <a:solidFill>
                  <a:srgbClr val="333399"/>
                </a:solidFill>
              </a:rPr>
              <a:t>ABE and ASE only</a:t>
            </a:r>
            <a:r>
              <a:rPr lang="en-US" dirty="0">
                <a:solidFill>
                  <a:srgbClr val="333399"/>
                </a:solidFill>
              </a:rPr>
              <a:t>:</a:t>
            </a:r>
          </a:p>
          <a:p>
            <a:r>
              <a:rPr lang="en-US" dirty="0">
                <a:solidFill>
                  <a:srgbClr val="333399"/>
                </a:solidFill>
              </a:rPr>
              <a:t>CASAS GOALS Reading and Math GOALS2 </a:t>
            </a:r>
          </a:p>
          <a:p>
            <a:pPr marL="0" indent="0">
              <a:buNone/>
            </a:pPr>
            <a:r>
              <a:rPr lang="en-US" i="1" u="sng" dirty="0">
                <a:solidFill>
                  <a:srgbClr val="333399"/>
                </a:solidFill>
              </a:rPr>
              <a:t>ESL only</a:t>
            </a:r>
            <a:r>
              <a:rPr lang="en-US" i="1" dirty="0">
                <a:solidFill>
                  <a:srgbClr val="333399"/>
                </a:solidFill>
              </a:rPr>
              <a:t>:</a:t>
            </a:r>
          </a:p>
          <a:p>
            <a:r>
              <a:rPr lang="en-US" dirty="0">
                <a:solidFill>
                  <a:srgbClr val="333399"/>
                </a:solidFill>
              </a:rPr>
              <a:t>STEPS Listening and Reading </a:t>
            </a:r>
          </a:p>
          <a:p>
            <a:r>
              <a:rPr lang="en-US" dirty="0">
                <a:solidFill>
                  <a:srgbClr val="333399"/>
                </a:solidFill>
              </a:rPr>
              <a:t>Life and Work Listening and Reading </a:t>
            </a:r>
          </a:p>
          <a:p>
            <a:r>
              <a:rPr lang="en-US" dirty="0">
                <a:solidFill>
                  <a:srgbClr val="333399"/>
                </a:solidFill>
              </a:rPr>
              <a:t>Secondary Level Assessment (SLA):</a:t>
            </a:r>
          </a:p>
          <a:p>
            <a:pPr lvl="1"/>
            <a:r>
              <a:rPr lang="en-US" dirty="0">
                <a:solidFill>
                  <a:srgbClr val="333399"/>
                </a:solidFill>
              </a:rPr>
              <a:t>Language Arts 513-14</a:t>
            </a:r>
          </a:p>
          <a:p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3875" y="5470587"/>
            <a:ext cx="8229600" cy="10156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000" i="1" dirty="0"/>
              <a:t>POWER, AA-AAAAA not authorized for NRS, but are authorized for CA payment points</a:t>
            </a:r>
          </a:p>
          <a:p>
            <a:r>
              <a:rPr lang="en-US" sz="2000" i="1" dirty="0"/>
              <a:t>Life and Work &amp; SLA are authorized for 23–24 but not 24–25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2295299-AA21-468A-8072-B633C7B40E7A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247522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NRS Table 4 Outcomes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696200" cy="5181600"/>
          </a:xfrm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b="0" u="sng" dirty="0">
                <a:solidFill>
                  <a:srgbClr val="FF0000"/>
                </a:solidFill>
              </a:rPr>
              <a:t>Benchmarks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NRS Federal Table 4 – Complete a Level (Column E)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333399"/>
                </a:solidFill>
              </a:rPr>
              <a:t>NRS Federal Table 4 – </a:t>
            </a:r>
            <a:r>
              <a:rPr lang="en-US" sz="2800" b="1" dirty="0">
                <a:solidFill>
                  <a:srgbClr val="333399"/>
                </a:solidFill>
              </a:rPr>
              <a:t>HSE/HS Diploma (Column F) </a:t>
            </a:r>
            <a:endParaRPr lang="en-US" sz="2800" dirty="0">
              <a:solidFill>
                <a:srgbClr val="333399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solidFill>
                <a:srgbClr val="333399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solidFill>
                <a:srgbClr val="333399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>
              <a:solidFill>
                <a:srgbClr val="333399"/>
              </a:solidFill>
            </a:endParaRP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1800" i="1" dirty="0"/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B7BFA4-330F-4ABC-B901-115ECA722C28}" type="slidenum">
              <a:rPr lang="en-US" smtClean="0">
                <a:latin typeface="Arial" pitchFamily="34" charset="0"/>
              </a:rPr>
              <a:pPr>
                <a:defRPr/>
              </a:pPr>
              <a:t>26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1522773"/>
      </p:ext>
    </p:extLst>
  </p:cSld>
  <p:clrMapOvr>
    <a:masterClrMapping/>
  </p:clrMapOvr>
  <p:transition spd="slow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EL Civics Outcomes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153400" cy="5181600"/>
          </a:xfrm>
          <a:solidFill>
            <a:schemeClr val="bg1"/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b="0" u="sng" dirty="0">
                <a:solidFill>
                  <a:srgbClr val="FF0000"/>
                </a:solidFill>
              </a:rPr>
              <a:t>SODs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333399"/>
                </a:solidFill>
              </a:rPr>
              <a:t>Civic Participation</a:t>
            </a:r>
            <a:r>
              <a:rPr lang="en-US" sz="2800" dirty="0">
                <a:solidFill>
                  <a:srgbClr val="333399"/>
                </a:solidFill>
              </a:rPr>
              <a:t>: Pass up to </a:t>
            </a:r>
            <a:r>
              <a:rPr lang="en-US" sz="2800" dirty="0">
                <a:solidFill>
                  <a:srgbClr val="FF0000"/>
                </a:solidFill>
              </a:rPr>
              <a:t>three</a:t>
            </a:r>
            <a:r>
              <a:rPr lang="en-US" sz="2800" dirty="0">
                <a:solidFill>
                  <a:srgbClr val="333399"/>
                </a:solidFill>
              </a:rPr>
              <a:t> EL Civics Additional Assessments (COAAPs).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333399"/>
                </a:solidFill>
              </a:rPr>
              <a:t>Citizenship Preparation</a:t>
            </a:r>
            <a:r>
              <a:rPr lang="en-US" sz="2800" dirty="0">
                <a:solidFill>
                  <a:srgbClr val="333399"/>
                </a:solidFill>
              </a:rPr>
              <a:t>: Pass the CASAS Citizenship Interview Test, and/or Government &amp; History for Citizenship Test.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333399"/>
                </a:solidFill>
              </a:rPr>
              <a:t>243 Integrated EL Civics</a:t>
            </a:r>
            <a:r>
              <a:rPr lang="en-US" sz="2800" dirty="0">
                <a:solidFill>
                  <a:srgbClr val="333399"/>
                </a:solidFill>
              </a:rPr>
              <a:t>: Pass up to </a:t>
            </a:r>
            <a:r>
              <a:rPr lang="en-US" sz="2800" dirty="0">
                <a:solidFill>
                  <a:srgbClr val="FF0000"/>
                </a:solidFill>
              </a:rPr>
              <a:t>three</a:t>
            </a:r>
            <a:r>
              <a:rPr lang="en-US" sz="2800" dirty="0">
                <a:solidFill>
                  <a:srgbClr val="333399"/>
                </a:solidFill>
              </a:rPr>
              <a:t> EL Civics Additional Assessments (COAAPs)</a:t>
            </a:r>
          </a:p>
          <a:p>
            <a:pPr eaLnBrk="1" hangingPunct="1">
              <a:lnSpc>
                <a:spcPct val="90000"/>
              </a:lnSpc>
            </a:pPr>
            <a:endParaRPr lang="en-US" sz="2800" dirty="0">
              <a:solidFill>
                <a:srgbClr val="333399"/>
              </a:solidFill>
            </a:endParaRPr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B7BFA4-330F-4ABC-B901-115ECA722C28}" type="slidenum">
              <a:rPr lang="en-US" smtClean="0">
                <a:latin typeface="Arial" pitchFamily="34" charset="0"/>
              </a:rPr>
              <a:pPr>
                <a:defRPr/>
              </a:pPr>
              <a:t>27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914819"/>
      </p:ext>
    </p:extLst>
  </p:cSld>
  <p:clrMapOvr>
    <a:masterClrMapping/>
  </p:clrMapOvr>
  <p:transition spd="slow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IET Outcomes</a:t>
            </a:r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1534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US" sz="3600" b="0" u="sng" dirty="0">
                <a:solidFill>
                  <a:srgbClr val="FF0000"/>
                </a:solidFill>
              </a:rPr>
              <a:t>IET Outcomes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333399"/>
                </a:solidFill>
              </a:rPr>
              <a:t>243 Integrated EL Civics</a:t>
            </a:r>
            <a:r>
              <a:rPr lang="en-US" sz="2800" dirty="0">
                <a:solidFill>
                  <a:srgbClr val="333399"/>
                </a:solidFill>
              </a:rPr>
              <a:t>: Pass up to </a:t>
            </a:r>
            <a:r>
              <a:rPr lang="en-US" sz="2800" dirty="0">
                <a:solidFill>
                  <a:srgbClr val="FF0000"/>
                </a:solidFill>
              </a:rPr>
              <a:t>three</a:t>
            </a:r>
            <a:r>
              <a:rPr lang="en-US" sz="2800" dirty="0">
                <a:solidFill>
                  <a:srgbClr val="333399"/>
                </a:solidFill>
              </a:rPr>
              <a:t> EL Civics Additional Assessments (COAAPs) for learners co-enrolled in Integrated Education and Training (IET).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800" dirty="0">
              <a:solidFill>
                <a:srgbClr val="333399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sz="2800" dirty="0">
              <a:solidFill>
                <a:srgbClr val="333399"/>
              </a:solidFill>
            </a:endParaRPr>
          </a:p>
        </p:txBody>
      </p:sp>
      <p:sp>
        <p:nvSpPr>
          <p:cNvPr id="2765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FB7BFA4-330F-4ABC-B901-115ECA722C28}" type="slidenum">
              <a:rPr lang="en-US" smtClean="0">
                <a:latin typeface="Arial" pitchFamily="34" charset="0"/>
              </a:rPr>
              <a:pPr>
                <a:defRPr/>
              </a:pPr>
              <a:t>28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97933"/>
      </p:ext>
    </p:extLst>
  </p:cSld>
  <p:clrMapOvr>
    <a:masterClrMapping/>
  </p:clrMapOvr>
  <p:transition spd="slow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2</a:t>
            </a:r>
            <a:r>
              <a:rPr lang="en-US" sz="2800" baseline="30000" dirty="0">
                <a:solidFill>
                  <a:srgbClr val="333399"/>
                </a:solidFill>
              </a:rPr>
              <a:t>nd</a:t>
            </a:r>
            <a:r>
              <a:rPr lang="en-US" sz="2800" dirty="0">
                <a:solidFill>
                  <a:srgbClr val="333399"/>
                </a:solidFill>
              </a:rPr>
              <a:t> Payment Points Attestation Letter</a:t>
            </a:r>
          </a:p>
        </p:txBody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2" y="1219200"/>
            <a:ext cx="8305801" cy="4419600"/>
          </a:xfrm>
        </p:spPr>
        <p:txBody>
          <a:bodyPr/>
          <a:lstStyle/>
          <a:p>
            <a:pPr eaLnBrk="1" hangingPunct="1"/>
            <a:r>
              <a:rPr lang="en-US" sz="2800" b="1" dirty="0">
                <a:solidFill>
                  <a:srgbClr val="000099"/>
                </a:solidFill>
              </a:rPr>
              <a:t>December 15, 2023</a:t>
            </a:r>
          </a:p>
          <a:p>
            <a:pPr eaLnBrk="1" hangingPunct="1"/>
            <a:r>
              <a:rPr lang="en-US" sz="2800" dirty="0">
                <a:solidFill>
                  <a:srgbClr val="000099"/>
                </a:solidFill>
              </a:rPr>
              <a:t>Allows WIOA, Title II agencies to once again verify their payment points totals, with particular emphasis on HSE and HS diploma.</a:t>
            </a:r>
          </a:p>
          <a:p>
            <a:pPr eaLnBrk="1" hangingPunct="1"/>
            <a:r>
              <a:rPr lang="en-US" sz="2800" dirty="0">
                <a:solidFill>
                  <a:srgbClr val="000099"/>
                </a:solidFill>
              </a:rPr>
              <a:t>Verify students that did/did not make it through the CDE HSE data match.</a:t>
            </a:r>
          </a:p>
          <a:p>
            <a:pPr eaLnBrk="1" hangingPunct="1"/>
            <a:r>
              <a:rPr lang="en-US" sz="2800" dirty="0">
                <a:solidFill>
                  <a:srgbClr val="000099"/>
                </a:solidFill>
              </a:rPr>
              <a:t>Compare HS diploma earners in districts that have not completed their list by August 1.</a:t>
            </a:r>
          </a:p>
          <a:p>
            <a:pPr eaLnBrk="1" hangingPunct="1"/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5632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6865D18-30FF-4A3D-8FB2-E49A88F4D307}" type="slidenum">
              <a:rPr lang="en-US" smtClean="0">
                <a:latin typeface="Arial" pitchFamily="34" charset="0"/>
              </a:rPr>
              <a:pPr>
                <a:defRPr/>
              </a:pPr>
              <a:t>29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073697"/>
      </p:ext>
    </p:extLst>
  </p:cSld>
  <p:clrMapOvr>
    <a:masterClrMapping/>
  </p:clrMapOvr>
  <p:transition spd="slow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EL Civics Guidelines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5438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99"/>
                </a:solidFill>
              </a:rPr>
              <a:t>Entry Record for each EL Civics focus area a student attends — </a:t>
            </a:r>
            <a:r>
              <a:rPr lang="en-US" sz="2800" b="0" dirty="0">
                <a:solidFill>
                  <a:srgbClr val="000099"/>
                </a:solidFill>
              </a:rPr>
              <a:t>must be for an EL Civics designated class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99"/>
                </a:solidFill>
              </a:rPr>
              <a:t>Update Record— </a:t>
            </a:r>
            <a:r>
              <a:rPr lang="en-US" sz="2800" b="0" dirty="0">
                <a:solidFill>
                  <a:srgbClr val="000099"/>
                </a:solidFill>
              </a:rPr>
              <a:t>follow the same guidelines as ESL</a:t>
            </a:r>
            <a:endParaRPr lang="en-US" sz="2800" dirty="0">
              <a:solidFill>
                <a:srgbClr val="000099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99"/>
                </a:solidFill>
              </a:rPr>
              <a:t>CASAS pre- and post-tests—</a:t>
            </a:r>
            <a:r>
              <a:rPr lang="en-US" sz="2800" b="0" dirty="0">
                <a:solidFill>
                  <a:srgbClr val="000099"/>
                </a:solidFill>
              </a:rPr>
              <a:t>use</a:t>
            </a:r>
            <a:r>
              <a:rPr lang="en-US" sz="2800" dirty="0">
                <a:solidFill>
                  <a:srgbClr val="000099"/>
                </a:solidFill>
              </a:rPr>
              <a:t> </a:t>
            </a:r>
            <a:r>
              <a:rPr lang="en-US" sz="2800" b="0" dirty="0">
                <a:solidFill>
                  <a:srgbClr val="000099"/>
                </a:solidFill>
              </a:rPr>
              <a:t>reading or listening tests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>
                <a:solidFill>
                  <a:srgbClr val="000099"/>
                </a:solidFill>
              </a:rPr>
              <a:t>EL Civics students must have instructional program of ESL.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b="0" dirty="0">
              <a:solidFill>
                <a:srgbClr val="333399"/>
              </a:solidFill>
            </a:endParaRPr>
          </a:p>
          <a:p>
            <a:pPr eaLnBrk="1" hangingPunct="1">
              <a:lnSpc>
                <a:spcPct val="90000"/>
              </a:lnSpc>
            </a:pPr>
            <a:endParaRPr lang="en-US" b="0" dirty="0">
              <a:solidFill>
                <a:srgbClr val="333399"/>
              </a:solidFill>
            </a:endParaRPr>
          </a:p>
        </p:txBody>
      </p:sp>
      <p:pic>
        <p:nvPicPr>
          <p:cNvPr id="48133" name="Picture 4" descr="034183d59394737088cf1aa6e054d87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67400" y="5029200"/>
            <a:ext cx="253388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13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6644352-4463-4CEC-A8CC-D1692259E05C}" type="slidenum">
              <a:rPr lang="en-US" smtClean="0">
                <a:latin typeface="Arial" pitchFamily="34" charset="0"/>
              </a:rPr>
              <a:pPr>
                <a:defRPr/>
              </a:pPr>
              <a:t>30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943942"/>
      </p:ext>
    </p:extLst>
  </p:cSld>
  <p:clrMapOvr>
    <a:masterClrMapping/>
  </p:clrMapOvr>
  <p:transition spd="slow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EL Civics Student Outcome Dataset (SODS)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00200"/>
            <a:ext cx="8229600" cy="3048000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3200" u="sng" dirty="0">
                <a:solidFill>
                  <a:srgbClr val="FF0000"/>
                </a:solidFill>
              </a:rPr>
              <a:t>Civic Participation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Pass one or more CDE-approved Additional Assessments (COAAPs)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One learner may earn payment points for passing up to three COAAPs in a program year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Completion of Entry, Update, Pretest, and Post-test</a:t>
            </a:r>
          </a:p>
        </p:txBody>
      </p:sp>
      <p:sp>
        <p:nvSpPr>
          <p:cNvPr id="5734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C0C1EF-9E67-4848-B6E2-B3921B554D8A}" type="slidenum">
              <a:rPr lang="en-US" smtClean="0">
                <a:latin typeface="Arial" pitchFamily="34" charset="0"/>
              </a:rPr>
              <a:pPr>
                <a:defRPr/>
              </a:pPr>
              <a:t>31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9545493"/>
      </p:ext>
    </p:extLst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EL Civics Student Outcome Dataset (SODS) - 1</a:t>
            </a:r>
          </a:p>
        </p:txBody>
      </p:sp>
      <p:sp>
        <p:nvSpPr>
          <p:cNvPr id="5837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8001000" cy="40386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200" u="sng" dirty="0">
                <a:solidFill>
                  <a:srgbClr val="FF0000"/>
                </a:solidFill>
              </a:rPr>
              <a:t>Citizenship Preparation</a:t>
            </a:r>
            <a:r>
              <a:rPr lang="en-US" dirty="0"/>
              <a:t> 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Pass Citizenship Interview Test  (Score = </a:t>
            </a:r>
            <a:r>
              <a:rPr lang="en-US" sz="2800" dirty="0">
                <a:solidFill>
                  <a:srgbClr val="FF0000"/>
                </a:solidFill>
              </a:rPr>
              <a:t>206</a:t>
            </a:r>
            <a:r>
              <a:rPr lang="en-US" sz="2800" dirty="0">
                <a:solidFill>
                  <a:srgbClr val="333399"/>
                </a:solidFill>
              </a:rPr>
              <a:t> or above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Pass Government and History for Citizenship Test (Score = </a:t>
            </a:r>
            <a:r>
              <a:rPr lang="en-US" sz="2800" dirty="0">
                <a:solidFill>
                  <a:srgbClr val="FF0000"/>
                </a:solidFill>
              </a:rPr>
              <a:t>206</a:t>
            </a:r>
            <a:r>
              <a:rPr lang="en-US" sz="2800" dirty="0">
                <a:solidFill>
                  <a:srgbClr val="333399"/>
                </a:solidFill>
              </a:rPr>
              <a:t> or above)</a:t>
            </a:r>
          </a:p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Also requires presence of Entry, Update, Pretest, Post-test</a:t>
            </a:r>
          </a:p>
          <a:p>
            <a:pPr eaLnBrk="1" hangingPunct="1">
              <a:buNone/>
            </a:pPr>
            <a:endParaRPr lang="en-US" dirty="0">
              <a:solidFill>
                <a:srgbClr val="333399"/>
              </a:solidFill>
            </a:endParaRPr>
          </a:p>
        </p:txBody>
      </p:sp>
      <p:sp>
        <p:nvSpPr>
          <p:cNvPr id="58370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73CBD1-B384-4293-91C0-E8330F2BCECA}" type="slidenum">
              <a:rPr lang="en-US" smtClean="0">
                <a:latin typeface="Arial" pitchFamily="34" charset="0"/>
              </a:rPr>
              <a:pPr>
                <a:defRPr/>
              </a:pPr>
              <a:t>32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4859766"/>
      </p:ext>
    </p:extLst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EL Civics Student Outcome Dataset (SODS) - 2</a:t>
            </a:r>
          </a:p>
        </p:txBody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229600" cy="3048000"/>
          </a:xfrm>
        </p:spPr>
        <p:txBody>
          <a:bodyPr/>
          <a:lstStyle/>
          <a:p>
            <a:pPr marL="533400" indent="-533400" eaLnBrk="1" hangingPunct="1">
              <a:buFont typeface="Wingdings" pitchFamily="2" charset="2"/>
              <a:buNone/>
            </a:pPr>
            <a:r>
              <a:rPr lang="en-US" sz="3200" u="sng" dirty="0">
                <a:solidFill>
                  <a:srgbClr val="FF0000"/>
                </a:solidFill>
              </a:rPr>
              <a:t>243 Integrated EL Civics (IELCE)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Pass one or more CDE-approved Additional Assessments (COAAPs) specified for IELCE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Learner may earn payment points for passing up to three COAAPs in a program year</a:t>
            </a:r>
          </a:p>
          <a:p>
            <a:pPr marL="533400" indent="-533400" eaLnBrk="1" hangingPunct="1"/>
            <a:r>
              <a:rPr lang="en-US" sz="2800" dirty="0">
                <a:solidFill>
                  <a:srgbClr val="333399"/>
                </a:solidFill>
              </a:rPr>
              <a:t>Completion of Entry, Update, Pretest, and Post-test</a:t>
            </a:r>
          </a:p>
        </p:txBody>
      </p:sp>
      <p:sp>
        <p:nvSpPr>
          <p:cNvPr id="57346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BC0C1EF-9E67-4848-B6E2-B3921B554D8A}" type="slidenum">
              <a:rPr lang="en-US" smtClean="0">
                <a:latin typeface="Arial" pitchFamily="34" charset="0"/>
              </a:rPr>
              <a:pPr>
                <a:defRPr/>
              </a:pPr>
              <a:t>33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493580"/>
      </p:ext>
    </p:extLst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8458200" cy="12192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 TE Class Designation</a:t>
            </a:r>
          </a:p>
        </p:txBody>
      </p:sp>
      <p:sp>
        <p:nvSpPr>
          <p:cNvPr id="2053" name="Rectangle 3" descr="FOCUS Area Drop Down Menu. 231 EL Civics Civic Participation is highlited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b="0"/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/>
          </a:p>
          <a:p>
            <a:pPr eaLnBrk="1" hangingPunct="1">
              <a:lnSpc>
                <a:spcPct val="90000"/>
              </a:lnSpc>
            </a:pPr>
            <a:endParaRPr lang="en-US" b="0"/>
          </a:p>
          <a:p>
            <a:pPr eaLnBrk="1" hangingPunct="1">
              <a:lnSpc>
                <a:spcPct val="90000"/>
              </a:lnSpc>
            </a:pPr>
            <a:endParaRPr lang="en-US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381000" y="1281743"/>
            <a:ext cx="8305800" cy="3145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6400" indent="-406400">
              <a:spcBef>
                <a:spcPct val="20000"/>
              </a:spcBef>
              <a:buSzPct val="100000"/>
              <a:buFont typeface="Wingdings" pitchFamily="2" charset="2"/>
              <a:buChar char="Ü"/>
            </a:pPr>
            <a:r>
              <a:rPr lang="en-US" sz="3200" dirty="0">
                <a:solidFill>
                  <a:srgbClr val="333399"/>
                </a:solidFill>
              </a:rPr>
              <a:t>Designate the correct WIOA, Title II instructional program(s) for each assigned class.</a:t>
            </a:r>
          </a:p>
          <a:p>
            <a:pPr marL="406400" indent="-406400">
              <a:spcBef>
                <a:spcPct val="20000"/>
              </a:spcBef>
              <a:buSzPct val="100000"/>
              <a:buFont typeface="Wingdings" pitchFamily="2" charset="2"/>
              <a:buChar char="Ü"/>
            </a:pPr>
            <a:r>
              <a:rPr lang="en-US" sz="3200" dirty="0">
                <a:solidFill>
                  <a:srgbClr val="333399"/>
                </a:solidFill>
              </a:rPr>
              <a:t>Designate the appropriate focus area for each EL Civics class in the TE Class Instance Record.  </a:t>
            </a:r>
          </a:p>
        </p:txBody>
      </p:sp>
      <p:cxnSp>
        <p:nvCxnSpPr>
          <p:cNvPr id="4" name="Straight Connecto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200400" y="4724400"/>
            <a:ext cx="44697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TE Class Instance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5" b="-1"/>
          <a:stretch/>
        </p:blipFill>
        <p:spPr bwMode="auto">
          <a:xfrm>
            <a:off x="3173506" y="4702819"/>
            <a:ext cx="4760738" cy="1567161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14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62B9CA6-7877-4179-BB8D-ECF97EBA01A0}" type="slidenum">
              <a:rPr lang="en-US" smtClean="0">
                <a:latin typeface="Arial" pitchFamily="34" charset="0"/>
              </a:rPr>
              <a:pPr>
                <a:defRPr/>
              </a:pPr>
              <a:t>34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643727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333399"/>
                </a:solidFill>
              </a:rPr>
              <a:t>Integrated Education &amp; Training (IET)</a:t>
            </a:r>
          </a:p>
        </p:txBody>
      </p:sp>
      <p:pic>
        <p:nvPicPr>
          <p:cNvPr id="3" name="Picture 2" descr="Special Programs = IET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1" y="2288560"/>
            <a:ext cx="4450556" cy="195738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464170" y="3651907"/>
            <a:ext cx="4344980" cy="19389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dirty="0"/>
              <a:t>For </a:t>
            </a:r>
            <a:r>
              <a:rPr lang="en-US" sz="2400" b="1" dirty="0"/>
              <a:t>243 IELCE classes </a:t>
            </a:r>
            <a:r>
              <a:rPr lang="en-US" sz="2400" dirty="0"/>
              <a:t>that </a:t>
            </a:r>
            <a:r>
              <a:rPr lang="en-US" sz="2400" b="1" dirty="0"/>
              <a:t> </a:t>
            </a:r>
            <a:r>
              <a:rPr lang="en-US" sz="2400" dirty="0"/>
              <a:t>include Integrated Education and Training, mark “Integrated Education &amp; Training” under Special Programs.</a:t>
            </a:r>
          </a:p>
        </p:txBody>
      </p:sp>
      <p:sp>
        <p:nvSpPr>
          <p:cNvPr id="6" name="Left-Up Arrow 5" descr="Arrow showing relationship between Special Programs and 243 Classes."/>
          <p:cNvSpPr/>
          <p:nvPr/>
        </p:nvSpPr>
        <p:spPr>
          <a:xfrm rot="16200000">
            <a:off x="5402832" y="2529158"/>
            <a:ext cx="345059" cy="1737145"/>
          </a:xfrm>
          <a:prstGeom prst="leftUpArrow">
            <a:avLst>
              <a:gd name="adj1" fmla="val 18678"/>
              <a:gd name="adj2" fmla="val 25000"/>
              <a:gd name="adj3" fmla="val 25000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3129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333399"/>
                </a:solidFill>
              </a:rPr>
              <a:t>CASAS CA Accountability Page (1)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338BC8-2C0C-4A7E-9939-0532A98EE2C1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6" name="Picture 5" descr="CASAS CA acct page">
            <a:extLst>
              <a:ext uri="{FF2B5EF4-FFF2-40B4-BE49-F238E27FC236}">
                <a16:creationId xmlns:a16="http://schemas.microsoft.com/office/drawing/2014/main" id="{9EFD9B62-92B7-4D48-333C-338F43EBB5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108" y="1752600"/>
            <a:ext cx="8632494" cy="41148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44492766"/>
      </p:ext>
    </p:extLst>
  </p:cSld>
  <p:clrMapOvr>
    <a:masterClrMapping/>
  </p:clrMapOvr>
  <p:transition spd="slow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65" y="85477"/>
            <a:ext cx="8915400" cy="754177"/>
          </a:xfrm>
        </p:spPr>
        <p:txBody>
          <a:bodyPr/>
          <a:lstStyle/>
          <a:p>
            <a:r>
              <a:rPr lang="en-US" sz="2800" dirty="0">
                <a:solidFill>
                  <a:srgbClr val="333399"/>
                </a:solidFill>
              </a:rPr>
              <a:t>CASAS CA Accountability Page (2)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4458" y="1219200"/>
            <a:ext cx="5962035" cy="378565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400" dirty="0"/>
              <a:t>Go to the Training &amp; Networking page to access recordings and documentation related to the statewide and regional network meetings. </a:t>
            </a:r>
          </a:p>
          <a:p>
            <a:endParaRPr lang="en-US" sz="24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2400" u="sng" dirty="0">
                <a:solidFill>
                  <a:schemeClr val="accent1">
                    <a:lumMod val="75000"/>
                  </a:schemeClr>
                </a:solidFill>
              </a:rPr>
              <a:t>https://www.casas.org/training-and-support/casas-peer-communities/california-adult-education-accountability-and-assessment/training-and-networking/networking-meetings</a:t>
            </a:r>
            <a:endParaRPr lang="en-US" sz="2400" dirty="0"/>
          </a:p>
        </p:txBody>
      </p:sp>
      <p:pic>
        <p:nvPicPr>
          <p:cNvPr id="3" name="Picture 2" descr="CASAS CA Acct p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8600" y="2743200"/>
            <a:ext cx="4604413" cy="3833954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140358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333399"/>
                </a:solidFill>
              </a:rPr>
              <a:t>2023–24 Data Dictionary </a:t>
            </a:r>
          </a:p>
        </p:txBody>
      </p:sp>
      <p:sp>
        <p:nvSpPr>
          <p:cNvPr id="3" name="Rectangle 2"/>
          <p:cNvSpPr/>
          <p:nvPr/>
        </p:nvSpPr>
        <p:spPr>
          <a:xfrm>
            <a:off x="-16933" y="1219203"/>
            <a:ext cx="90876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Home</a:t>
            </a:r>
            <a:r>
              <a:rPr lang="en-US" dirty="0"/>
              <a:t> &gt; </a:t>
            </a:r>
            <a:r>
              <a:rPr lang="en-US" dirty="0">
                <a:hlinkClick r:id="rId4"/>
              </a:rPr>
              <a:t>Training and Support</a:t>
            </a:r>
            <a:r>
              <a:rPr lang="en-US" dirty="0"/>
              <a:t> &gt; </a:t>
            </a:r>
            <a:r>
              <a:rPr lang="en-US" dirty="0">
                <a:hlinkClick r:id="rId5"/>
              </a:rPr>
              <a:t>CASAS Peer Communities</a:t>
            </a:r>
            <a:r>
              <a:rPr lang="en-US" dirty="0"/>
              <a:t> &gt; </a:t>
            </a:r>
            <a:r>
              <a:rPr lang="en-US" dirty="0">
                <a:hlinkClick r:id="rId6"/>
              </a:rPr>
              <a:t>California Accountability</a:t>
            </a:r>
            <a:r>
              <a:rPr lang="en-US" dirty="0"/>
              <a:t> &gt; 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sz="half" idx="1"/>
          </p:nvPr>
        </p:nvSpPr>
        <p:spPr>
          <a:xfrm>
            <a:off x="376525" y="1981200"/>
            <a:ext cx="8229600" cy="4401194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2023–24 Data Dictionary for WIOA, Title II and CAEP</a:t>
            </a:r>
          </a:p>
          <a:p>
            <a:r>
              <a:rPr lang="en-US" dirty="0">
                <a:solidFill>
                  <a:srgbClr val="002060"/>
                </a:solidFill>
              </a:rPr>
              <a:t>Summary of Changes</a:t>
            </a:r>
          </a:p>
          <a:p>
            <a:r>
              <a:rPr lang="en-US" dirty="0">
                <a:solidFill>
                  <a:srgbClr val="002060"/>
                </a:solidFill>
              </a:rPr>
              <a:t>Updated Attachment A CA Assessment Policy</a:t>
            </a:r>
          </a:p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2" name="Picture 1" descr="Data Dictionary"/>
          <p:cNvPicPr>
            <a:picLocks noChangeAspect="1"/>
          </p:cNvPicPr>
          <p:nvPr/>
        </p:nvPicPr>
        <p:blipFill rotWithShape="1">
          <a:blip r:embed="rId7"/>
          <a:srcRect r="2128" b="733"/>
          <a:stretch/>
        </p:blipFill>
        <p:spPr>
          <a:xfrm>
            <a:off x="2590800" y="3962400"/>
            <a:ext cx="5257800" cy="2411088"/>
          </a:xfrm>
          <a:prstGeom prst="rect">
            <a:avLst/>
          </a:prstGeom>
          <a:ln>
            <a:noFill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F3421-45A1-4DB6-8E7F-E37026803F41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258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333399"/>
                </a:solidFill>
              </a:rPr>
              <a:t>2023–24 Ordering Guide for </a:t>
            </a:r>
            <a:br>
              <a:rPr lang="en-US" sz="2800" dirty="0">
                <a:solidFill>
                  <a:srgbClr val="333399"/>
                </a:solidFill>
              </a:rPr>
            </a:br>
            <a:r>
              <a:rPr lang="en-US" sz="2800" dirty="0">
                <a:solidFill>
                  <a:srgbClr val="333399"/>
                </a:solidFill>
              </a:rPr>
              <a:t>CA WIOA, Title II Agencies</a:t>
            </a:r>
          </a:p>
        </p:txBody>
      </p:sp>
      <p:sp>
        <p:nvSpPr>
          <p:cNvPr id="3" name="Rectangle 2"/>
          <p:cNvSpPr/>
          <p:nvPr/>
        </p:nvSpPr>
        <p:spPr>
          <a:xfrm>
            <a:off x="990600" y="1219203"/>
            <a:ext cx="7239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Home</a:t>
            </a:r>
            <a:r>
              <a:rPr lang="en-US" dirty="0"/>
              <a:t> &gt; </a:t>
            </a:r>
            <a:r>
              <a:rPr lang="en-US" dirty="0">
                <a:hlinkClick r:id="rId3"/>
              </a:rPr>
              <a:t>Training and Support</a:t>
            </a:r>
            <a:r>
              <a:rPr lang="en-US" dirty="0"/>
              <a:t> &gt; </a:t>
            </a:r>
            <a:r>
              <a:rPr lang="en-US" dirty="0">
                <a:hlinkClick r:id="rId4"/>
              </a:rPr>
              <a:t>CASAS Peer Communities</a:t>
            </a:r>
            <a:r>
              <a:rPr lang="en-US" dirty="0"/>
              <a:t> &gt; </a:t>
            </a:r>
            <a:r>
              <a:rPr lang="en-US" dirty="0">
                <a:hlinkClick r:id="rId5"/>
              </a:rPr>
              <a:t>California Accountability</a:t>
            </a:r>
            <a:r>
              <a:rPr lang="en-US" dirty="0"/>
              <a:t> &gt; Ordering Guides 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170337"/>
            <a:ext cx="2702855" cy="38862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2060"/>
                </a:solidFill>
              </a:rPr>
              <a:t>WIOA, Title II agencies can order select CASAS materials free of charge using the 2023–24 Ordering Guide.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2" name="Picture 1" descr="CA WIOA Order Guid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400" y="2971800"/>
            <a:ext cx="5077529" cy="16287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76F3421-45A1-4DB6-8E7F-E37026803F41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69072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9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Resources (1)</a:t>
            </a:r>
          </a:p>
        </p:txBody>
      </p:sp>
      <p:sp>
        <p:nvSpPr>
          <p:cNvPr id="2" name="Rectangle 1"/>
          <p:cNvSpPr/>
          <p:nvPr/>
        </p:nvSpPr>
        <p:spPr>
          <a:xfrm>
            <a:off x="1235596" y="1122010"/>
            <a:ext cx="7527404" cy="480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800" u="sng" dirty="0">
                <a:solidFill>
                  <a:srgbClr val="FF0000"/>
                </a:solidFill>
              </a:rPr>
              <a:t>Regional and Statewide Network Meetings </a:t>
            </a:r>
          </a:p>
        </p:txBody>
      </p:sp>
      <p:pic>
        <p:nvPicPr>
          <p:cNvPr id="70661" name="Picture 3" descr="Map of 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024" y="4953000"/>
            <a:ext cx="1114576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26631" y="1752600"/>
            <a:ext cx="7917369" cy="5486400"/>
          </a:xfrm>
        </p:spPr>
        <p:txBody>
          <a:bodyPr/>
          <a:lstStyle/>
          <a:p>
            <a:pPr marL="346075" indent="-346075" eaLnBrk="1" hangingPunct="1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US" sz="2800" dirty="0">
                <a:solidFill>
                  <a:srgbClr val="333399"/>
                </a:solidFill>
              </a:rPr>
              <a:t>Virtual Statewide Meetings monthly (usually first Tuesday of the month).</a:t>
            </a:r>
          </a:p>
          <a:p>
            <a:pPr marL="346075" indent="-346075" eaLnBrk="1" hangingPunct="1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US" sz="2800" dirty="0">
                <a:solidFill>
                  <a:srgbClr val="333399"/>
                </a:solidFill>
              </a:rPr>
              <a:t>Virtual Statewide TE Meetings monthly (usually on Friday mornings).</a:t>
            </a:r>
          </a:p>
          <a:p>
            <a:pPr marL="346075" indent="-346075" eaLnBrk="1" hangingPunct="1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US" sz="2800" dirty="0">
                <a:solidFill>
                  <a:srgbClr val="333399"/>
                </a:solidFill>
              </a:rPr>
              <a:t>Regional California network meetings where participants can address more specific concerns and strategies with peers.</a:t>
            </a:r>
          </a:p>
          <a:p>
            <a:pPr marL="346075" indent="-346075" eaLnBrk="1" hangingPunct="1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US" sz="2800" dirty="0">
                <a:solidFill>
                  <a:srgbClr val="333399"/>
                </a:solidFill>
              </a:rPr>
              <a:t>Meetings held face to face and online.</a:t>
            </a:r>
          </a:p>
          <a:p>
            <a:pPr marL="346075" indent="-346075" eaLnBrk="1" hangingPunct="1">
              <a:lnSpc>
                <a:spcPct val="90000"/>
              </a:lnSpc>
              <a:tabLst>
                <a:tab pos="0" algn="l"/>
              </a:tabLst>
              <a:defRPr/>
            </a:pPr>
            <a:r>
              <a:rPr lang="en-US" sz="2800" dirty="0">
                <a:solidFill>
                  <a:srgbClr val="333399"/>
                </a:solidFill>
              </a:rPr>
              <a:t>Register for network meetings at </a:t>
            </a:r>
            <a:r>
              <a:rPr lang="en-US" sz="2800" dirty="0">
                <a:solidFill>
                  <a:srgbClr val="333399"/>
                </a:solidFill>
                <a:hlinkClick r:id="rId3"/>
              </a:rPr>
              <a:t>www.casas.org</a:t>
            </a:r>
            <a:r>
              <a:rPr lang="en-US" sz="2800" dirty="0">
                <a:solidFill>
                  <a:srgbClr val="333399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3200" dirty="0"/>
          </a:p>
        </p:txBody>
      </p:sp>
      <p:sp>
        <p:nvSpPr>
          <p:cNvPr id="6963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8F7F75B-CFEF-47F3-9D42-79FB6B489AC5}" type="slidenum">
              <a:rPr lang="en-US" smtClean="0">
                <a:latin typeface="Arial" pitchFamily="34" charset="0"/>
              </a:rPr>
              <a:pPr>
                <a:defRPr/>
              </a:pPr>
              <a:t>40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969125"/>
      </p:ext>
    </p:extLst>
  </p:cSld>
  <p:clrMapOvr>
    <a:masterClrMapping/>
  </p:clrMapOvr>
  <p:transition spd="slow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0"/>
            <a:ext cx="7772400" cy="1143000"/>
          </a:xfrm>
        </p:spPr>
        <p:txBody>
          <a:bodyPr/>
          <a:lstStyle/>
          <a:p>
            <a:pPr eaLnBrk="1" hangingPunct="1"/>
            <a:r>
              <a:rPr lang="en-US" sz="2800" dirty="0">
                <a:solidFill>
                  <a:srgbClr val="333399"/>
                </a:solidFill>
              </a:rPr>
              <a:t>Resources (2)</a:t>
            </a:r>
          </a:p>
        </p:txBody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371600"/>
            <a:ext cx="7772400" cy="4114800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600" b="0" dirty="0">
                <a:solidFill>
                  <a:srgbClr val="333399"/>
                </a:solidFill>
              </a:rPr>
              <a:t>CASAS Technical Support: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>
                <a:solidFill>
                  <a:srgbClr val="333399"/>
                </a:solidFill>
              </a:rPr>
              <a:t>1-800-255-1036</a:t>
            </a:r>
          </a:p>
          <a:p>
            <a:pPr eaLnBrk="1" hangingPunct="1">
              <a:buFont typeface="Wingdings" pitchFamily="2" charset="2"/>
              <a:buNone/>
            </a:pPr>
            <a:r>
              <a:rPr lang="en-US" sz="3600" b="0" dirty="0">
                <a:solidFill>
                  <a:srgbClr val="333399"/>
                </a:solidFill>
              </a:rPr>
              <a:t>CASAS Fax #:</a:t>
            </a:r>
          </a:p>
          <a:p>
            <a:pPr eaLnBrk="1" hangingPunct="1">
              <a:buFont typeface="Wingdings" pitchFamily="2" charset="2"/>
              <a:buChar char="Ø"/>
            </a:pPr>
            <a:r>
              <a:rPr lang="en-US" sz="3600" dirty="0">
                <a:solidFill>
                  <a:srgbClr val="333399"/>
                </a:solidFill>
              </a:rPr>
              <a:t>1-858-292-2910</a:t>
            </a:r>
          </a:p>
          <a:p>
            <a:pPr eaLnBrk="1" hangingPunct="1">
              <a:buFont typeface="Wingdings" pitchFamily="2" charset="2"/>
              <a:buNone/>
            </a:pPr>
            <a:endParaRPr lang="en-US" sz="3600" dirty="0">
              <a:solidFill>
                <a:srgbClr val="333399"/>
              </a:solidFill>
            </a:endParaRPr>
          </a:p>
          <a:p>
            <a:pPr eaLnBrk="1" hangingPunct="1"/>
            <a:endParaRPr lang="en-US" sz="3600" dirty="0">
              <a:solidFill>
                <a:srgbClr val="333399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endParaRPr lang="en-US" sz="3600" b="0" dirty="0"/>
          </a:p>
          <a:p>
            <a:pPr eaLnBrk="1" hangingPunct="1">
              <a:buFont typeface="Wingdings" pitchFamily="2" charset="2"/>
              <a:buNone/>
            </a:pPr>
            <a:endParaRPr lang="en-US" sz="3600" b="0" dirty="0"/>
          </a:p>
        </p:txBody>
      </p:sp>
      <p:pic>
        <p:nvPicPr>
          <p:cNvPr id="72709" name="Picture 4" descr="bd19644_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3" y="1600200"/>
            <a:ext cx="20796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2895600" y="4549676"/>
            <a:ext cx="57912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333399"/>
                </a:solidFill>
              </a:rPr>
              <a:t>E-mail:</a:t>
            </a:r>
          </a:p>
          <a:p>
            <a:pPr>
              <a:buClr>
                <a:srgbClr val="333399"/>
              </a:buClr>
              <a:buFont typeface="Wingdings" pitchFamily="2" charset="2"/>
              <a:buChar char="Ø"/>
            </a:pPr>
            <a:r>
              <a:rPr lang="en-US" sz="3600" dirty="0">
                <a:solidFill>
                  <a:srgbClr val="008080"/>
                </a:solidFill>
              </a:rPr>
              <a:t> </a:t>
            </a:r>
            <a:r>
              <a:rPr lang="en-US" sz="3600" dirty="0">
                <a:solidFill>
                  <a:srgbClr val="008080"/>
                </a:solidFill>
                <a:hlinkClick r:id="rId3"/>
              </a:rPr>
              <a:t>capm@casas.org</a:t>
            </a:r>
            <a:endParaRPr lang="en-US" sz="3600" dirty="0">
              <a:solidFill>
                <a:srgbClr val="008080"/>
              </a:solidFill>
            </a:endParaRPr>
          </a:p>
          <a:p>
            <a:pPr>
              <a:buClr>
                <a:srgbClr val="333399"/>
              </a:buClr>
              <a:buFont typeface="Wingdings" pitchFamily="2" charset="2"/>
              <a:buChar char="Ø"/>
            </a:pPr>
            <a:r>
              <a:rPr lang="en-US" sz="3600" dirty="0">
                <a:solidFill>
                  <a:srgbClr val="008080"/>
                </a:solidFill>
                <a:hlinkClick r:id="rId4"/>
              </a:rPr>
              <a:t> techsupport@casas.org</a:t>
            </a:r>
            <a:endParaRPr lang="en-US" sz="3600" dirty="0">
              <a:solidFill>
                <a:srgbClr val="008080"/>
              </a:solidFill>
            </a:endParaRPr>
          </a:p>
        </p:txBody>
      </p:sp>
      <p:sp>
        <p:nvSpPr>
          <p:cNvPr id="7065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A443B45-8C5B-451A-8F8A-3B6EDAFA4D4F}" type="slidenum">
              <a:rPr lang="en-US" smtClean="0">
                <a:latin typeface="Arial" pitchFamily="34" charset="0"/>
              </a:rPr>
              <a:pPr>
                <a:defRPr/>
              </a:pPr>
              <a:t>41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775361"/>
      </p:ext>
    </p:extLst>
  </p:cSld>
  <p:clrMapOvr>
    <a:masterClrMapping/>
  </p:clrMapOvr>
  <p:transition spd="slow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C52E6-64B1-2730-1A91-58A2E779A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9600" y="990600"/>
            <a:ext cx="9144000" cy="914400"/>
          </a:xfrm>
        </p:spPr>
        <p:txBody>
          <a:bodyPr/>
          <a:lstStyle/>
          <a:p>
            <a:r>
              <a:rPr lang="en-US" sz="4400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+mn-ea"/>
              </a:rPr>
              <a:t>Thanks for your participation!</a:t>
            </a:r>
          </a:p>
        </p:txBody>
      </p:sp>
      <p:pic>
        <p:nvPicPr>
          <p:cNvPr id="74756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33600" y="2000250"/>
            <a:ext cx="4727575" cy="4800600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AE49F-F245-9836-2845-3097DD121DAA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2706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1D43BC9-FC1B-4EBD-952F-D1BBD55AF2A8}" type="slidenum">
              <a:rPr lang="en-US" smtClean="0">
                <a:latin typeface="Arial" pitchFamily="34" charset="0"/>
              </a:rPr>
              <a:pPr>
                <a:defRPr/>
              </a:pPr>
              <a:t>42</a:t>
            </a:fld>
            <a:endParaRPr 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5726506"/>
      </p:ext>
    </p:extLst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1_Default Design">
  <a:themeElements>
    <a:clrScheme name="Custom 1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704404"/>
      </a:hlink>
      <a:folHlink>
        <a:srgbClr val="704404"/>
      </a:folHlink>
    </a:clrScheme>
    <a:fontScheme name="1_Default Design">
      <a:majorFont>
        <a:latin typeface="Helvetica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0000"/>
        </a:dk1>
        <a:lt1>
          <a:srgbClr val="FFFFFF"/>
        </a:lt1>
        <a:dk2>
          <a:srgbClr val="232323"/>
        </a:dk2>
        <a:lt2>
          <a:srgbClr val="333333"/>
        </a:lt2>
        <a:accent1>
          <a:srgbClr val="CECECE"/>
        </a:accent1>
        <a:accent2>
          <a:srgbClr val="474747"/>
        </a:accent2>
        <a:accent3>
          <a:srgbClr val="FFFFFF"/>
        </a:accent3>
        <a:accent4>
          <a:srgbClr val="000000"/>
        </a:accent4>
        <a:accent5>
          <a:srgbClr val="E3E3E3"/>
        </a:accent5>
        <a:accent6>
          <a:srgbClr val="3F3F3F"/>
        </a:accent6>
        <a:hlink>
          <a:srgbClr val="676767"/>
        </a:hlink>
        <a:folHlink>
          <a:srgbClr val="11111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000000"/>
        </a:dk1>
        <a:lt1>
          <a:srgbClr val="FFFFFF"/>
        </a:lt1>
        <a:dk2>
          <a:srgbClr val="232323"/>
        </a:dk2>
        <a:lt2>
          <a:srgbClr val="333333"/>
        </a:lt2>
        <a:accent1>
          <a:srgbClr val="CECECE"/>
        </a:accent1>
        <a:accent2>
          <a:srgbClr val="474747"/>
        </a:accent2>
        <a:accent3>
          <a:srgbClr val="FFFFFF"/>
        </a:accent3>
        <a:accent4>
          <a:srgbClr val="000000"/>
        </a:accent4>
        <a:accent5>
          <a:srgbClr val="E3E3E3"/>
        </a:accent5>
        <a:accent6>
          <a:srgbClr val="3F3F3F"/>
        </a:accent6>
        <a:hlink>
          <a:srgbClr val="676767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DE Set 1">
  <a:themeElements>
    <a:clrScheme name="CDE Set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CAA177AE90AB84CBBC907C95F34C631" ma:contentTypeVersion="22" ma:contentTypeDescription="Create a new document." ma:contentTypeScope="" ma:versionID="e567d2ce26538baf9feef8a3516a5dfc">
  <xsd:schema xmlns:xsd="http://www.w3.org/2001/XMLSchema" xmlns:xs="http://www.w3.org/2001/XMLSchema" xmlns:p="http://schemas.microsoft.com/office/2006/metadata/properties" xmlns:ns2="ac0dddc7-4c2c-4aeb-a23f-99e6b6e539ca" xmlns:ns3="8ab51f35-1fb3-4be4-a4fa-7dc10d905072" targetNamespace="http://schemas.microsoft.com/office/2006/metadata/properties" ma:root="true" ma:fieldsID="80b78b28574d8437f19ddce5e62f278e" ns2:_="" ns3:_="">
    <xsd:import namespace="ac0dddc7-4c2c-4aeb-a23f-99e6b6e539ca"/>
    <xsd:import namespace="8ab51f35-1fb3-4be4-a4fa-7dc10d90507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Notes_x002d_Comments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_Flow_SignoffStatu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c0dddc7-4c2c-4aeb-a23f-99e6b6e539c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  <xsd:element name="TaxCatchAll" ma:index="28" nillable="true" ma:displayName="Taxonomy Catch All Column" ma:hidden="true" ma:list="{fa564d8c-a56f-4d27-9692-c18015842a55}" ma:internalName="TaxCatchAll" ma:showField="CatchAllData" ma:web="ac0dddc7-4c2c-4aeb-a23f-99e6b6e539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b51f35-1fb3-4be4-a4fa-7dc10d9050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MediaServiceAutoTags" ma:description="" ma:internalName="MediaServiceAutoTags" ma:readOnly="true">
      <xsd:simpleType>
        <xsd:restriction base="dms:Text"/>
      </xsd:simpleType>
    </xsd:element>
    <xsd:element name="Notes_x002d_Comments" ma:index="16" nillable="true" ma:displayName="Notes-Comments" ma:internalName="Notes_x002d_Comments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8" nillable="true" ma:displayName="MediaServiceLocation" ma:internalName="MediaServiceLocation" ma:readOnly="true">
      <xsd:simpleType>
        <xsd:restriction base="dms:Text"/>
      </xsd:simpleType>
    </xsd:element>
    <xsd:element name="MediaServiceOCR" ma:index="19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LengthInSeconds" ma:index="25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7" nillable="true" ma:taxonomy="true" ma:internalName="lcf76f155ced4ddcb4097134ff3c332f" ma:taxonomyFieldName="MediaServiceImageTags" ma:displayName="Image Tags" ma:readOnly="false" ma:fieldId="{5cf76f15-5ced-4ddc-b409-7134ff3c332f}" ma:taxonomyMulti="true" ma:sspId="9e8b3729-a4b8-462e-9781-4baf9b076db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_x002d_Comments xmlns="8ab51f35-1fb3-4be4-a4fa-7dc10d905072" xsi:nil="true"/>
    <lcf76f155ced4ddcb4097134ff3c332f xmlns="8ab51f35-1fb3-4be4-a4fa-7dc10d905072">
      <Terms xmlns="http://schemas.microsoft.com/office/infopath/2007/PartnerControls"/>
    </lcf76f155ced4ddcb4097134ff3c332f>
    <_Flow_SignoffStatus xmlns="8ab51f35-1fb3-4be4-a4fa-7dc10d905072" xsi:nil="true"/>
    <TaxCatchAll xmlns="ac0dddc7-4c2c-4aeb-a23f-99e6b6e539ca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DDDBE6-606A-478C-B4CD-F486EC5B86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c0dddc7-4c2c-4aeb-a23f-99e6b6e539ca"/>
    <ds:schemaRef ds:uri="8ab51f35-1fb3-4be4-a4fa-7dc10d90507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28BE0A-BC2C-4A8C-B3A7-EDE0D33CAA7D}">
  <ds:schemaRefs>
    <ds:schemaRef ds:uri="http://schemas.microsoft.com/office/2006/metadata/properties"/>
    <ds:schemaRef ds:uri="http://schemas.microsoft.com/office/infopath/2007/PartnerControls"/>
    <ds:schemaRef ds:uri="8ab51f35-1fb3-4be4-a4fa-7dc10d905072"/>
    <ds:schemaRef ds:uri="ac0dddc7-4c2c-4aeb-a23f-99e6b6e539ca"/>
  </ds:schemaRefs>
</ds:datastoreItem>
</file>

<file path=customXml/itemProps3.xml><?xml version="1.0" encoding="utf-8"?>
<ds:datastoreItem xmlns:ds="http://schemas.openxmlformats.org/officeDocument/2006/customXml" ds:itemID="{398AFC6B-BA98-40B5-A460-F46B0A92D26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19022</TotalTime>
  <Words>2270</Words>
  <Application>Microsoft Office PowerPoint</Application>
  <PresentationFormat>On-screen Show (4:3)</PresentationFormat>
  <Paragraphs>324</Paragraphs>
  <Slides>42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50" baseType="lpstr">
      <vt:lpstr>Arial</vt:lpstr>
      <vt:lpstr>Calibri</vt:lpstr>
      <vt:lpstr>Cambria</vt:lpstr>
      <vt:lpstr>Helvetica</vt:lpstr>
      <vt:lpstr>Times New Roman</vt:lpstr>
      <vt:lpstr>Wingdings</vt:lpstr>
      <vt:lpstr>1_Default Design</vt:lpstr>
      <vt:lpstr>CDE Set 1</vt:lpstr>
      <vt:lpstr>State Leadership Project:</vt:lpstr>
      <vt:lpstr>California WIOA, Title II  2023–24</vt:lpstr>
      <vt:lpstr>California Accountability </vt:lpstr>
      <vt:lpstr>National Reporting System</vt:lpstr>
      <vt:lpstr>WIOA Core Program Partners</vt:lpstr>
      <vt:lpstr>NRS Table 4</vt:lpstr>
      <vt:lpstr>NRS Table 5</vt:lpstr>
      <vt:lpstr>CASAS Information</vt:lpstr>
      <vt:lpstr>WIOA, Title II Data Deliverables</vt:lpstr>
      <vt:lpstr>WIOA, Title II Data Collection Timeline</vt:lpstr>
      <vt:lpstr>Quarterly Data Submission </vt:lpstr>
      <vt:lpstr>Employment &amp; Earnings Survey</vt:lpstr>
      <vt:lpstr>Employment &amp; Earnings Survey (1)</vt:lpstr>
      <vt:lpstr>Employment &amp; Earnings Survey (2)</vt:lpstr>
      <vt:lpstr>End of Year Data Submission</vt:lpstr>
      <vt:lpstr>Data Collection Requirements</vt:lpstr>
      <vt:lpstr>Data Collection Requirements (1)</vt:lpstr>
      <vt:lpstr>Data Collection Requirements (2)</vt:lpstr>
      <vt:lpstr>Data Collection Requirements (3)</vt:lpstr>
      <vt:lpstr>California Assessment Policy</vt:lpstr>
      <vt:lpstr>Guidelines for Local Assessment</vt:lpstr>
      <vt:lpstr>CASAS Reading STEPS – Test Specifics</vt:lpstr>
      <vt:lpstr>CASAS Listening STEPS – Test Specifics</vt:lpstr>
      <vt:lpstr>CASAS Math GOALS 2 – Test Specifics</vt:lpstr>
      <vt:lpstr>FAQ: CASAS Assessments  Authorized for NRS for 2023–24</vt:lpstr>
      <vt:lpstr>NRS Table 4 Outcomes</vt:lpstr>
      <vt:lpstr>EL Civics Outcomes</vt:lpstr>
      <vt:lpstr>IET Outcomes</vt:lpstr>
      <vt:lpstr>2nd Payment Points Attestation Letter</vt:lpstr>
      <vt:lpstr>EL Civics Guidelines</vt:lpstr>
      <vt:lpstr>EL Civics Student Outcome Dataset (SODS)</vt:lpstr>
      <vt:lpstr>EL Civics Student Outcome Dataset (SODS) - 1</vt:lpstr>
      <vt:lpstr>EL Civics Student Outcome Dataset (SODS) - 2</vt:lpstr>
      <vt:lpstr> TE Class Designation</vt:lpstr>
      <vt:lpstr>Integrated Education &amp; Training (IET)</vt:lpstr>
      <vt:lpstr>CASAS CA Accountability Page (1)</vt:lpstr>
      <vt:lpstr>CASAS CA Accountability Page (2)</vt:lpstr>
      <vt:lpstr>2023–24 Data Dictionary </vt:lpstr>
      <vt:lpstr>2023–24 Ordering Guide for  CA WIOA, Title II Agencies</vt:lpstr>
      <vt:lpstr>Resources (1)</vt:lpstr>
      <vt:lpstr>Resources (2)</vt:lpstr>
      <vt:lpstr>Thanks for your participation!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adolney</dc:creator>
  <cp:lastModifiedBy>Michael Pierce</cp:lastModifiedBy>
  <cp:revision>644</cp:revision>
  <cp:lastPrinted>2018-06-05T15:49:00Z</cp:lastPrinted>
  <dcterms:created xsi:type="dcterms:W3CDTF">2008-03-13T22:52:28Z</dcterms:created>
  <dcterms:modified xsi:type="dcterms:W3CDTF">2023-10-03T14:32:54Z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0x0101006CAA177AE90AB84CBBC907C95F34C631</vt:lpwstr>
  </property>
</Properties>
</file>