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7" r:id="rId3"/>
    <p:sldId id="257" r:id="rId4"/>
    <p:sldId id="258" r:id="rId5"/>
    <p:sldId id="259" r:id="rId6"/>
    <p:sldId id="260" r:id="rId7"/>
    <p:sldId id="261" r:id="rId8"/>
    <p:sldId id="268" r:id="rId9"/>
    <p:sldId id="262" r:id="rId10"/>
    <p:sldId id="266" r:id="rId1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41" autoAdjust="0"/>
  </p:normalViewPr>
  <p:slideViewPr>
    <p:cSldViewPr snapToGrid="0">
      <p:cViewPr varScale="1">
        <p:scale>
          <a:sx n="66" d="100"/>
          <a:sy n="66" d="100"/>
        </p:scale>
        <p:origin x="90" y="6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76"/>
    </p:cViewPr>
  </p:sorterViewPr>
  <p:notesViewPr>
    <p:cSldViewPr snapToGrid="0">
      <p:cViewPr>
        <p:scale>
          <a:sx n="100" d="100"/>
          <a:sy n="100" d="100"/>
        </p:scale>
        <p:origin x="1620" y="-13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F7883-68EC-4C4E-8BBF-E074052D932F}" type="datetimeFigureOut">
              <a:rPr lang="en-US" smtClean="0"/>
              <a:t>8/27/2020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369CA-AE19-4BC9-B812-D6D66B4C2978}" type="slidenum">
              <a:rPr lang="en-US" smtClean="0"/>
              <a:t>‹#›</a:t>
            </a:fld>
            <a:endParaRPr lang="en-US"/>
          </a:p>
        </p:txBody>
      </p:sp>
    </p:spTree>
    <p:extLst>
      <p:ext uri="{BB962C8B-B14F-4D97-AF65-F5344CB8AC3E}">
        <p14:creationId xmlns:p14="http://schemas.microsoft.com/office/powerpoint/2010/main" val="7421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and welcome to the 2020-2021 school year.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am Dr. Carolyn Zachry, an Education Administrator and State Director for adult education in California.</a:t>
            </a:r>
          </a:p>
          <a:p>
            <a:r>
              <a:rPr lang="en-US" sz="1200" kern="1200" dirty="0">
                <a:solidFill>
                  <a:schemeClr val="tx1"/>
                </a:solidFill>
                <a:effectLst/>
                <a:latin typeface="+mn-lt"/>
                <a:ea typeface="+mn-ea"/>
                <a:cs typeface="+mn-cs"/>
              </a:rPr>
              <a:t>I thought it was important to provide you with an update to what is happening in the world of adult education and how you play an important role in the work we do as a state to support our adult students to achieve their goals.</a:t>
            </a:r>
          </a:p>
          <a:p>
            <a:endParaRPr lang="en-US" dirty="0"/>
          </a:p>
        </p:txBody>
      </p:sp>
      <p:sp>
        <p:nvSpPr>
          <p:cNvPr id="4" name="Slide Number Placeholder 3"/>
          <p:cNvSpPr>
            <a:spLocks noGrp="1"/>
          </p:cNvSpPr>
          <p:nvPr>
            <p:ph type="sldNum" sz="quarter" idx="10"/>
          </p:nvPr>
        </p:nvSpPr>
        <p:spPr/>
        <p:txBody>
          <a:bodyPr/>
          <a:lstStyle/>
          <a:p>
            <a:fld id="{14A369CA-AE19-4BC9-B812-D6D66B4C2978}" type="slidenum">
              <a:rPr lang="en-US" smtClean="0"/>
              <a:t>1</a:t>
            </a:fld>
            <a:endParaRPr lang="en-US"/>
          </a:p>
        </p:txBody>
      </p:sp>
    </p:spTree>
    <p:extLst>
      <p:ext uri="{BB962C8B-B14F-4D97-AF65-F5344CB8AC3E}">
        <p14:creationId xmlns:p14="http://schemas.microsoft.com/office/powerpoint/2010/main" val="258030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Zoom into this new school year, I want you to know that you do make a difference in the lives of the 800 thousand adult learners in California, no matter the delivery method of instruction!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wish you a successful school year.</a:t>
            </a:r>
          </a:p>
          <a:p>
            <a:endParaRPr lang="en-US" dirty="0"/>
          </a:p>
        </p:txBody>
      </p:sp>
      <p:sp>
        <p:nvSpPr>
          <p:cNvPr id="4" name="Slide Number Placeholder 3"/>
          <p:cNvSpPr>
            <a:spLocks noGrp="1"/>
          </p:cNvSpPr>
          <p:nvPr>
            <p:ph type="sldNum" sz="quarter" idx="10"/>
          </p:nvPr>
        </p:nvSpPr>
        <p:spPr/>
        <p:txBody>
          <a:bodyPr/>
          <a:lstStyle/>
          <a:p>
            <a:fld id="{14A369CA-AE19-4BC9-B812-D6D66B4C2978}" type="slidenum">
              <a:rPr lang="en-US" smtClean="0"/>
              <a:t>10</a:t>
            </a:fld>
            <a:endParaRPr lang="en-US"/>
          </a:p>
        </p:txBody>
      </p:sp>
    </p:spTree>
    <p:extLst>
      <p:ext uri="{BB962C8B-B14F-4D97-AF65-F5344CB8AC3E}">
        <p14:creationId xmlns:p14="http://schemas.microsoft.com/office/powerpoint/2010/main" val="427471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thank you for all you did, whether you are in the classroom, the front office, counseling, administration, or anyone I forgot, for the pivot you all made last March!  I am so proud of how our adult education field, all of you, were able to change your delivery of instruction and support to your students to help them to continue on their education journey. You helped students to get connected online or with packets. However, to do this, many of you had to work long hours to gain an understanding for yourselves on how to deliver instruction without students in the classroom with you. You participated in professional development offered by OTAN/CALPRO/CASAS as well as COABE/LINCS and some of our friends in the curriculum arena. Once you had the instruction down, then we threw in virtual assessment with CASAS, GED and </a:t>
            </a:r>
            <a:r>
              <a:rPr lang="en-US" dirty="0" err="1"/>
              <a:t>HiSET</a:t>
            </a:r>
            <a:r>
              <a:rPr lang="en-US" dirty="0"/>
              <a:t>, and still you all persevered! And then what followed?  Graduation celebrations! Thank you to those schools that filled my inbox with the positive messages about your graduations.  We have been Tweeting these out.</a:t>
            </a:r>
          </a:p>
          <a:p>
            <a:endParaRPr lang="en-US" dirty="0"/>
          </a:p>
        </p:txBody>
      </p:sp>
      <p:sp>
        <p:nvSpPr>
          <p:cNvPr id="4" name="Slide Number Placeholder 3"/>
          <p:cNvSpPr>
            <a:spLocks noGrp="1"/>
          </p:cNvSpPr>
          <p:nvPr>
            <p:ph type="sldNum" sz="quarter" idx="5"/>
          </p:nvPr>
        </p:nvSpPr>
        <p:spPr/>
        <p:txBody>
          <a:bodyPr/>
          <a:lstStyle/>
          <a:p>
            <a:fld id="{14A369CA-AE19-4BC9-B812-D6D66B4C2978}" type="slidenum">
              <a:rPr lang="en-US" smtClean="0"/>
              <a:t>2</a:t>
            </a:fld>
            <a:endParaRPr lang="en-US"/>
          </a:p>
        </p:txBody>
      </p:sp>
    </p:spTree>
    <p:extLst>
      <p:ext uri="{BB962C8B-B14F-4D97-AF65-F5344CB8AC3E}">
        <p14:creationId xmlns:p14="http://schemas.microsoft.com/office/powerpoint/2010/main" val="267023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am going to cover six topic areas which will be displayed on PowerPoint Slides.</a:t>
            </a:r>
          </a:p>
          <a:p>
            <a:r>
              <a:rPr lang="en-US" sz="1200" kern="1200" dirty="0">
                <a:solidFill>
                  <a:schemeClr val="tx1"/>
                </a:solidFill>
                <a:effectLst/>
                <a:latin typeface="+mn-lt"/>
                <a:ea typeface="+mn-ea"/>
                <a:cs typeface="+mn-cs"/>
              </a:rPr>
              <a:t>These topics include funding, surveys, Teaching Skills that Matter, the Continuous Improvement Plan</a:t>
            </a:r>
            <a:r>
              <a:rPr lang="en-US" sz="1200" kern="1200">
                <a:solidFill>
                  <a:schemeClr val="tx1"/>
                </a:solidFill>
                <a:effectLst/>
                <a:latin typeface="+mn-lt"/>
                <a:ea typeface="+mn-ea"/>
                <a:cs typeface="+mn-cs"/>
              </a:rPr>
              <a:t>, California </a:t>
            </a:r>
            <a:r>
              <a:rPr lang="en-US" sz="1200" kern="1200" dirty="0">
                <a:solidFill>
                  <a:schemeClr val="tx1"/>
                </a:solidFill>
                <a:effectLst/>
                <a:latin typeface="+mn-lt"/>
                <a:ea typeface="+mn-ea"/>
                <a:cs typeface="+mn-cs"/>
              </a:rPr>
              <a:t>in the spotlight and information from our State Leadership Projects.</a:t>
            </a:r>
          </a:p>
          <a:p>
            <a:endParaRPr lang="en-US" dirty="0"/>
          </a:p>
        </p:txBody>
      </p:sp>
      <p:sp>
        <p:nvSpPr>
          <p:cNvPr id="4" name="Slide Number Placeholder 3"/>
          <p:cNvSpPr>
            <a:spLocks noGrp="1"/>
          </p:cNvSpPr>
          <p:nvPr>
            <p:ph type="sldNum" sz="quarter" idx="10"/>
          </p:nvPr>
        </p:nvSpPr>
        <p:spPr/>
        <p:txBody>
          <a:bodyPr/>
          <a:lstStyle/>
          <a:p>
            <a:fld id="{14A369CA-AE19-4BC9-B812-D6D66B4C2978}" type="slidenum">
              <a:rPr lang="en-US" smtClean="0"/>
              <a:t>3</a:t>
            </a:fld>
            <a:endParaRPr lang="en-US"/>
          </a:p>
        </p:txBody>
      </p:sp>
    </p:spTree>
    <p:extLst>
      <p:ext uri="{BB962C8B-B14F-4D97-AF65-F5344CB8AC3E}">
        <p14:creationId xmlns:p14="http://schemas.microsoft.com/office/powerpoint/2010/main" val="78023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state funding this year is stable, thanks to all of you who helped your local state legislator understand the importance of adult education. While we didn’t receive a COLA, we also didn’t receive a 10% cut!</a:t>
            </a:r>
          </a:p>
          <a:p>
            <a:endParaRPr lang="en-US" dirty="0"/>
          </a:p>
          <a:p>
            <a:r>
              <a:rPr lang="en-US" sz="1200" kern="1200" dirty="0">
                <a:solidFill>
                  <a:schemeClr val="tx1"/>
                </a:solidFill>
                <a:effectLst/>
                <a:latin typeface="+mn-lt"/>
                <a:ea typeface="+mn-ea"/>
                <a:cs typeface="+mn-cs"/>
              </a:rPr>
              <a:t>On the federal side, our WIOA Title II funding has gone up a couple million dollars and is expected to go up again next year.  We are watching all of the various stimulus bills and have also participated in a couple of grants from the U.S. Departments of Labor and Education. We are still awaiting word on those.  They are specific to helping individuals find employment in industry sectors identified by our California Labor Agency and the California Workforce Development Board.</a:t>
            </a:r>
          </a:p>
          <a:p>
            <a:endParaRPr lang="en-US" dirty="0"/>
          </a:p>
          <a:p>
            <a:r>
              <a:rPr lang="en-US" dirty="0"/>
              <a:t>We did apply for a waiver to what is called the Tidings Act. The important piece to note about the waiver is that you are able to spend 2019-20 WIOA Title II funds until Sept. 30</a:t>
            </a:r>
            <a:r>
              <a:rPr lang="en-US" baseline="30000" dirty="0"/>
              <a:t>th</a:t>
            </a:r>
            <a:r>
              <a:rPr lang="en-US" dirty="0"/>
              <a:t>, 2020.  The final ECR is open and you may actually submit now and then an amended claim by Oct. 15, 2020.  We are hoping that this helps with cash flow.</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A369CA-AE19-4BC9-B812-D6D66B4C2978}" type="slidenum">
              <a:rPr lang="en-US" smtClean="0"/>
              <a:t>4</a:t>
            </a:fld>
            <a:endParaRPr lang="en-US"/>
          </a:p>
        </p:txBody>
      </p:sp>
    </p:spTree>
    <p:extLst>
      <p:ext uri="{BB962C8B-B14F-4D97-AF65-F5344CB8AC3E}">
        <p14:creationId xmlns:p14="http://schemas.microsoft.com/office/powerpoint/2010/main" val="325079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had a team of individuals from the field working on two documents. The first is a common intake document related to technology accessibility. By using common questions, as an adult education system, we will be able to provide more accurate data to legislators, the superintendent, your regions, and maybe even for grant purposes. These will be shared very soon.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document is an opening survey. Similar to the surveys we did in the spring asking how you were delivering instruction</a:t>
            </a:r>
            <a:r>
              <a:rPr lang="en-US" dirty="0"/>
              <a:t> we are interested in knowing what school will look like for you at the start of this academic year. This information helps us to provide data about the delivery of California adult education services.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A369CA-AE19-4BC9-B812-D6D66B4C2978}" type="slidenum">
              <a:rPr lang="en-US" smtClean="0"/>
              <a:t>5</a:t>
            </a:fld>
            <a:endParaRPr lang="en-US"/>
          </a:p>
        </p:txBody>
      </p:sp>
    </p:spTree>
    <p:extLst>
      <p:ext uri="{BB962C8B-B14F-4D97-AF65-F5344CB8AC3E}">
        <p14:creationId xmlns:p14="http://schemas.microsoft.com/office/powerpoint/2010/main" val="36181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California will be participating in an project call Teaching Skills that Matter.  This is a train the trainers program which trains teachers to integrate the </a:t>
            </a:r>
            <a:r>
              <a:rPr lang="en-US" sz="1200" b="1" i="0" kern="1200" dirty="0">
                <a:solidFill>
                  <a:schemeClr val="tx1"/>
                </a:solidFill>
                <a:effectLst/>
                <a:latin typeface="+mn-lt"/>
                <a:ea typeface="+mn-ea"/>
                <a:cs typeface="+mn-cs"/>
              </a:rPr>
              <a:t>skills</a:t>
            </a:r>
            <a:r>
              <a:rPr lang="en-US" sz="1200" b="0" i="0" kern="1200" dirty="0">
                <a:solidFill>
                  <a:schemeClr val="tx1"/>
                </a:solidFill>
                <a:effectLst/>
                <a:latin typeface="+mn-lt"/>
                <a:ea typeface="+mn-ea"/>
                <a:cs typeface="+mn-cs"/>
              </a:rPr>
              <a:t> that matter to adult students using </a:t>
            </a:r>
            <a:r>
              <a:rPr lang="en-US" sz="1200" b="1" i="0" kern="1200" dirty="0">
                <a:solidFill>
                  <a:schemeClr val="tx1"/>
                </a:solidFill>
                <a:effectLst/>
                <a:latin typeface="+mn-lt"/>
                <a:ea typeface="+mn-ea"/>
                <a:cs typeface="+mn-cs"/>
              </a:rPr>
              <a:t>approaches</a:t>
            </a:r>
            <a:r>
              <a:rPr lang="en-US" sz="1200" b="0" i="0" kern="1200" dirty="0">
                <a:solidFill>
                  <a:schemeClr val="tx1"/>
                </a:solidFill>
                <a:effectLst/>
                <a:latin typeface="+mn-lt"/>
                <a:ea typeface="+mn-ea"/>
                <a:cs typeface="+mn-cs"/>
              </a:rPr>
              <a:t> that work across critical </a:t>
            </a:r>
            <a:r>
              <a:rPr lang="en-US" sz="1200" b="1" i="0" kern="1200" dirty="0">
                <a:solidFill>
                  <a:schemeClr val="tx1"/>
                </a:solidFill>
                <a:effectLst/>
                <a:latin typeface="+mn-lt"/>
                <a:ea typeface="+mn-ea"/>
                <a:cs typeface="+mn-cs"/>
              </a:rPr>
              <a:t>topics</a:t>
            </a:r>
            <a:r>
              <a:rPr lang="en-US" sz="1200" b="0" i="0" kern="1200" dirty="0">
                <a:solidFill>
                  <a:schemeClr val="tx1"/>
                </a:solidFill>
                <a:effectLst/>
                <a:latin typeface="+mn-lt"/>
                <a:ea typeface="+mn-ea"/>
                <a:cs typeface="+mn-cs"/>
              </a:rPr>
              <a:t>. Using the project's tools and training, adult education teachers can teach the transferable skills students need in these critical contexts.  Our team’s focus will be immigrant integration. The California team consists of four teachers named on the slide, Jennifer, Alisa, Jill, and Jodie, staff from CALPRO and Dr. Carmen Martinez Calderon from the AEO. We look forward to rolling this training out statewide in the 2021-22 academic year.</a:t>
            </a:r>
            <a:endParaRPr lang="en-US" dirty="0"/>
          </a:p>
        </p:txBody>
      </p:sp>
      <p:sp>
        <p:nvSpPr>
          <p:cNvPr id="4" name="Slide Number Placeholder 3"/>
          <p:cNvSpPr>
            <a:spLocks noGrp="1"/>
          </p:cNvSpPr>
          <p:nvPr>
            <p:ph type="sldNum" sz="quarter" idx="10"/>
          </p:nvPr>
        </p:nvSpPr>
        <p:spPr/>
        <p:txBody>
          <a:bodyPr/>
          <a:lstStyle/>
          <a:p>
            <a:fld id="{14A369CA-AE19-4BC9-B812-D6D66B4C2978}" type="slidenum">
              <a:rPr lang="en-US" smtClean="0"/>
              <a:t>6</a:t>
            </a:fld>
            <a:endParaRPr lang="en-US"/>
          </a:p>
        </p:txBody>
      </p:sp>
    </p:spTree>
    <p:extLst>
      <p:ext uri="{BB962C8B-B14F-4D97-AF65-F5344CB8AC3E}">
        <p14:creationId xmlns:p14="http://schemas.microsoft.com/office/powerpoint/2010/main" val="316111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new WIOA grant cycle, we are moving away from the multiple plans that administrators had to submit to a single yearly plan that we hope will drive professional development and improve outcomes for learnings. This will need a team approach at an agency level.  More information will be forthcoming as the document is finalized. </a:t>
            </a:r>
          </a:p>
        </p:txBody>
      </p:sp>
      <p:sp>
        <p:nvSpPr>
          <p:cNvPr id="4" name="Slide Number Placeholder 3"/>
          <p:cNvSpPr>
            <a:spLocks noGrp="1"/>
          </p:cNvSpPr>
          <p:nvPr>
            <p:ph type="sldNum" sz="quarter" idx="5"/>
          </p:nvPr>
        </p:nvSpPr>
        <p:spPr/>
        <p:txBody>
          <a:bodyPr/>
          <a:lstStyle/>
          <a:p>
            <a:fld id="{14A369CA-AE19-4BC9-B812-D6D66B4C2978}" type="slidenum">
              <a:rPr lang="en-US" smtClean="0"/>
              <a:t>7</a:t>
            </a:fld>
            <a:endParaRPr lang="en-US"/>
          </a:p>
        </p:txBody>
      </p:sp>
    </p:spTree>
    <p:extLst>
      <p:ext uri="{BB962C8B-B14F-4D97-AF65-F5344CB8AC3E}">
        <p14:creationId xmlns:p14="http://schemas.microsoft.com/office/powerpoint/2010/main" val="130864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Burlington English has been hosting various webinars spotlighting individual states adult education response to COVID-19.  This week is California’s turn!  I hope that you have registered!</a:t>
            </a:r>
          </a:p>
        </p:txBody>
      </p:sp>
      <p:sp>
        <p:nvSpPr>
          <p:cNvPr id="4" name="Slide Number Placeholder 3"/>
          <p:cNvSpPr>
            <a:spLocks noGrp="1"/>
          </p:cNvSpPr>
          <p:nvPr>
            <p:ph type="sldNum" sz="quarter" idx="5"/>
          </p:nvPr>
        </p:nvSpPr>
        <p:spPr/>
        <p:txBody>
          <a:bodyPr/>
          <a:lstStyle/>
          <a:p>
            <a:fld id="{14A369CA-AE19-4BC9-B812-D6D66B4C2978}" type="slidenum">
              <a:rPr lang="en-US" smtClean="0"/>
              <a:t>8</a:t>
            </a:fld>
            <a:endParaRPr lang="en-US"/>
          </a:p>
        </p:txBody>
      </p:sp>
    </p:spTree>
    <p:extLst>
      <p:ext uri="{BB962C8B-B14F-4D97-AF65-F5344CB8AC3E}">
        <p14:creationId xmlns:p14="http://schemas.microsoft.com/office/powerpoint/2010/main" val="402263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857750"/>
          </a:xfrm>
        </p:spPr>
        <p:txBody>
          <a:bodyPr/>
          <a:lstStyle/>
          <a:p>
            <a:r>
              <a:rPr lang="en-US" dirty="0"/>
              <a:t>See paper…</a:t>
            </a:r>
          </a:p>
        </p:txBody>
      </p:sp>
      <p:sp>
        <p:nvSpPr>
          <p:cNvPr id="4" name="Slide Number Placeholder 3"/>
          <p:cNvSpPr>
            <a:spLocks noGrp="1"/>
          </p:cNvSpPr>
          <p:nvPr>
            <p:ph type="sldNum" sz="quarter" idx="5"/>
          </p:nvPr>
        </p:nvSpPr>
        <p:spPr/>
        <p:txBody>
          <a:bodyPr/>
          <a:lstStyle/>
          <a:p>
            <a:fld id="{14A369CA-AE19-4BC9-B812-D6D66B4C2978}" type="slidenum">
              <a:rPr lang="en-US" smtClean="0"/>
              <a:t>9</a:t>
            </a:fld>
            <a:endParaRPr lang="en-US"/>
          </a:p>
        </p:txBody>
      </p:sp>
    </p:spTree>
    <p:extLst>
      <p:ext uri="{BB962C8B-B14F-4D97-AF65-F5344CB8AC3E}">
        <p14:creationId xmlns:p14="http://schemas.microsoft.com/office/powerpoint/2010/main" val="3082876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rgbClr val="070C51"/>
                </a:solidFill>
                <a:latin typeface="Arial" panose="020B0604020202020204" pitchFamily="34" charset="0"/>
              </a:rPr>
              <a:t>CALIFORNIA DEPARTMENT OF EDUCATION</a:t>
            </a:r>
            <a:br>
              <a:rPr lang="en-US" altLang="en-US" sz="1100" b="1" dirty="0">
                <a:solidFill>
                  <a:srgbClr val="070C51"/>
                </a:solidFill>
                <a:latin typeface="Arial" panose="020B0604020202020204" pitchFamily="34" charset="0"/>
              </a:rPr>
            </a:br>
            <a:r>
              <a:rPr lang="en-US" altLang="en-US" sz="1100" dirty="0">
                <a:solidFill>
                  <a:srgbClr val="070C51"/>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150"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spTree>
    <p:extLst>
      <p:ext uri="{BB962C8B-B14F-4D97-AF65-F5344CB8AC3E}">
        <p14:creationId xmlns:p14="http://schemas.microsoft.com/office/powerpoint/2010/main" val="396695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15194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127785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318001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8/27/2020</a:t>
            </a:fld>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34956093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1325" y="527050"/>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317500" y="2066925"/>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2697480" y="818388"/>
            <a:ext cx="9144000" cy="1143000"/>
          </a:xfrm>
        </p:spPr>
        <p:txBody>
          <a:bodyPr/>
          <a:lstStyle/>
          <a:p>
            <a:r>
              <a:rPr lang="en-US" altLang="en-US" b="1" dirty="0"/>
              <a:t>Welcome Back</a:t>
            </a:r>
          </a:p>
        </p:txBody>
      </p:sp>
      <p:sp>
        <p:nvSpPr>
          <p:cNvPr id="2" name="TextBox 1"/>
          <p:cNvSpPr txBox="1"/>
          <p:nvPr/>
        </p:nvSpPr>
        <p:spPr>
          <a:xfrm>
            <a:off x="3118104" y="2770632"/>
            <a:ext cx="8421624" cy="1600438"/>
          </a:xfrm>
          <a:prstGeom prst="rect">
            <a:avLst/>
          </a:prstGeom>
          <a:noFill/>
        </p:spPr>
        <p:txBody>
          <a:bodyPr wrap="square" rtlCol="0">
            <a:spAutoFit/>
          </a:bodyPr>
          <a:lstStyle/>
          <a:p>
            <a:pPr algn="ctr"/>
            <a:r>
              <a:rPr lang="en-US" sz="4000" dirty="0"/>
              <a:t>Dr. Carolyn Zachry</a:t>
            </a:r>
          </a:p>
          <a:p>
            <a:pPr algn="ctr"/>
            <a:r>
              <a:rPr lang="en-US" sz="4000" dirty="0"/>
              <a:t>State Director Adult Education</a:t>
            </a:r>
          </a:p>
          <a:p>
            <a:endParaRPr lang="en-US" dirty="0"/>
          </a:p>
        </p:txBody>
      </p:sp>
      <p:pic>
        <p:nvPicPr>
          <p:cNvPr id="3" name="Welcome Back Kotter (1)" descr="Audio from television program Welcome Back Kotter">
            <a:hlinkClick r:id="" action="ppaction://media"/>
            <a:extLst>
              <a:ext uri="{FF2B5EF4-FFF2-40B4-BE49-F238E27FC236}">
                <a16:creationId xmlns:a16="http://schemas.microsoft.com/office/drawing/2014/main" id="{01FE2D5B-B105-4266-BDB3-3186F88FF1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41099" y="5385106"/>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30F3-6DE2-4EC2-9B04-F24427A2588F}"/>
              </a:ext>
            </a:extLst>
          </p:cNvPr>
          <p:cNvSpPr>
            <a:spLocks noGrp="1"/>
          </p:cNvSpPr>
          <p:nvPr>
            <p:ph type="title"/>
          </p:nvPr>
        </p:nvSpPr>
        <p:spPr/>
        <p:txBody>
          <a:bodyPr/>
          <a:lstStyle/>
          <a:p>
            <a:r>
              <a:rPr lang="en-US" dirty="0">
                <a:solidFill>
                  <a:srgbClr val="FEEDE2"/>
                </a:solidFill>
              </a:rPr>
              <a:t>Words of Wisdom</a:t>
            </a:r>
          </a:p>
        </p:txBody>
      </p:sp>
      <p:sp>
        <p:nvSpPr>
          <p:cNvPr id="3" name="Content Placeholder 2">
            <a:extLst>
              <a:ext uri="{FF2B5EF4-FFF2-40B4-BE49-F238E27FC236}">
                <a16:creationId xmlns:a16="http://schemas.microsoft.com/office/drawing/2014/main" id="{32749C83-2280-42F2-9B4C-42BC079B6DFE}"/>
              </a:ext>
            </a:extLst>
          </p:cNvPr>
          <p:cNvSpPr>
            <a:spLocks noGrp="1"/>
          </p:cNvSpPr>
          <p:nvPr>
            <p:ph idx="1"/>
          </p:nvPr>
        </p:nvSpPr>
        <p:spPr>
          <a:xfrm>
            <a:off x="2540000" y="420914"/>
            <a:ext cx="9144000" cy="5675086"/>
          </a:xfrm>
        </p:spPr>
        <p:txBody>
          <a:bodyPr/>
          <a:lstStyle/>
          <a:p>
            <a:pPr marL="0" indent="0" algn="ctr">
              <a:buNone/>
            </a:pPr>
            <a:r>
              <a:rPr lang="en-US" sz="5400" dirty="0"/>
              <a:t>What you do makes a difference, and you have to decide what kind of difference you want to make.</a:t>
            </a:r>
          </a:p>
          <a:p>
            <a:pPr marL="0" indent="0" algn="ctr">
              <a:buNone/>
            </a:pPr>
            <a:endParaRPr lang="en-US" dirty="0"/>
          </a:p>
          <a:p>
            <a:pPr marL="0" indent="0" algn="ctr">
              <a:buNone/>
            </a:pPr>
            <a:r>
              <a:rPr lang="en-US" dirty="0"/>
              <a:t>Jane Goodall</a:t>
            </a:r>
          </a:p>
        </p:txBody>
      </p:sp>
    </p:spTree>
    <p:extLst>
      <p:ext uri="{BB962C8B-B14F-4D97-AF65-F5344CB8AC3E}">
        <p14:creationId xmlns:p14="http://schemas.microsoft.com/office/powerpoint/2010/main" val="241972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8A5B-9AAB-4BA0-9F52-39FC5B6D2EDA}"/>
              </a:ext>
            </a:extLst>
          </p:cNvPr>
          <p:cNvSpPr>
            <a:spLocks noGrp="1"/>
          </p:cNvSpPr>
          <p:nvPr>
            <p:ph type="title"/>
          </p:nvPr>
        </p:nvSpPr>
        <p:spPr/>
        <p:txBody>
          <a:bodyPr/>
          <a:lstStyle/>
          <a:p>
            <a:r>
              <a:rPr lang="en-US" dirty="0">
                <a:solidFill>
                  <a:srgbClr val="FEEDE2"/>
                </a:solidFill>
              </a:rPr>
              <a:t>Thank you!</a:t>
            </a:r>
          </a:p>
        </p:txBody>
      </p:sp>
      <p:pic>
        <p:nvPicPr>
          <p:cNvPr id="5" name="Content Placeholder 4" descr="Many small signs in different languages for the words thank you.">
            <a:extLst>
              <a:ext uri="{FF2B5EF4-FFF2-40B4-BE49-F238E27FC236}">
                <a16:creationId xmlns:a16="http://schemas.microsoft.com/office/drawing/2014/main" id="{61313A54-E868-447F-BD4E-816BC11C8A5C}"/>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306638" y="1023938"/>
            <a:ext cx="9885362" cy="3900487"/>
          </a:xfrm>
        </p:spPr>
      </p:pic>
    </p:spTree>
    <p:extLst>
      <p:ext uri="{BB962C8B-B14F-4D97-AF65-F5344CB8AC3E}">
        <p14:creationId xmlns:p14="http://schemas.microsoft.com/office/powerpoint/2010/main" val="337789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altLang="en-US" sz="6000" dirty="0"/>
              <a:t>Topic Areas</a:t>
            </a:r>
          </a:p>
        </p:txBody>
      </p:sp>
      <p:sp>
        <p:nvSpPr>
          <p:cNvPr id="9219" name="Content Placeholder 4"/>
          <p:cNvSpPr>
            <a:spLocks noGrp="1"/>
          </p:cNvSpPr>
          <p:nvPr>
            <p:ph idx="1"/>
          </p:nvPr>
        </p:nvSpPr>
        <p:spPr>
          <a:xfrm>
            <a:off x="2540000" y="1752600"/>
            <a:ext cx="9144000" cy="4114800"/>
          </a:xfrm>
        </p:spPr>
        <p:txBody>
          <a:bodyPr/>
          <a:lstStyle/>
          <a:p>
            <a:r>
              <a:rPr lang="en-US" dirty="0"/>
              <a:t>Funding Updates</a:t>
            </a:r>
          </a:p>
          <a:p>
            <a:r>
              <a:rPr lang="en-US" dirty="0"/>
              <a:t>Upcoming survey and Common Technology Intake </a:t>
            </a:r>
          </a:p>
          <a:p>
            <a:r>
              <a:rPr lang="en-US" dirty="0"/>
              <a:t>Teaching Skills that Matter</a:t>
            </a:r>
          </a:p>
          <a:p>
            <a:r>
              <a:rPr lang="en-US" dirty="0"/>
              <a:t>Continuous Improvement Plan</a:t>
            </a:r>
          </a:p>
          <a:p>
            <a:r>
              <a:rPr lang="en-US" dirty="0"/>
              <a:t>Burlington English: California Webinars</a:t>
            </a:r>
          </a:p>
          <a:p>
            <a:r>
              <a:rPr lang="en-US" dirty="0"/>
              <a:t>State Leadership Projects</a:t>
            </a:r>
          </a:p>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Funding Updates</a:t>
            </a:r>
          </a:p>
        </p:txBody>
      </p:sp>
      <p:sp>
        <p:nvSpPr>
          <p:cNvPr id="3" name="Content Placeholder 2"/>
          <p:cNvSpPr>
            <a:spLocks noGrp="1"/>
          </p:cNvSpPr>
          <p:nvPr>
            <p:ph idx="1"/>
          </p:nvPr>
        </p:nvSpPr>
        <p:spPr>
          <a:xfrm>
            <a:off x="3346823" y="1981200"/>
            <a:ext cx="7088094" cy="4114800"/>
          </a:xfrm>
        </p:spPr>
        <p:txBody>
          <a:bodyPr/>
          <a:lstStyle/>
          <a:p>
            <a:pPr marL="0" indent="0">
              <a:buNone/>
            </a:pPr>
            <a:r>
              <a:rPr lang="en-US" dirty="0"/>
              <a:t>State and Federal Funding</a:t>
            </a:r>
          </a:p>
          <a:p>
            <a:pPr marL="0" indent="0">
              <a:buNone/>
            </a:pPr>
            <a:r>
              <a:rPr lang="en-US" dirty="0"/>
              <a:t>Final Expense Claim Report (ECR)</a:t>
            </a:r>
          </a:p>
        </p:txBody>
      </p:sp>
    </p:spTree>
    <p:extLst>
      <p:ext uri="{BB962C8B-B14F-4D97-AF65-F5344CB8AC3E}">
        <p14:creationId xmlns:p14="http://schemas.microsoft.com/office/powerpoint/2010/main" val="262866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101" y="2570602"/>
            <a:ext cx="9144000" cy="1143000"/>
          </a:xfrm>
        </p:spPr>
        <p:txBody>
          <a:bodyPr/>
          <a:lstStyle/>
          <a:p>
            <a:r>
              <a:rPr lang="en-US" dirty="0"/>
              <a:t>Common Technology Intake and Opening Survey</a:t>
            </a:r>
          </a:p>
        </p:txBody>
      </p:sp>
    </p:spTree>
    <p:extLst>
      <p:ext uri="{BB962C8B-B14F-4D97-AF65-F5344CB8AC3E}">
        <p14:creationId xmlns:p14="http://schemas.microsoft.com/office/powerpoint/2010/main" val="198670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428" y="126695"/>
            <a:ext cx="9144000" cy="1143000"/>
          </a:xfrm>
        </p:spPr>
        <p:txBody>
          <a:bodyPr/>
          <a:lstStyle/>
          <a:p>
            <a:r>
              <a:rPr lang="en-US" dirty="0"/>
              <a:t>Teaching Skills That Matter (TSTM)</a:t>
            </a:r>
          </a:p>
        </p:txBody>
      </p:sp>
      <p:sp>
        <p:nvSpPr>
          <p:cNvPr id="3" name="Content Placeholder 2"/>
          <p:cNvSpPr>
            <a:spLocks noGrp="1"/>
          </p:cNvSpPr>
          <p:nvPr>
            <p:ph idx="1"/>
          </p:nvPr>
        </p:nvSpPr>
        <p:spPr>
          <a:xfrm>
            <a:off x="2614428" y="1002536"/>
            <a:ext cx="9144000" cy="5728770"/>
          </a:xfrm>
        </p:spPr>
        <p:txBody>
          <a:bodyPr/>
          <a:lstStyle/>
          <a:p>
            <a:pPr marL="0" indent="0">
              <a:buNone/>
            </a:pPr>
            <a:r>
              <a:rPr lang="en-US" dirty="0"/>
              <a:t>Thank you to the following teachers</a:t>
            </a:r>
          </a:p>
          <a:p>
            <a:pPr marL="0" indent="0">
              <a:buNone/>
            </a:pPr>
            <a:r>
              <a:rPr lang="en-US" dirty="0"/>
              <a:t>Jennifer Parker </a:t>
            </a:r>
            <a:r>
              <a:rPr lang="en-US" dirty="0" err="1"/>
              <a:t>Adib</a:t>
            </a:r>
            <a:r>
              <a:rPr lang="en-US" dirty="0"/>
              <a:t> </a:t>
            </a:r>
          </a:p>
          <a:p>
            <a:pPr marL="0" indent="0">
              <a:buNone/>
            </a:pPr>
            <a:r>
              <a:rPr lang="en-US" dirty="0"/>
              <a:t>	Campbell Adult and Community Education</a:t>
            </a:r>
          </a:p>
          <a:p>
            <a:pPr marL="0" indent="0">
              <a:buNone/>
            </a:pPr>
            <a:r>
              <a:rPr lang="en-US" dirty="0"/>
              <a:t>Alisa Takeuchi </a:t>
            </a:r>
          </a:p>
          <a:p>
            <a:pPr marL="0" indent="0">
              <a:buNone/>
            </a:pPr>
            <a:r>
              <a:rPr lang="en-US" dirty="0"/>
              <a:t>	Garden Grove Adult Education</a:t>
            </a:r>
          </a:p>
          <a:p>
            <a:pPr marL="0" indent="0">
              <a:buNone/>
            </a:pPr>
            <a:r>
              <a:rPr lang="en-US" dirty="0"/>
              <a:t>Jill Ibbotson </a:t>
            </a:r>
          </a:p>
          <a:p>
            <a:pPr marL="0" indent="0">
              <a:buNone/>
            </a:pPr>
            <a:r>
              <a:rPr lang="en-US" dirty="0"/>
              <a:t>	Saddleback Community College </a:t>
            </a:r>
          </a:p>
          <a:p>
            <a:pPr marL="0" indent="0">
              <a:buNone/>
            </a:pPr>
            <a:r>
              <a:rPr lang="en-US" dirty="0"/>
              <a:t>Jodie Williams </a:t>
            </a:r>
          </a:p>
          <a:p>
            <a:pPr marL="0" indent="0">
              <a:buNone/>
            </a:pPr>
            <a:r>
              <a:rPr lang="en-US" dirty="0"/>
              <a:t>	Boat People SOS</a:t>
            </a:r>
          </a:p>
          <a:p>
            <a:pPr marL="0" indent="0">
              <a:buNone/>
            </a:pPr>
            <a:endParaRPr lang="en-US" dirty="0"/>
          </a:p>
        </p:txBody>
      </p:sp>
    </p:spTree>
    <p:extLst>
      <p:ext uri="{BB962C8B-B14F-4D97-AF65-F5344CB8AC3E}">
        <p14:creationId xmlns:p14="http://schemas.microsoft.com/office/powerpoint/2010/main" val="141873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Improvement Plan</a:t>
            </a:r>
          </a:p>
        </p:txBody>
      </p:sp>
      <p:sp>
        <p:nvSpPr>
          <p:cNvPr id="3" name="Content Placeholder 2"/>
          <p:cNvSpPr>
            <a:spLocks noGrp="1"/>
          </p:cNvSpPr>
          <p:nvPr>
            <p:ph idx="1"/>
          </p:nvPr>
        </p:nvSpPr>
        <p:spPr/>
        <p:txBody>
          <a:bodyPr/>
          <a:lstStyle/>
          <a:p>
            <a:r>
              <a:rPr lang="en-US" dirty="0"/>
              <a:t>Replaces all of the plans from prior years.</a:t>
            </a:r>
          </a:p>
          <a:p>
            <a:r>
              <a:rPr lang="en-US" dirty="0"/>
              <a:t>Useful document</a:t>
            </a:r>
          </a:p>
        </p:txBody>
      </p:sp>
    </p:spTree>
    <p:extLst>
      <p:ext uri="{BB962C8B-B14F-4D97-AF65-F5344CB8AC3E}">
        <p14:creationId xmlns:p14="http://schemas.microsoft.com/office/powerpoint/2010/main" val="186053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FCF4-16DD-4AF8-8D13-92FF4AD77F2B}"/>
              </a:ext>
            </a:extLst>
          </p:cNvPr>
          <p:cNvSpPr>
            <a:spLocks noGrp="1"/>
          </p:cNvSpPr>
          <p:nvPr>
            <p:ph type="title"/>
          </p:nvPr>
        </p:nvSpPr>
        <p:spPr/>
        <p:txBody>
          <a:bodyPr/>
          <a:lstStyle/>
          <a:p>
            <a:r>
              <a:rPr lang="en-US" dirty="0"/>
              <a:t>California’s Adult Education Response to COVID-19</a:t>
            </a:r>
          </a:p>
        </p:txBody>
      </p:sp>
      <p:sp>
        <p:nvSpPr>
          <p:cNvPr id="3" name="Content Placeholder 2">
            <a:extLst>
              <a:ext uri="{FF2B5EF4-FFF2-40B4-BE49-F238E27FC236}">
                <a16:creationId xmlns:a16="http://schemas.microsoft.com/office/drawing/2014/main" id="{57FE53BA-93A4-4B05-9D00-36582D28BD64}"/>
              </a:ext>
            </a:extLst>
          </p:cNvPr>
          <p:cNvSpPr>
            <a:spLocks noGrp="1"/>
          </p:cNvSpPr>
          <p:nvPr>
            <p:ph idx="1"/>
          </p:nvPr>
        </p:nvSpPr>
        <p:spPr/>
        <p:txBody>
          <a:bodyPr/>
          <a:lstStyle/>
          <a:p>
            <a:r>
              <a:rPr lang="en-US" dirty="0"/>
              <a:t>Three part series: Aug. 25, 26, &amp; 27 11:30 AM</a:t>
            </a:r>
          </a:p>
          <a:p>
            <a:pPr lvl="1"/>
            <a:r>
              <a:rPr lang="en-US" dirty="0"/>
              <a:t>Leading the Way</a:t>
            </a:r>
          </a:p>
          <a:p>
            <a:pPr lvl="1"/>
            <a:r>
              <a:rPr lang="en-US" dirty="0"/>
              <a:t>Working Together</a:t>
            </a:r>
          </a:p>
          <a:p>
            <a:pPr lvl="1"/>
            <a:r>
              <a:rPr lang="en-US" dirty="0"/>
              <a:t>Success in the Field</a:t>
            </a:r>
          </a:p>
          <a:p>
            <a:r>
              <a:rPr lang="en-US" dirty="0"/>
              <a:t>Sponsored by Burlington English</a:t>
            </a:r>
          </a:p>
        </p:txBody>
      </p:sp>
    </p:spTree>
    <p:extLst>
      <p:ext uri="{BB962C8B-B14F-4D97-AF65-F5344CB8AC3E}">
        <p14:creationId xmlns:p14="http://schemas.microsoft.com/office/powerpoint/2010/main" val="256736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754" y="466381"/>
            <a:ext cx="9392492" cy="1143000"/>
          </a:xfrm>
        </p:spPr>
        <p:txBody>
          <a:bodyPr/>
          <a:lstStyle/>
          <a:p>
            <a:r>
              <a:rPr lang="en-US" dirty="0"/>
              <a:t>State Leadership Projects Reminders</a:t>
            </a:r>
          </a:p>
        </p:txBody>
      </p:sp>
      <p:sp>
        <p:nvSpPr>
          <p:cNvPr id="3" name="Content Placeholder 2"/>
          <p:cNvSpPr>
            <a:spLocks noGrp="1"/>
          </p:cNvSpPr>
          <p:nvPr>
            <p:ph idx="1"/>
          </p:nvPr>
        </p:nvSpPr>
        <p:spPr/>
        <p:txBody>
          <a:bodyPr/>
          <a:lstStyle/>
          <a:p>
            <a:r>
              <a:rPr lang="en-US" dirty="0"/>
              <a:t>OTAN</a:t>
            </a:r>
          </a:p>
          <a:p>
            <a:r>
              <a:rPr lang="en-US" dirty="0"/>
              <a:t>CALPRO</a:t>
            </a:r>
          </a:p>
          <a:p>
            <a:r>
              <a:rPr lang="en-US" dirty="0"/>
              <a:t>CASAS</a:t>
            </a:r>
          </a:p>
          <a:p>
            <a:r>
              <a:rPr lang="en-US" dirty="0"/>
              <a:t>CAEP TAP</a:t>
            </a:r>
          </a:p>
        </p:txBody>
      </p:sp>
    </p:spTree>
    <p:extLst>
      <p:ext uri="{BB962C8B-B14F-4D97-AF65-F5344CB8AC3E}">
        <p14:creationId xmlns:p14="http://schemas.microsoft.com/office/powerpoint/2010/main" val="4221463560"/>
      </p:ext>
    </p:extLst>
  </p:cSld>
  <p:clrMapOvr>
    <a:masterClrMapping/>
  </p:clrMapOvr>
</p:sld>
</file>

<file path=ppt/theme/theme1.xml><?xml version="1.0" encoding="utf-8"?>
<a:theme xmlns:a="http://schemas.openxmlformats.org/drawingml/2006/main" name="Blank Presentatio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3218</TotalTime>
  <Words>1113</Words>
  <Application>Microsoft Office PowerPoint</Application>
  <PresentationFormat>Widescreen</PresentationFormat>
  <Paragraphs>75</Paragraphs>
  <Slides>10</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vt:lpstr>
      <vt:lpstr>Blank Presentation</vt:lpstr>
      <vt:lpstr>Welcome Back</vt:lpstr>
      <vt:lpstr>Thank you!</vt:lpstr>
      <vt:lpstr>Topic Areas</vt:lpstr>
      <vt:lpstr>Funding Updates</vt:lpstr>
      <vt:lpstr>Common Technology Intake and Opening Survey</vt:lpstr>
      <vt:lpstr>Teaching Skills That Matter (TSTM)</vt:lpstr>
      <vt:lpstr>Continuous Improvement Plan</vt:lpstr>
      <vt:lpstr>California’s Adult Education Response to COVID-19</vt:lpstr>
      <vt:lpstr>State Leadership Projects Reminders</vt:lpstr>
      <vt:lpstr>Words of Wisdom</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Dept of Education Presentation</dc:title>
  <dc:creator>Debbie Carriker</dc:creator>
  <cp:lastModifiedBy>Penny Pearson</cp:lastModifiedBy>
  <cp:revision>46</cp:revision>
  <dcterms:created xsi:type="dcterms:W3CDTF">2016-12-13T00:20:38Z</dcterms:created>
  <dcterms:modified xsi:type="dcterms:W3CDTF">2020-08-27T18:39:00Z</dcterms:modified>
</cp:coreProperties>
</file>