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3.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4.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5.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6.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4"/>
    <p:sldMasterId id="2147483659" r:id="rId5"/>
    <p:sldMasterId id="2147483648" r:id="rId6"/>
    <p:sldMasterId id="2147483664" r:id="rId7"/>
    <p:sldMasterId id="2147483671" r:id="rId8"/>
    <p:sldMasterId id="2147483676" r:id="rId9"/>
    <p:sldMasterId id="2147483681" r:id="rId10"/>
  </p:sldMasterIdLst>
  <p:notesMasterIdLst>
    <p:notesMasterId r:id="rId14"/>
  </p:notesMasterIdLst>
  <p:handoutMasterIdLst>
    <p:handoutMasterId r:id="rId15"/>
  </p:handoutMasterIdLst>
  <p:sldIdLst>
    <p:sldId id="256" r:id="rId11"/>
    <p:sldId id="265" r:id="rId12"/>
    <p:sldId id="26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4A6D"/>
    <a:srgbClr val="ED8B6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AC30FA-9F57-573B-C4DB-87A1C5E5B2DA}" v="4" dt="2022-09-13T18:15:08.6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315" autoAdjust="0"/>
    <p:restoredTop sz="96410" autoAdjust="0"/>
  </p:normalViewPr>
  <p:slideViewPr>
    <p:cSldViewPr snapToGrid="0">
      <p:cViewPr varScale="1">
        <p:scale>
          <a:sx n="110" d="100"/>
          <a:sy n="110" d="100"/>
        </p:scale>
        <p:origin x="996" y="63"/>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1" d="100"/>
          <a:sy n="81" d="100"/>
        </p:scale>
        <p:origin x="3894"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3.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slide" Target="slides/slide2.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1.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Master" Target="slideMasters/slideMaster7.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E931343-2F6C-4EC9-9DC2-9270877BDB4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B7EEC52-11A2-463D-8A0E-792EF2BC214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A08BE69-669F-416A-93EF-12E394687B13}" type="datetimeFigureOut">
              <a:rPr lang="en-US" smtClean="0"/>
              <a:t>9/8/2023</a:t>
            </a:fld>
            <a:endParaRPr lang="en-US"/>
          </a:p>
        </p:txBody>
      </p:sp>
      <p:sp>
        <p:nvSpPr>
          <p:cNvPr id="4" name="Footer Placeholder 3">
            <a:extLst>
              <a:ext uri="{FF2B5EF4-FFF2-40B4-BE49-F238E27FC236}">
                <a16:creationId xmlns:a16="http://schemas.microsoft.com/office/drawing/2014/main" id="{CA2C21C6-577A-414D-80D9-7CC98EBCB7A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8581264-43C8-4B2A-8249-E8564476D45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8F29019-704D-4805-9B43-8A1089A67E53}" type="slidenum">
              <a:rPr lang="en-US" smtClean="0"/>
              <a:t>‹#›</a:t>
            </a:fld>
            <a:endParaRPr lang="en-US"/>
          </a:p>
        </p:txBody>
      </p:sp>
    </p:spTree>
    <p:extLst>
      <p:ext uri="{BB962C8B-B14F-4D97-AF65-F5344CB8AC3E}">
        <p14:creationId xmlns:p14="http://schemas.microsoft.com/office/powerpoint/2010/main" val="35074621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110321-FE7C-41D5-A6A6-9361CA1AFD5B}" type="datetimeFigureOut">
              <a:rPr lang="en-US" smtClean="0"/>
              <a:t>9/8/2023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52AC79-A108-4FDF-A0BE-96CEB0D6FF0B}" type="slidenum">
              <a:rPr lang="en-US" smtClean="0"/>
              <a:t>‹#›</a:t>
            </a:fld>
            <a:endParaRPr lang="en-US"/>
          </a:p>
        </p:txBody>
      </p:sp>
    </p:spTree>
    <p:extLst>
      <p:ext uri="{BB962C8B-B14F-4D97-AF65-F5344CB8AC3E}">
        <p14:creationId xmlns:p14="http://schemas.microsoft.com/office/powerpoint/2010/main" val="2042869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1</a:t>
            </a:fld>
            <a:endParaRPr lang="en-US" dirty="0"/>
          </a:p>
        </p:txBody>
      </p:sp>
    </p:spTree>
    <p:extLst>
      <p:ext uri="{BB962C8B-B14F-4D97-AF65-F5344CB8AC3E}">
        <p14:creationId xmlns:p14="http://schemas.microsoft.com/office/powerpoint/2010/main" val="7171015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2</a:t>
            </a:fld>
            <a:endParaRPr lang="en-US"/>
          </a:p>
        </p:txBody>
      </p:sp>
    </p:spTree>
    <p:extLst>
      <p:ext uri="{BB962C8B-B14F-4D97-AF65-F5344CB8AC3E}">
        <p14:creationId xmlns:p14="http://schemas.microsoft.com/office/powerpoint/2010/main" val="7060800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ABBY</a:t>
            </a:r>
          </a:p>
          <a:p>
            <a:endParaRPr lang="en-US" dirty="0"/>
          </a:p>
          <a:p>
            <a:r>
              <a:rPr lang="en-US" dirty="0"/>
              <a:t>Classes designed to meet the needs of the students, offering an environment that builds self-esteem and encourages access to and participation in specialized courses for students to become self-reliant, productive, and effective community members. </a:t>
            </a:r>
          </a:p>
          <a:p>
            <a:endParaRPr lang="en-US" dirty="0"/>
          </a:p>
          <a:p>
            <a:r>
              <a:rPr lang="en-US" dirty="0"/>
              <a:t>CDE partnership with DDS and DSH:</a:t>
            </a:r>
          </a:p>
          <a:p>
            <a:r>
              <a:rPr lang="en-US" dirty="0"/>
              <a:t>DDS &amp; DSH provides residential, treatment, and training services for individuals with developmental disabilities and mental health issues, that have come into contact with the legal system (</a:t>
            </a:r>
            <a:r>
              <a:rPr lang="en-US" dirty="0" err="1"/>
              <a:t>ie</a:t>
            </a:r>
            <a:r>
              <a:rPr lang="en-US" dirty="0"/>
              <a:t>. Incompetent to stand trial) </a:t>
            </a:r>
          </a:p>
          <a:p>
            <a:r>
              <a:rPr lang="en-US" dirty="0"/>
              <a:t>Focus of adult education is to provide instruction that will enable students to attain basic life and literacy skills needed to live as independently as possible when they return to the community</a:t>
            </a:r>
          </a:p>
          <a:p>
            <a:endParaRPr lang="en-US" dirty="0"/>
          </a:p>
          <a:p>
            <a:r>
              <a:rPr lang="en-US" dirty="0"/>
              <a:t>AEBG – Adults with Disabilities programs</a:t>
            </a:r>
          </a:p>
          <a:p>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3</a:t>
            </a:fld>
            <a:endParaRPr lang="en-US"/>
          </a:p>
        </p:txBody>
      </p:sp>
    </p:spTree>
    <p:extLst>
      <p:ext uri="{BB962C8B-B14F-4D97-AF65-F5344CB8AC3E}">
        <p14:creationId xmlns:p14="http://schemas.microsoft.com/office/powerpoint/2010/main" val="15353967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dirty="0">
                <a:solidFill>
                  <a:schemeClr val="bg1"/>
                </a:solidFill>
                <a:latin typeface="Arial" panose="020B0604020202020204" pitchFamily="34" charset="0"/>
                <a:cs typeface="Arial" panose="020B0604020202020204" pitchFamily="34" charset="0"/>
              </a:rPr>
              <a:t>CALIFORNIA DEPARTMENT OF EDUCATION</a:t>
            </a:r>
          </a:p>
          <a:p>
            <a:pPr algn="r"/>
            <a:r>
              <a:rPr lang="en-US" sz="2400" dirty="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2867816" y="1390650"/>
            <a:ext cx="9153525" cy="3347821"/>
          </a:xfrm>
        </p:spPr>
        <p:txBody>
          <a:bodyPr anchor="ctr"/>
          <a:lstStyle>
            <a:lvl1pPr algn="ctr">
              <a:defRPr sz="600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3054048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dirty="0"/>
              <a:t>Click to edit Master text styles</a:t>
            </a:r>
          </a:p>
          <a:p>
            <a:pPr lvl="1"/>
            <a:r>
              <a:rPr lang="en-US" dirty="0"/>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232188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dirty="0"/>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29054589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6125077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dirty="0"/>
              <a:t>Click to edit Master text styles</a:t>
            </a:r>
          </a:p>
          <a:p>
            <a:pPr lvl="1"/>
            <a:r>
              <a:rPr lang="en-US" dirty="0"/>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1548731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dirty="0"/>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3454200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5308046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dirty="0"/>
              <a:t>Click to edit Master text styles</a:t>
            </a:r>
          </a:p>
          <a:p>
            <a:pPr lvl="1"/>
            <a:r>
              <a:rPr lang="en-US" dirty="0"/>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0759337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dirty="0"/>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8340923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9972466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dirty="0"/>
              <a:t>Click to edit Master text styles</a:t>
            </a:r>
          </a:p>
          <a:p>
            <a:pPr lvl="1"/>
            <a:r>
              <a:rPr lang="en-US" dirty="0"/>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916044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6907964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dirty="0"/>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0334716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4233966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dirty="0"/>
              <a:t>Click to edit Master text styles</a:t>
            </a:r>
          </a:p>
          <a:p>
            <a:pPr lvl="1"/>
            <a:r>
              <a:rPr lang="en-US" dirty="0"/>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4511687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dirty="0"/>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536300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dirty="0"/>
              <a:t>Click to edit Master text styles</a:t>
            </a:r>
          </a:p>
          <a:p>
            <a:pPr lvl="1"/>
            <a:r>
              <a:rPr lang="en-US" dirty="0"/>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896593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dirty="0"/>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Tree>
    <p:extLst>
      <p:ext uri="{BB962C8B-B14F-4D97-AF65-F5344CB8AC3E}">
        <p14:creationId xmlns:p14="http://schemas.microsoft.com/office/powerpoint/2010/main" val="2526991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dirty="0">
                  <a:solidFill>
                    <a:srgbClr val="0C4A6D"/>
                  </a:solidFill>
                  <a:latin typeface="Arial" panose="020B0604020202020204" pitchFamily="34" charset="0"/>
                  <a:cs typeface="Arial" panose="020B0604020202020204" pitchFamily="34" charset="0"/>
                </a:rPr>
                <a:t>CALIFORNIA DEPARTMENT OF EDUCATION</a:t>
              </a:r>
            </a:p>
            <a:p>
              <a:pPr algn="ctr"/>
              <a:r>
                <a:rPr lang="en-US" sz="2400" dirty="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1683886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251570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dirty="0"/>
              <a:t>Click to edit Master text styles</a:t>
            </a:r>
          </a:p>
          <a:p>
            <a:pPr lvl="1"/>
            <a:r>
              <a:rPr lang="en-US" dirty="0"/>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516547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dirty="0"/>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131053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5437290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slideLayout" Target="../slideLayouts/slideLayout16.xml"/><Relationship Id="rId1" Type="http://schemas.openxmlformats.org/officeDocument/2006/relationships/slideLayout" Target="../slideLayouts/slideLayout15.xml"/><Relationship Id="rId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20.xml"/><Relationship Id="rId2" Type="http://schemas.openxmlformats.org/officeDocument/2006/relationships/slideLayout" Target="../slideLayouts/slideLayout19.xml"/><Relationship Id="rId1" Type="http://schemas.openxmlformats.org/officeDocument/2006/relationships/slideLayout" Target="../slideLayouts/slideLayout18.xml"/><Relationship Id="rId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2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4" Type="http://schemas.openxmlformats.org/officeDocument/2006/relationships/theme" Target="../theme/theme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273882459"/>
      </p:ext>
    </p:extLst>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Lst>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52400" y="203800"/>
            <a:ext cx="11887200" cy="6450401"/>
          </a:xfrm>
          <a:prstGeom prst="rect">
            <a:avLst/>
          </a:prstGeom>
          <a:noFill/>
          <a:ln w="25400" cmpd="sng">
            <a:solidFill>
              <a:srgbClr val="ED8B6F"/>
            </a:solidFill>
            <a:miter lim="800000"/>
            <a:extLst>
              <a:ext uri="{C807C97D-BFC1-408E-A445-0C87EB9F89A2}">
                <ask:lineSketchStyleProps xmlns:ask="http://schemas.microsoft.com/office/drawing/2018/sketchyshapes" xmln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402199638"/>
      </p:ext>
    </p:extLst>
  </p:cSld>
  <p:clrMap bg1="lt1" tx1="dk1" bg2="lt2" tx2="dk2" accent1="accent1" accent2="accent2" accent3="accent3" accent4="accent4" accent5="accent5" accent6="accent6" hlink="hlink" folHlink="folHlink"/>
  <p:sldLayoutIdLst>
    <p:sldLayoutId id="2147483669" r:id="rId1"/>
    <p:sldLayoutId id="2147483661" r:id="rId2"/>
    <p:sldLayoutId id="2147483662" r:id="rId3"/>
    <p:sldLayoutId id="2147483663" r:id="rId4"/>
  </p:sldLayoutIdLst>
  <p:txStyles>
    <p:titleStyle>
      <a:lvl1pPr algn="ctr" defTabSz="914400" rtl="0" eaLnBrk="1" latinLnBrk="0" hangingPunct="1">
        <a:lnSpc>
          <a:spcPct val="90000"/>
        </a:lnSpc>
        <a:spcBef>
          <a:spcPct val="0"/>
        </a:spcBef>
        <a:buNone/>
        <a:defRPr sz="4400" kern="1200">
          <a:solidFill>
            <a:srgbClr val="0C4A6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0C4A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0C4A6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52400" y="203800"/>
            <a:ext cx="11887200" cy="6450401"/>
          </a:xfrm>
          <a:prstGeom prst="rect">
            <a:avLst/>
          </a:prstGeom>
          <a:noFill/>
          <a:ln w="25400" cmpd="sng">
            <a:solidFill>
              <a:srgbClr val="ED8B6F"/>
            </a:solidFill>
            <a:miter lim="800000"/>
            <a:extLst>
              <a:ext uri="{C807C97D-BFC1-408E-A445-0C87EB9F89A2}">
                <ask:lineSketchStyleProps xmlns:ask="http://schemas.microsoft.com/office/drawing/2018/sketchyshapes" xmln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877708683"/>
      </p:ext>
    </p:extLst>
  </p:cSld>
  <p:clrMap bg1="lt1" tx1="dk1" bg2="lt2" tx2="dk2" accent1="accent1" accent2="accent2" accent3="accent3" accent4="accent4" accent5="accent5" accent6="accent6" hlink="hlink" folHlink="folHlink"/>
  <p:sldLayoutIdLst>
    <p:sldLayoutId id="2147483650" r:id="rId1"/>
    <p:sldLayoutId id="2147483652" r:id="rId2"/>
    <p:sldLayoutId id="2147483653" r:id="rId3"/>
  </p:sldLayoutIdLst>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0" y="0"/>
            <a:ext cx="152400" cy="6858000"/>
          </a:xfrm>
          <a:prstGeom prst="rect">
            <a:avLst/>
          </a:prstGeom>
          <a:solidFill>
            <a:srgbClr val="ED8B6F"/>
          </a:solidFill>
          <a:ln w="25400" cmpd="sng">
            <a:noFill/>
            <a:miter lim="800000"/>
            <a:extLst>
              <a:ext uri="{C807C97D-BFC1-408E-A445-0C87EB9F89A2}">
                <ask:lineSketchStyleProps xmlns:ask="http://schemas.microsoft.com/office/drawing/2018/sketchyshapes" xmln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956017735"/>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Lst>
  <p:txStyles>
    <p:titleStyle>
      <a:lvl1pPr algn="ctr" defTabSz="914400" rtl="0" eaLnBrk="1" latinLnBrk="0" hangingPunct="1">
        <a:lnSpc>
          <a:spcPct val="90000"/>
        </a:lnSpc>
        <a:spcBef>
          <a:spcPct val="0"/>
        </a:spcBef>
        <a:buNone/>
        <a:defRPr sz="4400" kern="1200">
          <a:solidFill>
            <a:srgbClr val="0C4A6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0C4A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0C4A6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2039600" y="0"/>
            <a:ext cx="152400" cy="6858000"/>
          </a:xfrm>
          <a:prstGeom prst="rect">
            <a:avLst/>
          </a:prstGeom>
          <a:solidFill>
            <a:srgbClr val="ED8B6F"/>
          </a:solidFill>
          <a:ln w="25400" cmpd="sng">
            <a:noFill/>
            <a:miter lim="800000"/>
            <a:extLst>
              <a:ext uri="{C807C97D-BFC1-408E-A445-0C87EB9F89A2}">
                <ask:lineSketchStyleProps xmlns:ask="http://schemas.microsoft.com/office/drawing/2018/sketchyshapes" xmln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293969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Lst>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 y="6654200"/>
            <a:ext cx="12192000" cy="203799"/>
          </a:xfrm>
          <a:prstGeom prst="rect">
            <a:avLst/>
          </a:prstGeom>
          <a:solidFill>
            <a:srgbClr val="ED8B6F"/>
          </a:solidFill>
          <a:ln w="25400" cmpd="sng">
            <a:noFill/>
            <a:miter lim="800000"/>
            <a:extLst>
              <a:ext uri="{C807C97D-BFC1-408E-A445-0C87EB9F89A2}">
                <ask:lineSketchStyleProps xmlns:ask="http://schemas.microsoft.com/office/drawing/2018/sketchyshapes" xmln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49843474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Lst>
  <p:txStyles>
    <p:titleStyle>
      <a:lvl1pPr algn="ctr" defTabSz="914400" rtl="0" eaLnBrk="1" latinLnBrk="0" hangingPunct="1">
        <a:lnSpc>
          <a:spcPct val="90000"/>
        </a:lnSpc>
        <a:spcBef>
          <a:spcPct val="0"/>
        </a:spcBef>
        <a:buNone/>
        <a:defRPr sz="4400" kern="1200">
          <a:solidFill>
            <a:srgbClr val="0C4A6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0C4A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0C4A6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 y="6654200"/>
            <a:ext cx="12192000" cy="203799"/>
          </a:xfrm>
          <a:prstGeom prst="rect">
            <a:avLst/>
          </a:prstGeom>
          <a:solidFill>
            <a:srgbClr val="ED8B6F"/>
          </a:solidFill>
          <a:ln w="25400" cmpd="sng">
            <a:noFill/>
            <a:miter lim="800000"/>
            <a:extLst>
              <a:ext uri="{C807C97D-BFC1-408E-A445-0C87EB9F89A2}">
                <ask:lineSketchStyleProps xmlns:ask="http://schemas.microsoft.com/office/drawing/2018/sketchyshapes" xmln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599010289"/>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Lst>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F287B-3956-4411-90CB-C098D6858A2F}"/>
              </a:ext>
            </a:extLst>
          </p:cNvPr>
          <p:cNvSpPr>
            <a:spLocks noGrp="1"/>
          </p:cNvSpPr>
          <p:nvPr>
            <p:ph type="ctrTitle"/>
          </p:nvPr>
        </p:nvSpPr>
        <p:spPr>
          <a:xfrm>
            <a:off x="582004" y="434639"/>
            <a:ext cx="11172848" cy="1004407"/>
          </a:xfrm>
        </p:spPr>
        <p:txBody>
          <a:bodyPr anchor="t">
            <a:noAutofit/>
          </a:bodyPr>
          <a:lstStyle/>
          <a:p>
            <a:pPr marL="109220" lvl="0" fontAlgn="base">
              <a:lnSpc>
                <a:spcPct val="100000"/>
              </a:lnSpc>
              <a:spcBef>
                <a:spcPts val="0"/>
              </a:spcBef>
              <a:spcAft>
                <a:spcPct val="0"/>
              </a:spcAft>
            </a:pPr>
            <a:r>
              <a:rPr lang="en-US" altLang="en-US" sz="4400" dirty="0">
                <a:latin typeface="+mn-lt"/>
                <a:cs typeface="Arial" panose="020B0604020202020204" pitchFamily="34" charset="0"/>
              </a:rPr>
              <a:t>Corrections Education and Other Institutionalized Individuals</a:t>
            </a:r>
          </a:p>
        </p:txBody>
      </p:sp>
      <p:sp>
        <p:nvSpPr>
          <p:cNvPr id="4" name="Title 1">
            <a:extLst>
              <a:ext uri="{FF2B5EF4-FFF2-40B4-BE49-F238E27FC236}">
                <a16:creationId xmlns:a16="http://schemas.microsoft.com/office/drawing/2014/main" id="{37585C9B-B3AA-13B0-4C54-E3512328A2B6}"/>
              </a:ext>
            </a:extLst>
          </p:cNvPr>
          <p:cNvSpPr txBox="1">
            <a:spLocks/>
          </p:cNvSpPr>
          <p:nvPr/>
        </p:nvSpPr>
        <p:spPr>
          <a:xfrm>
            <a:off x="1681079" y="2373790"/>
            <a:ext cx="9153525" cy="1349241"/>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bg1"/>
                </a:solidFill>
                <a:latin typeface="+mj-lt"/>
                <a:ea typeface="+mj-ea"/>
                <a:cs typeface="+mj-cs"/>
              </a:defRPr>
            </a:lvl1pPr>
          </a:lstStyle>
          <a:p>
            <a:pPr marL="109537" lvl="0" fontAlgn="base">
              <a:lnSpc>
                <a:spcPct val="100000"/>
              </a:lnSpc>
              <a:spcBef>
                <a:spcPts val="400"/>
              </a:spcBef>
              <a:spcAft>
                <a:spcPct val="0"/>
              </a:spcAft>
              <a:buClr>
                <a:srgbClr val="7C9FCF"/>
              </a:buClr>
              <a:buSzPct val="68000"/>
              <a:defRPr/>
            </a:pPr>
            <a:r>
              <a:rPr lang="en-US" sz="2800" b="1" dirty="0">
                <a:latin typeface="Arial" panose="020B0604020202020204" pitchFamily="34" charset="0"/>
                <a:cs typeface="Arial" panose="020B0604020202020204" pitchFamily="34" charset="0"/>
              </a:rPr>
              <a:t>Carmen Martínez-Calderón, Ph.D.</a:t>
            </a:r>
          </a:p>
          <a:p>
            <a:pPr marL="109537" lvl="0" fontAlgn="base">
              <a:lnSpc>
                <a:spcPct val="100000"/>
              </a:lnSpc>
              <a:spcBef>
                <a:spcPts val="400"/>
              </a:spcBef>
              <a:spcAft>
                <a:spcPct val="0"/>
              </a:spcAft>
              <a:buClr>
                <a:srgbClr val="7C9FCF"/>
              </a:buClr>
              <a:buSzPct val="68000"/>
              <a:defRPr/>
            </a:pPr>
            <a:r>
              <a:rPr lang="en-US" sz="2800" b="1" dirty="0">
                <a:latin typeface="Arial" panose="020B0604020202020204" pitchFamily="34" charset="0"/>
                <a:cs typeface="Arial" panose="020B0604020202020204" pitchFamily="34" charset="0"/>
              </a:rPr>
              <a:t>Abby Medina Lewis</a:t>
            </a:r>
          </a:p>
          <a:p>
            <a:pPr marL="109220" lvl="0" fontAlgn="base">
              <a:lnSpc>
                <a:spcPct val="100000"/>
              </a:lnSpc>
              <a:spcBef>
                <a:spcPct val="20000"/>
              </a:spcBef>
              <a:spcAft>
                <a:spcPct val="0"/>
              </a:spcAft>
              <a:defRPr/>
            </a:pPr>
            <a:r>
              <a:rPr lang="en-US" sz="2800" kern="0" dirty="0">
                <a:cs typeface="Arial"/>
              </a:rPr>
              <a:t>Education Programs Consultants</a:t>
            </a:r>
            <a:endParaRPr lang="en-US" sz="2800" kern="0" dirty="0">
              <a:latin typeface="Arial" panose="020B0604020202020204" pitchFamily="34" charset="0"/>
              <a:cs typeface="Arial" panose="020B0604020202020204" pitchFamily="34" charset="0"/>
            </a:endParaRPr>
          </a:p>
          <a:p>
            <a:pPr marL="109535" fontAlgn="base">
              <a:lnSpc>
                <a:spcPct val="100000"/>
              </a:lnSpc>
              <a:spcBef>
                <a:spcPts val="400"/>
              </a:spcBef>
              <a:spcAft>
                <a:spcPct val="0"/>
              </a:spcAft>
            </a:pPr>
            <a:r>
              <a:rPr lang="en-US" altLang="en-US" sz="2800" dirty="0">
                <a:latin typeface="+mn-lt"/>
                <a:ea typeface="+mn-ea"/>
                <a:cs typeface="Arial" panose="020B0604020202020204" pitchFamily="34" charset="0"/>
              </a:rPr>
              <a:t>Adult Education Office</a:t>
            </a:r>
            <a:endParaRPr lang="en-US" sz="2800" dirty="0"/>
          </a:p>
        </p:txBody>
      </p:sp>
    </p:spTree>
    <p:extLst>
      <p:ext uri="{BB962C8B-B14F-4D97-AF65-F5344CB8AC3E}">
        <p14:creationId xmlns:p14="http://schemas.microsoft.com/office/powerpoint/2010/main" val="3682906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D852C-4C42-45B0-9934-23E455FEB3E1}"/>
              </a:ext>
            </a:extLst>
          </p:cNvPr>
          <p:cNvSpPr>
            <a:spLocks noGrp="1"/>
          </p:cNvSpPr>
          <p:nvPr>
            <p:ph type="title"/>
          </p:nvPr>
        </p:nvSpPr>
        <p:spPr/>
        <p:txBody>
          <a:bodyPr/>
          <a:lstStyle/>
          <a:p>
            <a:r>
              <a:rPr lang="en-US" u="sng" dirty="0"/>
              <a:t>What is a Correctional Institution?</a:t>
            </a:r>
          </a:p>
        </p:txBody>
      </p:sp>
      <p:sp>
        <p:nvSpPr>
          <p:cNvPr id="3" name="Content Placeholder 2">
            <a:extLst>
              <a:ext uri="{FF2B5EF4-FFF2-40B4-BE49-F238E27FC236}">
                <a16:creationId xmlns:a16="http://schemas.microsoft.com/office/drawing/2014/main" id="{F07C2913-3290-404C-8232-87D721085B12}"/>
              </a:ext>
            </a:extLst>
          </p:cNvPr>
          <p:cNvSpPr>
            <a:spLocks noGrp="1"/>
          </p:cNvSpPr>
          <p:nvPr>
            <p:ph idx="1"/>
          </p:nvPr>
        </p:nvSpPr>
        <p:spPr>
          <a:xfrm>
            <a:off x="152400" y="1846217"/>
            <a:ext cx="11887200" cy="4267200"/>
          </a:xfrm>
        </p:spPr>
        <p:txBody>
          <a:bodyPr vert="horz" lIns="91440" tIns="45720" rIns="91440" bIns="45720" rtlCol="0" anchor="t">
            <a:normAutofit/>
          </a:bodyPr>
          <a:lstStyle/>
          <a:p>
            <a:pPr marL="0" indent="0" eaLnBrk="0" fontAlgn="base" hangingPunct="0">
              <a:lnSpc>
                <a:spcPct val="100000"/>
              </a:lnSpc>
              <a:spcBef>
                <a:spcPts val="400"/>
              </a:spcBef>
              <a:spcAft>
                <a:spcPts val="1200"/>
              </a:spcAft>
              <a:buSzPct val="100000"/>
              <a:buNone/>
              <a:defRPr/>
            </a:pPr>
            <a:r>
              <a:rPr lang="en-US" sz="2800" dirty="0">
                <a:cs typeface="Arial"/>
              </a:rPr>
              <a:t>Authorized under Workforce Innovation and Opportunity Act (WIOA) Section 225 of the Adult Education and Family Literacy Act (AEFLA):</a:t>
            </a:r>
            <a:endParaRPr lang="en-US" sz="2800" dirty="0">
              <a:cs typeface="Arial" panose="020B0604020202020204" pitchFamily="34" charset="0"/>
            </a:endParaRPr>
          </a:p>
          <a:p>
            <a:pPr marL="571500" lvl="1" indent="-342900" eaLnBrk="0" fontAlgn="base" hangingPunct="0">
              <a:lnSpc>
                <a:spcPct val="100000"/>
              </a:lnSpc>
              <a:spcBef>
                <a:spcPts val="0"/>
              </a:spcBef>
              <a:spcAft>
                <a:spcPts val="600"/>
              </a:spcAft>
              <a:buSzPct val="100000"/>
              <a:defRPr/>
            </a:pPr>
            <a:r>
              <a:rPr lang="en-US" sz="2400" dirty="0">
                <a:cs typeface="Arial" panose="020B0604020202020204" pitchFamily="34" charset="0"/>
              </a:rPr>
              <a:t>Jail</a:t>
            </a:r>
          </a:p>
          <a:p>
            <a:pPr marL="571500" lvl="1" indent="-342900" eaLnBrk="0" fontAlgn="base" hangingPunct="0">
              <a:lnSpc>
                <a:spcPct val="100000"/>
              </a:lnSpc>
              <a:spcBef>
                <a:spcPts val="0"/>
              </a:spcBef>
              <a:spcAft>
                <a:spcPts val="600"/>
              </a:spcAft>
              <a:buSzPct val="100000"/>
              <a:defRPr/>
            </a:pPr>
            <a:r>
              <a:rPr lang="en-US" sz="2400" dirty="0">
                <a:cs typeface="Arial" panose="020B0604020202020204" pitchFamily="34" charset="0"/>
              </a:rPr>
              <a:t>Work farm</a:t>
            </a:r>
          </a:p>
          <a:p>
            <a:pPr marL="571500" lvl="1" indent="-342900" eaLnBrk="0" fontAlgn="base" hangingPunct="0">
              <a:lnSpc>
                <a:spcPct val="100000"/>
              </a:lnSpc>
              <a:spcBef>
                <a:spcPts val="0"/>
              </a:spcBef>
              <a:spcAft>
                <a:spcPts val="600"/>
              </a:spcAft>
              <a:buSzPct val="100000"/>
              <a:defRPr/>
            </a:pPr>
            <a:r>
              <a:rPr lang="en-US" sz="2400" dirty="0">
                <a:cs typeface="Arial" panose="020B0604020202020204" pitchFamily="34" charset="0"/>
              </a:rPr>
              <a:t>Detention center</a:t>
            </a:r>
          </a:p>
          <a:p>
            <a:pPr marL="571500" lvl="1" indent="-342900" eaLnBrk="0" fontAlgn="base" hangingPunct="0">
              <a:lnSpc>
                <a:spcPct val="100000"/>
              </a:lnSpc>
              <a:spcBef>
                <a:spcPts val="0"/>
              </a:spcBef>
              <a:spcAft>
                <a:spcPts val="600"/>
              </a:spcAft>
              <a:buSzPct val="100000"/>
              <a:defRPr/>
            </a:pPr>
            <a:r>
              <a:rPr lang="en-US" sz="2400" dirty="0">
                <a:cs typeface="Arial" panose="020B0604020202020204" pitchFamily="34" charset="0"/>
              </a:rPr>
              <a:t>Halfway house, community-based rehabilitation center, or any other similar institution designed for the confinement or rehabilitation of criminal offenders</a:t>
            </a:r>
          </a:p>
          <a:p>
            <a:endParaRPr lang="en-US" dirty="0"/>
          </a:p>
        </p:txBody>
      </p:sp>
    </p:spTree>
    <p:extLst>
      <p:ext uri="{BB962C8B-B14F-4D97-AF65-F5344CB8AC3E}">
        <p14:creationId xmlns:p14="http://schemas.microsoft.com/office/powerpoint/2010/main" val="1845159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CB669-9E08-4466-A550-E0BD8285AA83}"/>
              </a:ext>
            </a:extLst>
          </p:cNvPr>
          <p:cNvSpPr>
            <a:spLocks noGrp="1"/>
          </p:cNvSpPr>
          <p:nvPr>
            <p:ph type="title"/>
          </p:nvPr>
        </p:nvSpPr>
        <p:spPr/>
        <p:txBody>
          <a:bodyPr/>
          <a:lstStyle/>
          <a:p>
            <a:r>
              <a:rPr lang="en-US" u="sng" dirty="0"/>
              <a:t>Adults with Disabilities</a:t>
            </a:r>
          </a:p>
        </p:txBody>
      </p:sp>
      <p:sp>
        <p:nvSpPr>
          <p:cNvPr id="3" name="Content Placeholder 2">
            <a:extLst>
              <a:ext uri="{FF2B5EF4-FFF2-40B4-BE49-F238E27FC236}">
                <a16:creationId xmlns:a16="http://schemas.microsoft.com/office/drawing/2014/main" id="{CA17F127-D918-4950-9153-EEFFC728E05D}"/>
              </a:ext>
            </a:extLst>
          </p:cNvPr>
          <p:cNvSpPr>
            <a:spLocks noGrp="1"/>
          </p:cNvSpPr>
          <p:nvPr>
            <p:ph idx="1"/>
          </p:nvPr>
        </p:nvSpPr>
        <p:spPr>
          <a:xfrm>
            <a:off x="152400" y="1907177"/>
            <a:ext cx="11887200" cy="4206240"/>
          </a:xfrm>
        </p:spPr>
        <p:txBody>
          <a:bodyPr/>
          <a:lstStyle/>
          <a:p>
            <a:pPr>
              <a:spcBef>
                <a:spcPts val="1200"/>
              </a:spcBef>
              <a:spcAft>
                <a:spcPts val="600"/>
              </a:spcAft>
            </a:pPr>
            <a:r>
              <a:rPr lang="en-US" sz="2800" dirty="0">
                <a:cs typeface="Arial" panose="020B0604020202020204" pitchFamily="34" charset="0"/>
              </a:rPr>
              <a:t>Department of Developmental Services (DDS) </a:t>
            </a:r>
          </a:p>
          <a:p>
            <a:pPr marL="457200" lvl="1">
              <a:spcBef>
                <a:spcPts val="600"/>
              </a:spcBef>
              <a:spcAft>
                <a:spcPts val="1200"/>
              </a:spcAft>
            </a:pPr>
            <a:r>
              <a:rPr lang="en-US" sz="2400" dirty="0">
                <a:cs typeface="Arial" panose="020B0604020202020204" pitchFamily="34" charset="0"/>
              </a:rPr>
              <a:t>Two Developmental Centers (Porterville, Canyon Springs)</a:t>
            </a:r>
          </a:p>
          <a:p>
            <a:pPr>
              <a:spcBef>
                <a:spcPts val="2400"/>
              </a:spcBef>
              <a:spcAft>
                <a:spcPts val="600"/>
              </a:spcAft>
            </a:pPr>
            <a:r>
              <a:rPr lang="en-US" sz="2800" dirty="0">
                <a:cs typeface="Arial" panose="020B0604020202020204" pitchFamily="34" charset="0"/>
              </a:rPr>
              <a:t>Department of State Hospitals (DSH)</a:t>
            </a:r>
          </a:p>
          <a:p>
            <a:pPr marL="457200" lvl="1">
              <a:spcBef>
                <a:spcPts val="600"/>
              </a:spcBef>
              <a:spcAft>
                <a:spcPts val="1200"/>
              </a:spcAft>
            </a:pPr>
            <a:r>
              <a:rPr lang="en-US" sz="2400" dirty="0">
                <a:cs typeface="Arial" panose="020B0604020202020204" pitchFamily="34" charset="0"/>
              </a:rPr>
              <a:t>Four State hospitals (Atascadero, Metropolitan, Napa, and Patton)</a:t>
            </a:r>
          </a:p>
          <a:p>
            <a:pPr marL="0" indent="0">
              <a:buNone/>
            </a:pPr>
            <a:endParaRPr lang="en-US" dirty="0"/>
          </a:p>
        </p:txBody>
      </p:sp>
      <p:sp>
        <p:nvSpPr>
          <p:cNvPr id="4" name="AutoShape 2" descr="https://usc-powerpoint.officeapps.live.com/pods/GetClipboardImage.ashx?Id=8a414a38-55d0-4e99-88ab-a62c2e15ca7c&amp;DC=US1&amp;pkey=f7c5e54f-7d0b-4b6e-8ba0-356ab2048748&amp;wdwaccluster=US1">
            <a:extLst>
              <a:ext uri="{FF2B5EF4-FFF2-40B4-BE49-F238E27FC236}">
                <a16:creationId xmlns:a16="http://schemas.microsoft.com/office/drawing/2014/main" id="{0D3DA0D8-CC00-481A-B421-B55D65FE6A99}"/>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5467575"/>
      </p:ext>
    </p:extLst>
  </p:cSld>
  <p:clrMapOvr>
    <a:masterClrMapping/>
  </p:clrMapOvr>
</p:sld>
</file>

<file path=ppt/theme/theme1.xml><?xml version="1.0" encoding="utf-8"?>
<a:theme xmlns:a="http://schemas.openxmlformats.org/drawingml/2006/main" name="CDE Set 1">
  <a:themeElements>
    <a:clrScheme name="CDE Set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DE Set 2">
  <a:themeElements>
    <a:clrScheme name="CDE Se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C4A6D"/>
      </a:hlink>
      <a:folHlink>
        <a:srgbClr val="0C4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DE Set 3">
  <a:themeElements>
    <a:clrScheme name="Custom 6">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CDE Set 4">
  <a:themeElements>
    <a:clrScheme name="CDE Se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C4A6D"/>
      </a:hlink>
      <a:folHlink>
        <a:srgbClr val="0C4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CDE Set 5">
  <a:themeElements>
    <a:clrScheme name="Custom 6">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CDE Set 6">
  <a:themeElements>
    <a:clrScheme name="CDE Se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C4A6D"/>
      </a:hlink>
      <a:folHlink>
        <a:srgbClr val="0C4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CDE Set 7">
  <a:themeElements>
    <a:clrScheme name="CDE Set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CAA177AE90AB84CBBC907C95F34C631" ma:contentTypeVersion="22" ma:contentTypeDescription="Create a new document." ma:contentTypeScope="" ma:versionID="e567d2ce26538baf9feef8a3516a5dfc">
  <xsd:schema xmlns:xsd="http://www.w3.org/2001/XMLSchema" xmlns:xs="http://www.w3.org/2001/XMLSchema" xmlns:p="http://schemas.microsoft.com/office/2006/metadata/properties" xmlns:ns2="ac0dddc7-4c2c-4aeb-a23f-99e6b6e539ca" xmlns:ns3="8ab51f35-1fb3-4be4-a4fa-7dc10d905072" targetNamespace="http://schemas.microsoft.com/office/2006/metadata/properties" ma:root="true" ma:fieldsID="80b78b28574d8437f19ddce5e62f278e" ns2:_="" ns3:_="">
    <xsd:import namespace="ac0dddc7-4c2c-4aeb-a23f-99e6b6e539ca"/>
    <xsd:import namespace="8ab51f35-1fb3-4be4-a4fa-7dc10d905072"/>
    <xsd:element name="properties">
      <xsd:complexType>
        <xsd:sequence>
          <xsd:element name="documentManagement">
            <xsd:complexType>
              <xsd:all>
                <xsd:element ref="ns2:SharedWithUsers" minOccurs="0"/>
                <xsd:element ref="ns2:SharingHintHash" minOccurs="0"/>
                <xsd:element ref="ns2:SharedWithDetails" minOccurs="0"/>
                <xsd:element ref="ns2:LastSharedByUser" minOccurs="0"/>
                <xsd:element ref="ns2:LastSharedByTime" minOccurs="0"/>
                <xsd:element ref="ns3:MediaServiceMetadata" minOccurs="0"/>
                <xsd:element ref="ns3:MediaServiceFastMetadata" minOccurs="0"/>
                <xsd:element ref="ns3:MediaServiceAutoTags" minOccurs="0"/>
                <xsd:element ref="ns3:Notes_x002d_Comments" minOccurs="0"/>
                <xsd:element ref="ns3:MediaServiceDateTaken" minOccurs="0"/>
                <xsd:element ref="ns3:MediaServiceLocation"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_Flow_SignoffStatus" minOccurs="0"/>
                <xsd:element ref="ns3:MediaLengthInSeconds" minOccurs="0"/>
                <xsd:element ref="ns3:lcf76f155ced4ddcb4097134ff3c332f" minOccurs="0"/>
                <xsd:element ref="ns2:TaxCatchAll"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c0dddc7-4c2c-4aeb-a23f-99e6b6e539ca"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description="" ma:internalName="SharedWithDetails" ma:readOnly="true">
      <xsd:simpleType>
        <xsd:restriction base="dms:Note">
          <xsd:maxLength value="255"/>
        </xsd:restriction>
      </xsd:simpleType>
    </xsd:element>
    <xsd:element name="LastSharedByUser" ma:index="11" nillable="true" ma:displayName="Last Shared By User" ma:description="" ma:internalName="LastSharedByUser" ma:readOnly="true">
      <xsd:simpleType>
        <xsd:restriction base="dms:Note">
          <xsd:maxLength value="255"/>
        </xsd:restriction>
      </xsd:simpleType>
    </xsd:element>
    <xsd:element name="LastSharedByTime" ma:index="12" nillable="true" ma:displayName="Last Shared By Time" ma:description="" ma:internalName="LastSharedByTime" ma:readOnly="true">
      <xsd:simpleType>
        <xsd:restriction base="dms:DateTime"/>
      </xsd:simpleType>
    </xsd:element>
    <xsd:element name="TaxCatchAll" ma:index="28" nillable="true" ma:displayName="Taxonomy Catch All Column" ma:hidden="true" ma:list="{fa564d8c-a56f-4d27-9692-c18015842a55}" ma:internalName="TaxCatchAll" ma:showField="CatchAllData" ma:web="ac0dddc7-4c2c-4aeb-a23f-99e6b6e539c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ab51f35-1fb3-4be4-a4fa-7dc10d905072"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AutoTags" ma:index="15" nillable="true" ma:displayName="MediaServiceAutoTags" ma:description="" ma:internalName="MediaServiceAutoTags" ma:readOnly="true">
      <xsd:simpleType>
        <xsd:restriction base="dms:Text"/>
      </xsd:simpleType>
    </xsd:element>
    <xsd:element name="Notes_x002d_Comments" ma:index="16" nillable="true" ma:displayName="Notes-Comments" ma:internalName="Notes_x002d_Comments">
      <xsd:simpleType>
        <xsd:restriction base="dms:Note">
          <xsd:maxLength value="255"/>
        </xsd:restriction>
      </xsd:simpleType>
    </xsd:element>
    <xsd:element name="MediaServiceDateTaken" ma:index="17" nillable="true" ma:displayName="MediaServiceDateTaken" ma:description="" ma:hidden="true" ma:internalName="MediaServiceDateTaken" ma:readOnly="true">
      <xsd:simpleType>
        <xsd:restriction base="dms:Text"/>
      </xsd:simpleType>
    </xsd:element>
    <xsd:element name="MediaServiceLocation" ma:index="18" nillable="true" ma:displayName="MediaServiceLocation" ma:internalName="MediaServiceLocation" ma:readOnly="true">
      <xsd:simpleType>
        <xsd:restriction base="dms:Text"/>
      </xsd:simpleType>
    </xsd:element>
    <xsd:element name="MediaServiceOCR" ma:index="19" nillable="true" ma:displayName="MediaServiceOCR" ma:internalName="MediaServiceOCR" ma:readOnly="true">
      <xsd:simpleType>
        <xsd:restriction base="dms:Note">
          <xsd:maxLength value="255"/>
        </xsd:restriction>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_Flow_SignoffStatus" ma:index="24" nillable="true" ma:displayName="Sign-off status" ma:internalName="Sign_x002d_off_x0020_status">
      <xsd:simpleType>
        <xsd:restriction base="dms:Text"/>
      </xsd:simpleType>
    </xsd:element>
    <xsd:element name="MediaLengthInSeconds" ma:index="25" nillable="true" ma:displayName="Length (seconds)" ma:internalName="MediaLengthInSeconds" ma:readOnly="true">
      <xsd:simpleType>
        <xsd:restriction base="dms:Unknow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9e8b3729-a4b8-462e-9781-4baf9b076db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9"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ac0dddc7-4c2c-4aeb-a23f-99e6b6e539ca">
      <UserInfo>
        <DisplayName>Abygail Medina</DisplayName>
        <AccountId>15</AccountId>
        <AccountType/>
      </UserInfo>
      <UserInfo>
        <DisplayName>David Stang</DisplayName>
        <AccountId>18</AccountId>
        <AccountType/>
      </UserInfo>
      <UserInfo>
        <DisplayName>James Shields</DisplayName>
        <AccountId>20</AccountId>
        <AccountType/>
      </UserInfo>
      <UserInfo>
        <DisplayName>Amukela Gwebu</DisplayName>
        <AccountId>16</AccountId>
        <AccountType/>
      </UserInfo>
      <UserInfo>
        <DisplayName>Cory Rayala</DisplayName>
        <AccountId>17</AccountId>
        <AccountType/>
      </UserInfo>
      <UserInfo>
        <DisplayName>Carmen Martinez-Calderon</DisplayName>
        <AccountId>19</AccountId>
        <AccountType/>
      </UserInfo>
      <UserInfo>
        <DisplayName>Vicki Prater</DisplayName>
        <AccountId>13</AccountId>
        <AccountType/>
      </UserInfo>
      <UserInfo>
        <DisplayName>Arturo Ambriz</DisplayName>
        <AccountId>14</AccountId>
        <AccountType/>
      </UserInfo>
      <UserInfo>
        <DisplayName>Colby Franklin</DisplayName>
        <AccountId>21</AccountId>
        <AccountType/>
      </UserInfo>
    </SharedWithUsers>
    <Notes_x002d_Comments xmlns="8ab51f35-1fb3-4be4-a4fa-7dc10d905072" xsi:nil="true"/>
    <lcf76f155ced4ddcb4097134ff3c332f xmlns="8ab51f35-1fb3-4be4-a4fa-7dc10d905072">
      <Terms xmlns="http://schemas.microsoft.com/office/infopath/2007/PartnerControls"/>
    </lcf76f155ced4ddcb4097134ff3c332f>
    <_Flow_SignoffStatus xmlns="8ab51f35-1fb3-4be4-a4fa-7dc10d905072" xsi:nil="true"/>
    <TaxCatchAll xmlns="ac0dddc7-4c2c-4aeb-a23f-99e6b6e539ca" xsi:nil="true"/>
  </documentManagement>
</p:properties>
</file>

<file path=customXml/itemProps1.xml><?xml version="1.0" encoding="utf-8"?>
<ds:datastoreItem xmlns:ds="http://schemas.openxmlformats.org/officeDocument/2006/customXml" ds:itemID="{55788806-6153-4013-B13D-9A948BF21C67}"/>
</file>

<file path=customXml/itemProps2.xml><?xml version="1.0" encoding="utf-8"?>
<ds:datastoreItem xmlns:ds="http://schemas.openxmlformats.org/officeDocument/2006/customXml" ds:itemID="{1F0B8D7E-26E7-43DA-B304-771D7E782C31}">
  <ds:schemaRefs>
    <ds:schemaRef ds:uri="http://schemas.microsoft.com/sharepoint/v3/contenttype/forms"/>
  </ds:schemaRefs>
</ds:datastoreItem>
</file>

<file path=customXml/itemProps3.xml><?xml version="1.0" encoding="utf-8"?>
<ds:datastoreItem xmlns:ds="http://schemas.openxmlformats.org/officeDocument/2006/customXml" ds:itemID="{681C47D3-B0B6-4BE7-96F1-DE6CF543F9D7}">
  <ds:schemaRefs>
    <ds:schemaRef ds:uri="http://purl.org/dc/terms/"/>
    <ds:schemaRef ds:uri="8ab51f35-1fb3-4be4-a4fa-7dc10d905072"/>
    <ds:schemaRef ds:uri="http://purl.org/dc/dcmitype/"/>
    <ds:schemaRef ds:uri="http://schemas.microsoft.com/office/infopath/2007/PartnerControls"/>
    <ds:schemaRef ds:uri="http://schemas.microsoft.com/office/2006/documentManagement/types"/>
    <ds:schemaRef ds:uri="ac0dddc7-4c2c-4aeb-a23f-99e6b6e539ca"/>
    <ds:schemaRef ds:uri="http://schemas.microsoft.com/office/2006/metadata/properties"/>
    <ds:schemaRef ds:uri="http://purl.org/dc/elements/1.1/"/>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387</TotalTime>
  <Words>241</Words>
  <Application>Microsoft Office PowerPoint</Application>
  <PresentationFormat>Widescreen</PresentationFormat>
  <Paragraphs>28</Paragraphs>
  <Slides>3</Slides>
  <Notes>3</Notes>
  <HiddenSlides>0</HiddenSlides>
  <MMClips>0</MMClips>
  <ScaleCrop>false</ScaleCrop>
  <HeadingPairs>
    <vt:vector size="6" baseType="variant">
      <vt:variant>
        <vt:lpstr>Fonts Used</vt:lpstr>
      </vt:variant>
      <vt:variant>
        <vt:i4>2</vt:i4>
      </vt:variant>
      <vt:variant>
        <vt:lpstr>Theme</vt:lpstr>
      </vt:variant>
      <vt:variant>
        <vt:i4>7</vt:i4>
      </vt:variant>
      <vt:variant>
        <vt:lpstr>Slide Titles</vt:lpstr>
      </vt:variant>
      <vt:variant>
        <vt:i4>3</vt:i4>
      </vt:variant>
    </vt:vector>
  </HeadingPairs>
  <TitlesOfParts>
    <vt:vector size="12" baseType="lpstr">
      <vt:lpstr>Arial</vt:lpstr>
      <vt:lpstr>Calibri</vt:lpstr>
      <vt:lpstr>CDE Set 1</vt:lpstr>
      <vt:lpstr>CDE Set 2</vt:lpstr>
      <vt:lpstr>CDE Set 3</vt:lpstr>
      <vt:lpstr>CDE Set 4</vt:lpstr>
      <vt:lpstr>CDE Set 5</vt:lpstr>
      <vt:lpstr>CDE Set 6</vt:lpstr>
      <vt:lpstr>CDE Set 7</vt:lpstr>
      <vt:lpstr>Corrections Education and Other Institutionalized Individuals</vt:lpstr>
      <vt:lpstr>What is a Correctional Institution?</vt:lpstr>
      <vt:lpstr>Adults with Disabilities</vt:lpstr>
    </vt:vector>
  </TitlesOfParts>
  <Company>California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CDE PowerPoint Template 2020 - Forms Center (CA Intranet)</dc:title>
  <dc:subject>CDE PowerPoint template for presentations posted on the CDE website and webinar video recording.</dc:subject>
  <dc:creator>sclaus</dc:creator>
  <cp:lastModifiedBy>Rhonda Burnett</cp:lastModifiedBy>
  <cp:revision>141</cp:revision>
  <dcterms:created xsi:type="dcterms:W3CDTF">2020-08-25T03:09:04Z</dcterms:created>
  <dcterms:modified xsi:type="dcterms:W3CDTF">2023-09-08T22:12:44Z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0x0101006CAA177AE90AB84CBBC907C95F34C631</vt:lpwstr>
  </property>
  <property fmtid="{D5CDD505-2E9C-101B-9397-08002B2CF9AE}" pid="3" name="MediaServiceImageTags">
    <vt:lpwstr/>
  </property>
</Properties>
</file>