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  <p:sldMasterId id="2147483659" r:id="rId5"/>
    <p:sldMasterId id="2147483648" r:id="rId6"/>
    <p:sldMasterId id="2147483664" r:id="rId7"/>
    <p:sldMasterId id="2147483671" r:id="rId8"/>
    <p:sldMasterId id="2147483676" r:id="rId9"/>
    <p:sldMasterId id="2147483681" r:id="rId10"/>
  </p:sldMasterIdLst>
  <p:notesMasterIdLst>
    <p:notesMasterId r:id="rId29"/>
  </p:notesMasterIdLst>
  <p:handoutMasterIdLst>
    <p:handoutMasterId r:id="rId30"/>
  </p:handoutMasterIdLst>
  <p:sldIdLst>
    <p:sldId id="288" r:id="rId11"/>
    <p:sldId id="265" r:id="rId12"/>
    <p:sldId id="269" r:id="rId13"/>
    <p:sldId id="267" r:id="rId14"/>
    <p:sldId id="280" r:id="rId15"/>
    <p:sldId id="270" r:id="rId16"/>
    <p:sldId id="271" r:id="rId17"/>
    <p:sldId id="272" r:id="rId18"/>
    <p:sldId id="281" r:id="rId19"/>
    <p:sldId id="273" r:id="rId20"/>
    <p:sldId id="274" r:id="rId21"/>
    <p:sldId id="275" r:id="rId22"/>
    <p:sldId id="282" r:id="rId23"/>
    <p:sldId id="276" r:id="rId24"/>
    <p:sldId id="277" r:id="rId25"/>
    <p:sldId id="278" r:id="rId26"/>
    <p:sldId id="283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A6D"/>
    <a:srgbClr val="ED8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F0DF1B-36E1-3176-272A-62B0A6E7817F}" v="5" dt="2022-09-07T23:25:13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128" autoAdjust="0"/>
    <p:restoredTop sz="96410" autoAdjust="0"/>
  </p:normalViewPr>
  <p:slideViewPr>
    <p:cSldViewPr snapToGrid="0">
      <p:cViewPr>
        <p:scale>
          <a:sx n="75" d="100"/>
          <a:sy n="75" d="100"/>
        </p:scale>
        <p:origin x="1095" y="81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06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931343-2F6C-4EC9-9DC2-9270877BDB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7EEC52-11A2-463D-8A0E-792EF2BC21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8BE69-669F-416A-93EF-12E394687B13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2C21C6-577A-414D-80D9-7CC98EBCB7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81264-43C8-4B2A-8249-E8564476D4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29019-704D-4805-9B43-8A1089A67E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462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10321-FE7C-41D5-A6A6-9361CA1AFD5B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2AC79-A108-4FDF-A0BE-96CEB0D6FF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86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2867816" y="1390650"/>
            <a:ext cx="9153525" cy="3347821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048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3218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58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12507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54873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420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30804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75933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0923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97246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1604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907964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71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3396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511687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300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9659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99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 dirty="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388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5157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1654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05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4372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7388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02199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1" r:id="rId2"/>
    <p:sldLayoutId id="2147483662" r:id="rId3"/>
    <p:sldLayoutId id="2147483663" r:id="rId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7770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56017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2039600" y="0"/>
            <a:ext cx="152400" cy="6858000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939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" y="6654200"/>
            <a:ext cx="12192000" cy="203799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98434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" y="6654200"/>
            <a:ext cx="12192000" cy="203799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9901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ca.gov/ta/cr/progrinst202324.as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e.ca.gov/ta/c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ca.gov/ta/cr/progrinst202324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F287B-3956-4411-90CB-C098D6858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261" y="1230922"/>
            <a:ext cx="11469081" cy="3507545"/>
          </a:xfrm>
        </p:spPr>
        <p:txBody>
          <a:bodyPr>
            <a:normAutofit fontScale="90000"/>
          </a:bodyPr>
          <a:lstStyle/>
          <a:p>
            <a:pPr fontAlgn="base">
              <a:spcBef>
                <a:spcPts val="2400"/>
              </a:spcBef>
              <a:spcAft>
                <a:spcPct val="0"/>
              </a:spcAft>
              <a:buClr>
                <a:srgbClr val="7C9FCF"/>
              </a:buClr>
              <a:buSzPct val="68000"/>
              <a:defRPr/>
            </a:pPr>
            <a:r>
              <a:rPr kumimoji="0" lang="en-US" sz="4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Arial" panose="020B0604020202020204" pitchFamily="34" charset="0"/>
              </a:rPr>
              <a:t>Federal</a:t>
            </a: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</a:t>
            </a:r>
            <a:r>
              <a:rPr kumimoji="0" lang="en-US" sz="4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Arial" panose="020B0604020202020204" pitchFamily="34" charset="0"/>
              </a:rPr>
              <a:t>Program</a:t>
            </a: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</a:t>
            </a:r>
            <a:r>
              <a:rPr kumimoji="0" lang="en-US" sz="4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Arial" panose="020B0604020202020204" pitchFamily="34" charset="0"/>
              </a:rPr>
              <a:t>Monitoring</a:t>
            </a:r>
            <a:r>
              <a:rPr lang="en-US" sz="4900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kumimoji="0" lang="en-US" sz="4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Arial" panose="020B0604020202020204" pitchFamily="34" charset="0"/>
              </a:rPr>
              <a:t>Overview</a:t>
            </a:r>
            <a:b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br>
              <a:rPr lang="en-US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latin typeface="+mn-lt"/>
                <a:ea typeface="+mn-ea"/>
                <a:cs typeface="Arial"/>
              </a:rPr>
              <a:t>David Stang</a:t>
            </a:r>
            <a:br>
              <a:rPr lang="en-US" sz="3600" b="1" dirty="0">
                <a:latin typeface="+mn-lt"/>
                <a:ea typeface="+mn-ea"/>
                <a:cs typeface="Arial"/>
              </a:rPr>
            </a:br>
            <a:r>
              <a:rPr lang="en-US" sz="3600" dirty="0">
                <a:latin typeface="+mn-lt"/>
                <a:ea typeface="+mn-ea"/>
                <a:cs typeface="Arial"/>
              </a:rPr>
              <a:t>Education Programs Consultant</a:t>
            </a:r>
            <a:br>
              <a:rPr lang="en-US" sz="3600" dirty="0">
                <a:latin typeface="+mn-lt"/>
                <a:ea typeface="+mn-ea"/>
                <a:cs typeface="Arial"/>
              </a:rPr>
            </a:br>
            <a:r>
              <a:rPr lang="en-US" sz="3600" dirty="0">
                <a:latin typeface="+mn-lt"/>
                <a:ea typeface="+mn-ea"/>
                <a:cs typeface="Arial"/>
              </a:rPr>
              <a:t>Adult Education Office</a:t>
            </a:r>
            <a:br>
              <a:rPr lang="en-US" sz="3600" dirty="0">
                <a:latin typeface="+mn-lt"/>
                <a:ea typeface="+mn-ea"/>
                <a:cs typeface="Arial"/>
              </a:rPr>
            </a:br>
            <a:br>
              <a:rPr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240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F2839-9286-4D24-B34A-68E2BDFF7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>
            <a:normAutofit/>
          </a:bodyPr>
          <a:lstStyle/>
          <a:p>
            <a:r>
              <a:rPr lang="en-US" dirty="0"/>
              <a:t>FPM Program Instrument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AA6FD-77E0-4364-B507-2D9F3220D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85192"/>
            <a:ext cx="11887200" cy="4703885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altLang="en-US" sz="2800" dirty="0">
                <a:cs typeface="Arial" panose="020B0604020202020204" pitchFamily="34" charset="0"/>
              </a:rPr>
              <a:t>All programs, e.g., Adult Education; English Learners; Before and After School; and Fiscal Monitoring, use program instruments to guide monitoring reviews.</a:t>
            </a:r>
          </a:p>
          <a:p>
            <a:pPr>
              <a:spcBef>
                <a:spcPts val="2400"/>
              </a:spcBef>
            </a:pPr>
            <a:r>
              <a:rPr lang="en-US" altLang="en-US" sz="2800" dirty="0">
                <a:cs typeface="Arial" panose="020B0604020202020204" pitchFamily="34" charset="0"/>
              </a:rPr>
              <a:t>Program instruments have instrument items – essentially categories – that the reviewer refers to during a review.</a:t>
            </a:r>
          </a:p>
          <a:p>
            <a:pPr>
              <a:spcBef>
                <a:spcPts val="2400"/>
              </a:spcBef>
            </a:pPr>
            <a:r>
              <a:rPr lang="en-US" altLang="en-US" sz="2800" dirty="0">
                <a:cs typeface="Arial" panose="020B0604020202020204" pitchFamily="34" charset="0"/>
              </a:rPr>
              <a:t>The Adult Education instrument has 10 instrument items.</a:t>
            </a:r>
          </a:p>
          <a:p>
            <a:pPr>
              <a:spcBef>
                <a:spcPts val="2400"/>
              </a:spcBef>
            </a:pPr>
            <a:r>
              <a:rPr lang="en-US" altLang="en-US" sz="2800" dirty="0">
                <a:cs typeface="Arial" panose="020B0604020202020204" pitchFamily="34" charset="0"/>
                <a:hlinkClick r:id="rId2"/>
              </a:rPr>
              <a:t>https://www.cde.ca.gov/ta/cr/progrinst202324.asp</a:t>
            </a:r>
            <a:endParaRPr lang="en-US" altLang="en-US" sz="28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65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4B7A9-E243-43A3-84D7-7C9269DE4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>
            <a:normAutofit/>
          </a:bodyPr>
          <a:lstStyle/>
          <a:p>
            <a:r>
              <a:rPr lang="en-US" dirty="0"/>
              <a:t>Adult Education Instrument Items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41208-861C-4A15-87A0-77E986052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872762"/>
            <a:ext cx="11887200" cy="4475117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2800" dirty="0"/>
              <a:t>AE 01:  Collaboration, Alignment, and Support Services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AE 02:  Financial Accountability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AE 03:  Data Collection and Program Effectiveness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AE 04:  Staff Qualifications and Professional Development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AE 05:  Needs Assessment</a:t>
            </a:r>
          </a:p>
        </p:txBody>
      </p:sp>
    </p:spTree>
    <p:extLst>
      <p:ext uri="{BB962C8B-B14F-4D97-AF65-F5344CB8AC3E}">
        <p14:creationId xmlns:p14="http://schemas.microsoft.com/office/powerpoint/2010/main" val="1912801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BAA22-15A3-4108-B7A8-5D612A7FB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>
            <a:normAutofit/>
          </a:bodyPr>
          <a:lstStyle/>
          <a:p>
            <a:r>
              <a:rPr lang="en-US" dirty="0"/>
              <a:t>Adult Education Instrument Items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A4857-EC67-4674-8C37-198DD4CD4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75117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2800" dirty="0"/>
              <a:t>AE 06:  Serving Individuals with Disabilities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AE 07:  Intensity, Duration, and Flexible Scheduling</a:t>
            </a:r>
          </a:p>
          <a:p>
            <a:pPr>
              <a:spcBef>
                <a:spcPts val="2400"/>
              </a:spcBef>
              <a:tabLst>
                <a:tab pos="1484313" algn="l"/>
              </a:tabLst>
            </a:pPr>
            <a:r>
              <a:rPr lang="en-US" sz="2800" dirty="0"/>
              <a:t>AE 08:  Evidence-Based Instructional Practices and Reading        	       	Instruction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AE 09:  Effective Use of Technology and Distance Learning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AE 10:  Integrated Education and Training</a:t>
            </a:r>
          </a:p>
        </p:txBody>
      </p:sp>
    </p:spTree>
    <p:extLst>
      <p:ext uri="{BB962C8B-B14F-4D97-AF65-F5344CB8AC3E}">
        <p14:creationId xmlns:p14="http://schemas.microsoft.com/office/powerpoint/2010/main" val="1616095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71EEB-4138-488A-9BF8-C2DE923C4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/>
          <a:lstStyle/>
          <a:p>
            <a:r>
              <a:rPr lang="en-US" dirty="0"/>
              <a:t>Tip for Success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CFA-F401-44EA-960A-9877FA07B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75117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pPr algn="ctr">
              <a:lnSpc>
                <a:spcPct val="150000"/>
              </a:lnSpc>
              <a:spcBef>
                <a:spcPts val="2400"/>
              </a:spcBef>
              <a:buNone/>
            </a:pPr>
            <a:r>
              <a:rPr lang="en-US" dirty="0"/>
              <a:t>Make sure your agency has the correct documentation and/or an example for each evidence request on the </a:t>
            </a:r>
            <a:br>
              <a:rPr lang="en-US" dirty="0"/>
            </a:br>
            <a:r>
              <a:rPr lang="en-US" dirty="0"/>
              <a:t>Adult Education Instrument.</a:t>
            </a:r>
          </a:p>
        </p:txBody>
      </p:sp>
    </p:spTree>
    <p:extLst>
      <p:ext uri="{BB962C8B-B14F-4D97-AF65-F5344CB8AC3E}">
        <p14:creationId xmlns:p14="http://schemas.microsoft.com/office/powerpoint/2010/main" val="3433421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DFFA8-D7E3-4E6D-9F38-D291D7351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11052"/>
            <a:ext cx="11887200" cy="1325563"/>
          </a:xfrm>
        </p:spPr>
        <p:txBody>
          <a:bodyPr>
            <a:normAutofit/>
          </a:bodyPr>
          <a:lstStyle/>
          <a:p>
            <a:r>
              <a:rPr lang="en-US" dirty="0"/>
              <a:t>Evidence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777D9-8BDF-4639-A77A-D0736EC0C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14510"/>
            <a:ext cx="11948160" cy="479019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3000" dirty="0"/>
              <a:t>Evidence requests are examples of documents agencies provide to demonstrate compliance: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3000" dirty="0"/>
              <a:t>AE 01:  Umbrella MOU with Local Workforce Development Board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3000" dirty="0"/>
              <a:t>AE 02:  Time and Effort Policies and Procedures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3000" dirty="0"/>
              <a:t>AE 03:  Local Assessment Policy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3000" dirty="0"/>
              <a:t>AE 04:  Duty Statements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3000" dirty="0"/>
              <a:t>AE 06:  ADA and IDEA Policy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3000" dirty="0"/>
              <a:t>AE 10:  Evidence of Co-Enrollment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805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93ADC-2ECF-4260-A46C-12BBC0574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1887200" cy="1418492"/>
          </a:xfrm>
        </p:spPr>
        <p:txBody>
          <a:bodyPr>
            <a:normAutofit/>
          </a:bodyPr>
          <a:lstStyle/>
          <a:p>
            <a:r>
              <a:rPr lang="en-US" dirty="0"/>
              <a:t>Role of AEFLA Administrators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F66D0-DE08-4547-9915-5BECEE708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46" y="2028092"/>
            <a:ext cx="11711354" cy="439615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Ensure you and all additional users of the CDE Monitoring Tool (CMT) have registered in Centralized Authentication System.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Assign additional users as appropriate.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Communicate with district personnel assigned to coordinate the review.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Coordinate onsite scheduling and work with program reviewer during course of review.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531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269-2619-4F9A-B8B2-5213F4B9E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46326"/>
          </a:xfrm>
        </p:spPr>
        <p:txBody>
          <a:bodyPr>
            <a:normAutofit/>
          </a:bodyPr>
          <a:lstStyle/>
          <a:p>
            <a:r>
              <a:rPr lang="en-US" dirty="0"/>
              <a:t>Review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C0BA1-0AB2-4B93-834F-F15398709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36617"/>
            <a:ext cx="11887200" cy="4868092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2800" dirty="0"/>
              <a:t>Which AEFLA agencies get selected for program reviews?</a:t>
            </a:r>
          </a:p>
          <a:p>
            <a:pPr>
              <a:lnSpc>
                <a:spcPct val="150000"/>
              </a:lnSpc>
              <a:spcBef>
                <a:spcPts val="2400"/>
              </a:spcBef>
            </a:pPr>
            <a:r>
              <a:rPr lang="en-US" sz="2800" dirty="0"/>
              <a:t>Which office at CDE coordinates most federal program reviews?</a:t>
            </a:r>
          </a:p>
          <a:p>
            <a:pPr>
              <a:lnSpc>
                <a:spcPct val="150000"/>
              </a:lnSpc>
              <a:spcBef>
                <a:spcPts val="2400"/>
              </a:spcBef>
            </a:pPr>
            <a:r>
              <a:rPr lang="en-US" sz="2800" dirty="0"/>
              <a:t>How often may agencies be selected for a review?</a:t>
            </a:r>
          </a:p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US" sz="2800" dirty="0"/>
              <a:t>What is the name of the document adult education reviewers refer to during the course of an FPM review?</a:t>
            </a:r>
          </a:p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US" sz="2800" dirty="0"/>
              <a:t>What is another name for the documents agencies provide during a program review?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089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269-2619-4F9A-B8B2-5213F4B9E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887200" cy="1325563"/>
          </a:xfrm>
        </p:spPr>
        <p:txBody>
          <a:bodyPr>
            <a:normAutofit/>
          </a:bodyPr>
          <a:lstStyle/>
          <a:p>
            <a:r>
              <a:rPr lang="en-US" dirty="0"/>
              <a:t>Review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C0BA1-0AB2-4B93-834F-F15398709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80160"/>
            <a:ext cx="11887200" cy="48419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Which AEFLA agencies get selected for program reviews?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dirty="0"/>
              <a:t>All AEFLA agencies get be selected for review.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/>
              <a:t>Which office at CDE coordinates most federal program reviews?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dirty="0"/>
              <a:t>The FPM Office coordinates all program reviews.	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/>
              <a:t>How often may agencies be selected for a review?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dirty="0"/>
              <a:t>Agencies may be selected for review every two years.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493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269-2619-4F9A-B8B2-5213F4B9E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126"/>
            <a:ext cx="11887200" cy="1325563"/>
          </a:xfrm>
        </p:spPr>
        <p:txBody>
          <a:bodyPr>
            <a:normAutofit/>
          </a:bodyPr>
          <a:lstStyle/>
          <a:p>
            <a:r>
              <a:rPr lang="en-US" dirty="0"/>
              <a:t>Review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C0BA1-0AB2-4B93-834F-F15398709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98436"/>
            <a:ext cx="11887200" cy="490627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What is the name of the document adult education reviewers refer to during the course of an FPM review?  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dirty="0"/>
              <a:t>The Adult Education Instrument	</a:t>
            </a:r>
          </a:p>
          <a:p>
            <a:r>
              <a:rPr lang="en-US" dirty="0"/>
              <a:t>What is another name for the documents agencies provide during a program review?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dirty="0"/>
              <a:t>Evidence Requests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086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D46AA-E2C5-4D22-B93E-83DBAAC47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08005"/>
            <a:ext cx="11887200" cy="902189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BA875-D990-479A-9754-D12FB32F3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097280"/>
            <a:ext cx="11887200" cy="502484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spcBef>
                <a:spcPts val="2400"/>
              </a:spcBef>
              <a:buNone/>
            </a:pPr>
            <a:r>
              <a:rPr lang="en-US" sz="3300" dirty="0"/>
              <a:t>Federal Program Monitoring (FPM)</a:t>
            </a:r>
          </a:p>
          <a:p>
            <a:pPr marL="457200">
              <a:lnSpc>
                <a:spcPct val="150000"/>
              </a:lnSpc>
              <a:spcBef>
                <a:spcPts val="2400"/>
              </a:spcBef>
            </a:pPr>
            <a:r>
              <a:rPr lang="en-US" sz="3300" dirty="0"/>
              <a:t>Purpose</a:t>
            </a:r>
          </a:p>
          <a:p>
            <a:pPr marL="457200">
              <a:lnSpc>
                <a:spcPct val="150000"/>
              </a:lnSpc>
              <a:spcBef>
                <a:spcPts val="2400"/>
              </a:spcBef>
            </a:pPr>
            <a:r>
              <a:rPr lang="en-US" sz="3300" dirty="0"/>
              <a:t>FPM Office</a:t>
            </a:r>
          </a:p>
          <a:p>
            <a:pPr marL="457200">
              <a:lnSpc>
                <a:spcPct val="150000"/>
              </a:lnSpc>
              <a:spcBef>
                <a:spcPts val="2400"/>
              </a:spcBef>
            </a:pPr>
            <a:r>
              <a:rPr lang="en-US" sz="3300" dirty="0"/>
              <a:t>FPM Program Instrument </a:t>
            </a:r>
          </a:p>
          <a:p>
            <a:pPr marL="457200">
              <a:lnSpc>
                <a:spcPct val="150000"/>
              </a:lnSpc>
              <a:spcBef>
                <a:spcPts val="2400"/>
              </a:spcBef>
            </a:pPr>
            <a:r>
              <a:rPr lang="en-US" sz="3300" dirty="0"/>
              <a:t>Adult Education Instrument Items/Evidence Requests</a:t>
            </a:r>
          </a:p>
          <a:p>
            <a:pPr marL="457200">
              <a:lnSpc>
                <a:spcPct val="150000"/>
              </a:lnSpc>
              <a:spcBef>
                <a:spcPts val="2400"/>
              </a:spcBef>
            </a:pPr>
            <a:r>
              <a:rPr lang="en-US" sz="3300" dirty="0"/>
              <a:t>AEFLA Administrators</a:t>
            </a:r>
          </a:p>
        </p:txBody>
      </p:sp>
    </p:spTree>
    <p:extLst>
      <p:ext uri="{BB962C8B-B14F-4D97-AF65-F5344CB8AC3E}">
        <p14:creationId xmlns:p14="http://schemas.microsoft.com/office/powerpoint/2010/main" val="985631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F629-ACC7-466B-9670-4B1A0DB69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>
            <a:normAutofit/>
          </a:bodyPr>
          <a:lstStyle/>
          <a:p>
            <a:r>
              <a:rPr lang="en-US" dirty="0"/>
              <a:t>Federal Program Monitoring (FPM)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308-F2B5-4025-BF3A-93B627BA2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453662"/>
            <a:ext cx="11887200" cy="4668465"/>
          </a:xfrm>
        </p:spPr>
        <p:txBody>
          <a:bodyPr/>
          <a:lstStyle/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The Adult Education and Family Literacy Act (AEFLA) grant requires the California Department of Education (CDE) to conduct on-site and on-line monitoring of all adult education grant recipients. This type of monitoring or review is called an FPM Review.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All adult education grant recipients of AEFLA funding will be selected for review at some point.  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The purpose of the review is to ensure agencies are in compliance with federal, and where applicable, state law. 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The current monitoring cycle is for program year 2023−24.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065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B06C7-3EEE-4EC2-8DC8-E89CBFA0A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/>
          <a:lstStyle/>
          <a:p>
            <a:r>
              <a:rPr lang="en-US" dirty="0"/>
              <a:t>Federal Program Monitoring (FPM)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F3455-ABA5-4107-BAB9-25EBFD792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929956"/>
            <a:ext cx="5852160" cy="420088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cs typeface="Arial" panose="020B0604020202020204" pitchFamily="34" charset="0"/>
              </a:rPr>
              <a:t>The CDE is required to monitor the implementation of federal and state funding (including adult education programs) administered by: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74A41-3AD5-4F2F-83CF-E42936EBD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929955"/>
            <a:ext cx="5852160" cy="4200880"/>
          </a:xfrm>
        </p:spPr>
        <p:txBody>
          <a:bodyPr/>
          <a:lstStyle/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Local Educational Agencies 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Community Colleges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Coalitions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Community-Based Organizations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Libraries</a:t>
            </a:r>
          </a:p>
          <a:p>
            <a:pPr>
              <a:spcBef>
                <a:spcPts val="2400"/>
              </a:spcBef>
              <a:defRPr/>
            </a:pPr>
            <a:r>
              <a:rPr lang="en-US" sz="2800" dirty="0">
                <a:cs typeface="Arial" panose="020B0604020202020204" pitchFamily="34" charset="0"/>
              </a:rPr>
              <a:t>State Agencies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59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D6E11-A5FA-4EBE-98CE-6905EADF6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/>
          <a:lstStyle/>
          <a:p>
            <a:r>
              <a:rPr lang="en-US" dirty="0"/>
              <a:t>Tip for Success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236F7-642D-4C21-9F52-8BB683BAD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842099"/>
            <a:ext cx="11887200" cy="5015901"/>
          </a:xfrm>
        </p:spPr>
        <p:txBody>
          <a:bodyPr/>
          <a:lstStyle/>
          <a:p>
            <a:pPr marL="0" indent="0">
              <a:buNone/>
            </a:pPr>
            <a:endParaRPr lang="en-US" sz="3600" dirty="0"/>
          </a:p>
          <a:p>
            <a:pPr marL="0" indent="0" algn="ctr">
              <a:spcBef>
                <a:spcPts val="2400"/>
              </a:spcBef>
              <a:buNone/>
            </a:pPr>
            <a:r>
              <a:rPr lang="en-US" dirty="0"/>
              <a:t>Do not wait until your agency is scheduled for a review to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/>
              <a:t>familiarize yourself with the Adult Education Instrument!</a:t>
            </a:r>
          </a:p>
        </p:txBody>
      </p:sp>
    </p:spTree>
    <p:extLst>
      <p:ext uri="{BB962C8B-B14F-4D97-AF65-F5344CB8AC3E}">
        <p14:creationId xmlns:p14="http://schemas.microsoft.com/office/powerpoint/2010/main" val="2224763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AA9B6-F3E1-4F3A-9D2B-79DDA0FC7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DBC4F-FE17-43AF-A74F-E94384231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75117"/>
          </a:xfrm>
        </p:spPr>
        <p:txBody>
          <a:bodyPr/>
          <a:lstStyle/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2800" dirty="0">
                <a:cs typeface="Arial" panose="020B0604020202020204" pitchFamily="34" charset="0"/>
              </a:rPr>
              <a:t>Ensure agencies are in compliance with federal, and where applicable, state law. 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2800" dirty="0">
                <a:cs typeface="Arial" panose="020B0604020202020204" pitchFamily="34" charset="0"/>
              </a:rPr>
              <a:t>Agencies that receive program funding are responsible for creating and maintaining programs which meet minimum fiscal and programmatic requirements, also referred to as minimum compliance.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2800" dirty="0">
                <a:cs typeface="Arial" panose="020B0604020202020204" pitchFamily="34" charset="0"/>
              </a:rPr>
              <a:t>Opportunity for the Adult Education Office (AEO) to learn more about programs/services provided and to identify highly functioning agencies.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436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56D45-9CEA-4533-88F5-3C7991409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>
            <a:normAutofit/>
          </a:bodyPr>
          <a:lstStyle/>
          <a:p>
            <a:r>
              <a:rPr lang="en-US" dirty="0"/>
              <a:t>CDE’s FPM Office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25DC7-BCFC-4807-9646-041B39D28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7511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2800" dirty="0"/>
              <a:t>The FPM Office schedules and coordinates most federal reviews.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Agencies may be selected for review every two years.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Onsite	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Online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Regional Team Leaders (RTL) work with CDE program reviewers and agency coordinators to conduct onsite and online reviews.</a:t>
            </a:r>
          </a:p>
        </p:txBody>
      </p:sp>
    </p:spTree>
    <p:extLst>
      <p:ext uri="{BB962C8B-B14F-4D97-AF65-F5344CB8AC3E}">
        <p14:creationId xmlns:p14="http://schemas.microsoft.com/office/powerpoint/2010/main" val="2265163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B604B-D3E3-417E-A3E5-634B67598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>
            <a:normAutofit/>
          </a:bodyPr>
          <a:lstStyle/>
          <a:p>
            <a:r>
              <a:rPr lang="en-US" dirty="0"/>
              <a:t>CDE’s FPM Office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54D0A-E71B-430A-9CD9-67B45DE24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7511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CDE’s Compliance Monitoring web page: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hlinkClick r:id="rId2"/>
              </a:rPr>
              <a:t>http://www.cde.ca.gov/ta/cr/</a:t>
            </a:r>
            <a:endParaRPr lang="en-US" sz="2800" dirty="0"/>
          </a:p>
          <a:p>
            <a:pPr lvl="1">
              <a:lnSpc>
                <a:spcPct val="150000"/>
              </a:lnSpc>
              <a:spcBef>
                <a:spcPts val="1800"/>
              </a:spcBef>
            </a:pPr>
            <a:r>
              <a:rPr lang="en-US" dirty="0"/>
              <a:t>Frequently asked questions</a:t>
            </a:r>
          </a:p>
          <a:p>
            <a:pPr lvl="1">
              <a:lnSpc>
                <a:spcPct val="150000"/>
              </a:lnSpc>
              <a:spcBef>
                <a:spcPts val="1800"/>
              </a:spcBef>
            </a:pPr>
            <a:r>
              <a:rPr lang="en-US" dirty="0"/>
              <a:t>Monitoring cycles</a:t>
            </a:r>
          </a:p>
          <a:p>
            <a:pPr lvl="1">
              <a:lnSpc>
                <a:spcPct val="150000"/>
              </a:lnSpc>
              <a:spcBef>
                <a:spcPts val="1800"/>
              </a:spcBef>
            </a:pPr>
            <a:r>
              <a:rPr lang="en-US" dirty="0"/>
              <a:t>Monitoring selection criteria</a:t>
            </a:r>
          </a:p>
          <a:p>
            <a:pPr lvl="1">
              <a:lnSpc>
                <a:spcPct val="150000"/>
              </a:lnSpc>
              <a:spcBef>
                <a:spcPts val="1800"/>
              </a:spcBef>
            </a:pPr>
            <a:r>
              <a:rPr lang="en-US" dirty="0"/>
              <a:t>Additional training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400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36996-A025-405A-8011-0602164E4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11887200" cy="1325563"/>
          </a:xfrm>
        </p:spPr>
        <p:txBody>
          <a:bodyPr/>
          <a:lstStyle/>
          <a:p>
            <a:r>
              <a:rPr lang="en-US" dirty="0"/>
              <a:t>Tip for Success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838B4-9A89-4BD1-A095-F994C6100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1"/>
            <a:ext cx="11887200" cy="448382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Familiarize yourself with the Adult Education Instrument:</a:t>
            </a:r>
          </a:p>
          <a:p>
            <a:pPr marL="0" indent="0">
              <a:buNone/>
            </a:pPr>
            <a:endParaRPr lang="en-US" dirty="0"/>
          </a:p>
          <a:p>
            <a:pPr marL="914400" indent="-457200"/>
            <a:r>
              <a:rPr lang="en-US" altLang="en-US" dirty="0">
                <a:cs typeface="Arial" panose="020B0604020202020204" pitchFamily="34" charset="0"/>
                <a:hlinkClick r:id="rId2"/>
              </a:rPr>
              <a:t>https://www.cde.ca.gov/ta/cr/progrinst202324.asp</a:t>
            </a:r>
            <a:endParaRPr lang="en-US" altLang="en-US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25105483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DE Se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DE Set 2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DE Set 3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DE Set 4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DE Set 5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DE Set 6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DE Set 7">
  <a:themeElements>
    <a:clrScheme name="CDE Se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AA177AE90AB84CBBC907C95F34C631" ma:contentTypeVersion="22" ma:contentTypeDescription="Create a new document." ma:contentTypeScope="" ma:versionID="e567d2ce26538baf9feef8a3516a5dfc">
  <xsd:schema xmlns:xsd="http://www.w3.org/2001/XMLSchema" xmlns:xs="http://www.w3.org/2001/XMLSchema" xmlns:p="http://schemas.microsoft.com/office/2006/metadata/properties" xmlns:ns2="ac0dddc7-4c2c-4aeb-a23f-99e6b6e539ca" xmlns:ns3="8ab51f35-1fb3-4be4-a4fa-7dc10d905072" targetNamespace="http://schemas.microsoft.com/office/2006/metadata/properties" ma:root="true" ma:fieldsID="80b78b28574d8437f19ddce5e62f278e" ns2:_="" ns3:_="">
    <xsd:import namespace="ac0dddc7-4c2c-4aeb-a23f-99e6b6e539ca"/>
    <xsd:import namespace="8ab51f35-1fb3-4be4-a4fa-7dc10d90507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Notes_x002d_Comment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_Flow_SignoffStatu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0dddc7-4c2c-4aeb-a23f-99e6b6e539c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8" nillable="true" ma:displayName="Taxonomy Catch All Column" ma:hidden="true" ma:list="{fa564d8c-a56f-4d27-9692-c18015842a55}" ma:internalName="TaxCatchAll" ma:showField="CatchAllData" ma:web="ac0dddc7-4c2c-4aeb-a23f-99e6b6e539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b51f35-1fb3-4be4-a4fa-7dc10d9050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Notes_x002d_Comments" ma:index="16" nillable="true" ma:displayName="Notes-Comments" ma:internalName="Notes_x002d_Comments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4" nillable="true" ma:displayName="Sign-off status" ma:internalName="Sign_x002d_off_x0020_status">
      <xsd:simpleType>
        <xsd:restriction base="dms:Text"/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9e8b3729-a4b8-462e-9781-4baf9b076d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c0dddc7-4c2c-4aeb-a23f-99e6b6e539ca">
      <UserInfo>
        <DisplayName>Abygail Medina</DisplayName>
        <AccountId>15</AccountId>
        <AccountType/>
      </UserInfo>
      <UserInfo>
        <DisplayName>David Stang</DisplayName>
        <AccountId>18</AccountId>
        <AccountType/>
      </UserInfo>
      <UserInfo>
        <DisplayName>James Shields</DisplayName>
        <AccountId>20</AccountId>
        <AccountType/>
      </UserInfo>
      <UserInfo>
        <DisplayName>Amukela Gwebu</DisplayName>
        <AccountId>16</AccountId>
        <AccountType/>
      </UserInfo>
      <UserInfo>
        <DisplayName>Cory Rayala</DisplayName>
        <AccountId>17</AccountId>
        <AccountType/>
      </UserInfo>
      <UserInfo>
        <DisplayName>Carmen Martinez-Calderon</DisplayName>
        <AccountId>19</AccountId>
        <AccountType/>
      </UserInfo>
      <UserInfo>
        <DisplayName>Vicki Prater</DisplayName>
        <AccountId>13</AccountId>
        <AccountType/>
      </UserInfo>
      <UserInfo>
        <DisplayName>Arturo Ambriz</DisplayName>
        <AccountId>14</AccountId>
        <AccountType/>
      </UserInfo>
      <UserInfo>
        <DisplayName>Colby Franklin</DisplayName>
        <AccountId>21</AccountId>
        <AccountType/>
      </UserInfo>
    </SharedWithUsers>
    <Notes_x002d_Comments xmlns="8ab51f35-1fb3-4be4-a4fa-7dc10d905072" xsi:nil="true"/>
    <lcf76f155ced4ddcb4097134ff3c332f xmlns="8ab51f35-1fb3-4be4-a4fa-7dc10d905072">
      <Terms xmlns="http://schemas.microsoft.com/office/infopath/2007/PartnerControls"/>
    </lcf76f155ced4ddcb4097134ff3c332f>
    <_Flow_SignoffStatus xmlns="8ab51f35-1fb3-4be4-a4fa-7dc10d905072" xsi:nil="true"/>
    <TaxCatchAll xmlns="ac0dddc7-4c2c-4aeb-a23f-99e6b6e539ca" xsi:nil="true"/>
  </documentManagement>
</p:properties>
</file>

<file path=customXml/itemProps1.xml><?xml version="1.0" encoding="utf-8"?>
<ds:datastoreItem xmlns:ds="http://schemas.openxmlformats.org/officeDocument/2006/customXml" ds:itemID="{026F6D39-ED8B-4990-87BE-314960D04CC3}"/>
</file>

<file path=customXml/itemProps2.xml><?xml version="1.0" encoding="utf-8"?>
<ds:datastoreItem xmlns:ds="http://schemas.openxmlformats.org/officeDocument/2006/customXml" ds:itemID="{1F0B8D7E-26E7-43DA-B304-771D7E782C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1C47D3-B0B6-4BE7-96F1-DE6CF543F9D7}">
  <ds:schemaRefs>
    <ds:schemaRef ds:uri="http://schemas.microsoft.com/office/infopath/2007/PartnerControls"/>
    <ds:schemaRef ds:uri="http://purl.org/dc/elements/1.1/"/>
    <ds:schemaRef ds:uri="ac0dddc7-4c2c-4aeb-a23f-99e6b6e539ca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8ab51f35-1fb3-4be4-a4fa-7dc10d90507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4832</TotalTime>
  <Words>885</Words>
  <Application>Microsoft Office PowerPoint</Application>
  <PresentationFormat>Widescreen</PresentationFormat>
  <Paragraphs>101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Wingdings</vt:lpstr>
      <vt:lpstr>CDE Set 1</vt:lpstr>
      <vt:lpstr>CDE Set 2</vt:lpstr>
      <vt:lpstr>CDE Set 3</vt:lpstr>
      <vt:lpstr>CDE Set 4</vt:lpstr>
      <vt:lpstr>CDE Set 5</vt:lpstr>
      <vt:lpstr>CDE Set 6</vt:lpstr>
      <vt:lpstr>CDE Set 7</vt:lpstr>
      <vt:lpstr>Federal Program Monitoring Overview   David Stang Education Programs Consultant Adult Education Office  </vt:lpstr>
      <vt:lpstr>Agenda</vt:lpstr>
      <vt:lpstr>Federal Program Monitoring (FPM) (1)</vt:lpstr>
      <vt:lpstr>Federal Program Monitoring (FPM) (2)</vt:lpstr>
      <vt:lpstr>Tip for Success (1)</vt:lpstr>
      <vt:lpstr>Purpose</vt:lpstr>
      <vt:lpstr>CDE’s FPM Office (1)</vt:lpstr>
      <vt:lpstr>CDE’s FPM Office (2)</vt:lpstr>
      <vt:lpstr>Tip for Success (2)</vt:lpstr>
      <vt:lpstr>FPM Program Instrument</vt:lpstr>
      <vt:lpstr>Adult Education Instrument Items (1)</vt:lpstr>
      <vt:lpstr>Adult Education Instrument Items (2)</vt:lpstr>
      <vt:lpstr>Tip for Success (3)</vt:lpstr>
      <vt:lpstr>Evidence Requests</vt:lpstr>
      <vt:lpstr>Role of AEFLA Administrators</vt:lpstr>
      <vt:lpstr>Review (1)</vt:lpstr>
      <vt:lpstr>Review (2)</vt:lpstr>
      <vt:lpstr>Review (3)</vt:lpstr>
    </vt:vector>
  </TitlesOfParts>
  <Company>California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CDE PowerPoint Template 2020 - Forms Center (CA Intranet)</dc:title>
  <dc:subject>CDE PowerPoint template for presentations posted on the CDE website and webinar video recording.</dc:subject>
  <dc:creator>sclaus</dc:creator>
  <cp:lastModifiedBy>Rhonda Burnett</cp:lastModifiedBy>
  <cp:revision>190</cp:revision>
  <dcterms:created xsi:type="dcterms:W3CDTF">2020-08-25T03:09:04Z</dcterms:created>
  <dcterms:modified xsi:type="dcterms:W3CDTF">2023-09-05T21:24:31Z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0x0101006CAA177AE90AB84CBBC907C95F34C631</vt:lpwstr>
  </property>
  <property fmtid="{D5CDD505-2E9C-101B-9397-08002B2CF9AE}" pid="3" name="MediaServiceImageTags">
    <vt:lpwstr/>
  </property>
</Properties>
</file>