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3.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4.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5.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6.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comments/modernComment_111_343B8984.xml" ContentType="application/vnd.ms-powerpoint.comments+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modernComment_117_9D54EAC3.xml" ContentType="application/vnd.ms-powerpoint.comments+xml"/>
  <Override PartName="/ppt/notesSlides/notesSlide3.xml" ContentType="application/vnd.openxmlformats-officedocument.presentationml.notesSlide+xml"/>
  <Override PartName="/ppt/comments/modernComment_123_BD722FBF.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4"/>
    <p:sldMasterId id="2147483659" r:id="rId5"/>
    <p:sldMasterId id="2147483648" r:id="rId6"/>
    <p:sldMasterId id="2147483664" r:id="rId7"/>
    <p:sldMasterId id="2147483671" r:id="rId8"/>
    <p:sldMasterId id="2147483676" r:id="rId9"/>
    <p:sldMasterId id="2147483681" r:id="rId10"/>
  </p:sldMasterIdLst>
  <p:notesMasterIdLst>
    <p:notesMasterId r:id="rId31"/>
  </p:notesMasterIdLst>
  <p:handoutMasterIdLst>
    <p:handoutMasterId r:id="rId32"/>
  </p:handoutMasterIdLst>
  <p:sldIdLst>
    <p:sldId id="256" r:id="rId11"/>
    <p:sldId id="257" r:id="rId12"/>
    <p:sldId id="265" r:id="rId13"/>
    <p:sldId id="266" r:id="rId14"/>
    <p:sldId id="292" r:id="rId15"/>
    <p:sldId id="268" r:id="rId16"/>
    <p:sldId id="269" r:id="rId17"/>
    <p:sldId id="270" r:id="rId18"/>
    <p:sldId id="271" r:id="rId19"/>
    <p:sldId id="272" r:id="rId20"/>
    <p:sldId id="274" r:id="rId21"/>
    <p:sldId id="273" r:id="rId22"/>
    <p:sldId id="288" r:id="rId23"/>
    <p:sldId id="285" r:id="rId24"/>
    <p:sldId id="289" r:id="rId25"/>
    <p:sldId id="279" r:id="rId26"/>
    <p:sldId id="291" r:id="rId27"/>
    <p:sldId id="277" r:id="rId28"/>
    <p:sldId id="281" r:id="rId29"/>
    <p:sldId id="259"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3DEDC34-BFA9-7C31-38E8-A67EB77BFA04}" name="Loretta Zocklein" initials="LZ" userId="S::LZocklein@cde.ca.gov::abbcca00-0a2f-499d-95b3-df11b2a09fb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A6D"/>
    <a:srgbClr val="ED8B6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E53C2C-2B67-0655-E9CB-0DA5CCF7CF15}" v="2" dt="2023-09-28T23:15:51.7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sorterViewPr>
    <p:cViewPr>
      <p:scale>
        <a:sx n="100" d="100"/>
        <a:sy n="100" d="100"/>
      </p:scale>
      <p:origin x="0" y="-624"/>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9" Type="http://schemas.microsoft.com/office/2018/10/relationships/authors" Target="authors.xml"/><Relationship Id="rId21" Type="http://schemas.openxmlformats.org/officeDocument/2006/relationships/slide" Target="slides/slide11.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slide" Target="slides/slide19.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openxmlformats.org/officeDocument/2006/relationships/handoutMaster" Target="handoutMasters/handoutMaster1.xml"/><Relationship Id="rId37"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slide" Target="slides/slide18.xml"/><Relationship Id="rId36"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slide" Target="slides/slide17.xml"/><Relationship Id="rId30" Type="http://schemas.openxmlformats.org/officeDocument/2006/relationships/slide" Target="slides/slide20.xml"/><Relationship Id="rId35"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anon#96688929470f3b8deac782cababc192327e80764c002f774a1b41e72513570cc::" providerId="AD" clId="Web-{32E53C2C-2B67-0655-E9CB-0DA5CCF7CF15}"/>
    <pc:docChg chg="sldOrd">
      <pc:chgData name="Guest User" userId="S::urn:spo:anon#96688929470f3b8deac782cababc192327e80764c002f774a1b41e72513570cc::" providerId="AD" clId="Web-{32E53C2C-2B67-0655-E9CB-0DA5CCF7CF15}" dt="2023-09-28T23:15:51.787" v="1"/>
      <pc:docMkLst>
        <pc:docMk/>
      </pc:docMkLst>
      <pc:sldChg chg="ord">
        <pc:chgData name="Guest User" userId="S::urn:spo:anon#96688929470f3b8deac782cababc192327e80764c002f774a1b41e72513570cc::" providerId="AD" clId="Web-{32E53C2C-2B67-0655-E9CB-0DA5CCF7CF15}" dt="2023-09-28T23:06:11.803" v="0"/>
        <pc:sldMkLst>
          <pc:docMk/>
          <pc:sldMk cId="3682906165" sldId="256"/>
        </pc:sldMkLst>
      </pc:sldChg>
      <pc:sldChg chg="ord">
        <pc:chgData name="Guest User" userId="S::urn:spo:anon#96688929470f3b8deac782cababc192327e80764c002f774a1b41e72513570cc::" providerId="AD" clId="Web-{32E53C2C-2B67-0655-E9CB-0DA5CCF7CF15}" dt="2023-09-28T23:15:51.787" v="1"/>
        <pc:sldMkLst>
          <pc:docMk/>
          <pc:sldMk cId="876317060" sldId="273"/>
        </pc:sldMkLst>
      </pc:sldChg>
    </pc:docChg>
  </pc:docChgLst>
</pc:chgInfo>
</file>

<file path=ppt/comments/modernComment_111_343B8984.xml><?xml version="1.0" encoding="utf-8"?>
<p188:cmLst xmlns:a="http://schemas.openxmlformats.org/drawingml/2006/main" xmlns:r="http://schemas.openxmlformats.org/officeDocument/2006/relationships" xmlns:p188="http://schemas.microsoft.com/office/powerpoint/2018/8/main">
  <p188:cm id="{4341D258-551D-4F2C-BA5B-7D6DB6AC3A48}" authorId="{33DEDC34-BFA9-7C31-38E8-A67EB77BFA04}" created="2023-09-05T21:40:33.084">
    <ac:deMkLst xmlns:ac="http://schemas.microsoft.com/office/drawing/2013/main/command">
      <pc:docMk xmlns:pc="http://schemas.microsoft.com/office/powerpoint/2013/main/command"/>
      <pc:sldMk xmlns:pc="http://schemas.microsoft.com/office/powerpoint/2013/main/command" cId="876317060" sldId="273"/>
      <ac:spMk id="3" creationId="{C37DC1B6-4359-437E-8A9D-962CF8B88AE7}"/>
    </ac:deMkLst>
    <p188:txBody>
      <a:bodyPr/>
      <a:lstStyle/>
      <a:p>
        <a:r>
          <a:rPr lang="en-US"/>
          <a:t>There are new Units that need to be added to this list.</a:t>
        </a:r>
      </a:p>
    </p188:txBody>
  </p188:cm>
</p188:cmLst>
</file>

<file path=ppt/comments/modernComment_117_9D54EAC3.xml><?xml version="1.0" encoding="utf-8"?>
<p188:cmLst xmlns:a="http://schemas.openxmlformats.org/drawingml/2006/main" xmlns:r="http://schemas.openxmlformats.org/officeDocument/2006/relationships" xmlns:p188="http://schemas.microsoft.com/office/powerpoint/2018/8/main">
  <p188:cm id="{B4D83A77-7DD1-41CE-A58F-3CAEE6DC1E65}" authorId="{33DEDC34-BFA9-7C31-38E8-A67EB77BFA04}" created="2023-09-05T21:41:40.303">
    <ac:deMkLst xmlns:ac="http://schemas.microsoft.com/office/drawing/2013/main/command">
      <pc:docMk xmlns:pc="http://schemas.microsoft.com/office/powerpoint/2013/main/command"/>
      <pc:sldMk xmlns:pc="http://schemas.microsoft.com/office/powerpoint/2013/main/command" cId="2639588035" sldId="279"/>
      <ac:spMk id="3" creationId="{CA987989-433D-4A2F-BEEB-4FA201A20110}"/>
    </ac:deMkLst>
    <p188:txBody>
      <a:bodyPr/>
      <a:lstStyle/>
      <a:p>
        <a:r>
          <a:rPr lang="en-US"/>
          <a:t>Correct amount?</a:t>
        </a:r>
      </a:p>
    </p188:txBody>
  </p188:cm>
</p188:cmLst>
</file>

<file path=ppt/comments/modernComment_123_BD722FBF.xml><?xml version="1.0" encoding="utf-8"?>
<p188:cmLst xmlns:a="http://schemas.openxmlformats.org/drawingml/2006/main" xmlns:r="http://schemas.openxmlformats.org/officeDocument/2006/relationships" xmlns:p188="http://schemas.microsoft.com/office/powerpoint/2018/8/main">
  <p188:cm id="{698D2F67-6AD7-4FAF-858A-9AE46A566DE1}" authorId="{33DEDC34-BFA9-7C31-38E8-A67EB77BFA04}" created="2023-08-22T22:52:06.488">
    <pc:sldMkLst xmlns:pc="http://schemas.microsoft.com/office/powerpoint/2013/main/command">
      <pc:docMk/>
      <pc:sldMk cId="3178377151" sldId="291"/>
    </pc:sldMkLst>
    <p188:txBody>
      <a:bodyPr/>
      <a:lstStyle/>
      <a:p>
        <a:r>
          <a:rPr lang="en-US"/>
          <a:t>Update with new data, if available.</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E931343-2F6C-4EC9-9DC2-9270877BDB4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EB7EEC52-11A2-463D-8A0E-792EF2BC214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A08BE69-669F-416A-93EF-12E394687B13}" type="datetimeFigureOut">
              <a:rPr lang="en-US" smtClean="0"/>
              <a:t>9/28/2023</a:t>
            </a:fld>
            <a:endParaRPr lang="en-US"/>
          </a:p>
        </p:txBody>
      </p:sp>
      <p:sp>
        <p:nvSpPr>
          <p:cNvPr id="4" name="Footer Placeholder 3">
            <a:extLst>
              <a:ext uri="{FF2B5EF4-FFF2-40B4-BE49-F238E27FC236}">
                <a16:creationId xmlns:a16="http://schemas.microsoft.com/office/drawing/2014/main" id="{CA2C21C6-577A-414D-80D9-7CC98EBCB7A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38581264-43C8-4B2A-8249-E8564476D45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8F29019-704D-4805-9B43-8A1089A67E53}" type="slidenum">
              <a:rPr lang="en-US" smtClean="0"/>
              <a:t>‹#›</a:t>
            </a:fld>
            <a:endParaRPr lang="en-US"/>
          </a:p>
        </p:txBody>
      </p:sp>
    </p:spTree>
    <p:extLst>
      <p:ext uri="{BB962C8B-B14F-4D97-AF65-F5344CB8AC3E}">
        <p14:creationId xmlns:p14="http://schemas.microsoft.com/office/powerpoint/2010/main" val="35074621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110321-FE7C-41D5-A6A6-9361CA1AFD5B}" type="datetimeFigureOut">
              <a:rPr lang="en-US" smtClean="0"/>
              <a:t>9/28/2023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52AC79-A108-4FDF-A0BE-96CEB0D6FF0B}" type="slidenum">
              <a:rPr lang="en-US" smtClean="0"/>
              <a:t>‹#›</a:t>
            </a:fld>
            <a:endParaRPr lang="en-US"/>
          </a:p>
        </p:txBody>
      </p:sp>
    </p:spTree>
    <p:extLst>
      <p:ext uri="{BB962C8B-B14F-4D97-AF65-F5344CB8AC3E}">
        <p14:creationId xmlns:p14="http://schemas.microsoft.com/office/powerpoint/2010/main" val="2042869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latin typeface="Arial" panose="020B0604020202020204" pitchFamily="34" charset="0"/>
                <a:cs typeface="Arial" panose="020B0604020202020204" pitchFamily="34" charset="0"/>
              </a:rPr>
              <a:t> K–Adult programs received about 2/3rds of the funding </a:t>
            </a:r>
            <a:endParaRPr lang="en-US" dirty="0"/>
          </a:p>
        </p:txBody>
      </p:sp>
      <p:sp>
        <p:nvSpPr>
          <p:cNvPr id="4" name="Slide Number Placeholder 3"/>
          <p:cNvSpPr>
            <a:spLocks noGrp="1"/>
          </p:cNvSpPr>
          <p:nvPr>
            <p:ph type="sldNum" sz="quarter" idx="5"/>
          </p:nvPr>
        </p:nvSpPr>
        <p:spPr/>
        <p:txBody>
          <a:bodyPr/>
          <a:lstStyle/>
          <a:p>
            <a:fld id="{0852AC79-A108-4FDF-A0BE-96CEB0D6FF0B}" type="slidenum">
              <a:rPr lang="en-US" smtClean="0"/>
              <a:t>15</a:t>
            </a:fld>
            <a:endParaRPr lang="en-US"/>
          </a:p>
        </p:txBody>
      </p:sp>
    </p:spTree>
    <p:extLst>
      <p:ext uri="{BB962C8B-B14F-4D97-AF65-F5344CB8AC3E}">
        <p14:creationId xmlns:p14="http://schemas.microsoft.com/office/powerpoint/2010/main" val="464554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FROM </a:t>
            </a:r>
            <a:r>
              <a:rPr lang="en-US" dirty="0" err="1">
                <a:cs typeface="Calibri"/>
              </a:rPr>
              <a:t>CZachry</a:t>
            </a:r>
            <a:r>
              <a:rPr lang="en-US" dirty="0">
                <a:cs typeface="Calibri"/>
              </a:rPr>
              <a:t> Version</a:t>
            </a:r>
          </a:p>
        </p:txBody>
      </p:sp>
      <p:sp>
        <p:nvSpPr>
          <p:cNvPr id="4" name="Slide Number Placeholder 3"/>
          <p:cNvSpPr>
            <a:spLocks noGrp="1"/>
          </p:cNvSpPr>
          <p:nvPr>
            <p:ph type="sldNum" sz="quarter" idx="5"/>
          </p:nvPr>
        </p:nvSpPr>
        <p:spPr/>
        <p:txBody>
          <a:bodyPr/>
          <a:lstStyle/>
          <a:p>
            <a:fld id="{0852AC79-A108-4FDF-A0BE-96CEB0D6FF0B}" type="slidenum">
              <a:rPr lang="en-US" smtClean="0"/>
              <a:t>16</a:t>
            </a:fld>
            <a:endParaRPr lang="en-US"/>
          </a:p>
        </p:txBody>
      </p:sp>
    </p:spTree>
    <p:extLst>
      <p:ext uri="{BB962C8B-B14F-4D97-AF65-F5344CB8AC3E}">
        <p14:creationId xmlns:p14="http://schemas.microsoft.com/office/powerpoint/2010/main" val="26805093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From </a:t>
            </a:r>
            <a:r>
              <a:rPr lang="en-US" err="1">
                <a:cs typeface="Calibri"/>
              </a:rPr>
              <a:t>CZachry</a:t>
            </a:r>
            <a:r>
              <a:rPr lang="en-US">
                <a:cs typeface="Calibri"/>
              </a:rPr>
              <a:t> Version</a:t>
            </a:r>
          </a:p>
        </p:txBody>
      </p:sp>
      <p:sp>
        <p:nvSpPr>
          <p:cNvPr id="4" name="Slide Number Placeholder 3"/>
          <p:cNvSpPr>
            <a:spLocks noGrp="1"/>
          </p:cNvSpPr>
          <p:nvPr>
            <p:ph type="sldNum" sz="quarter" idx="5"/>
          </p:nvPr>
        </p:nvSpPr>
        <p:spPr/>
        <p:txBody>
          <a:bodyPr/>
          <a:lstStyle/>
          <a:p>
            <a:fld id="{0852AC79-A108-4FDF-A0BE-96CEB0D6FF0B}" type="slidenum">
              <a:rPr lang="en-US" smtClean="0"/>
              <a:t>17</a:t>
            </a:fld>
            <a:endParaRPr lang="en-US"/>
          </a:p>
        </p:txBody>
      </p:sp>
    </p:spTree>
    <p:extLst>
      <p:ext uri="{BB962C8B-B14F-4D97-AF65-F5344CB8AC3E}">
        <p14:creationId xmlns:p14="http://schemas.microsoft.com/office/powerpoint/2010/main" val="143347631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7.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32188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2905458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125077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54873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3454200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5308046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075933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34092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9972466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1604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03347162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233966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451168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536300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1683886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2515705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6547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13105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43729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 Id="rId5" Type="http://schemas.openxmlformats.org/officeDocument/2006/relationships/theme" Target="../theme/theme2.xml"/><Relationship Id="rId4" Type="http://schemas.openxmlformats.org/officeDocument/2006/relationships/slideLayout" Target="../slideLayouts/slideLayout8.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slideLayout" Target="../slideLayouts/slideLayout20.xml"/><Relationship Id="rId2" Type="http://schemas.openxmlformats.org/officeDocument/2006/relationships/slideLayout" Target="../slideLayouts/slideLayout19.xml"/><Relationship Id="rId1" Type="http://schemas.openxmlformats.org/officeDocument/2006/relationships/slideLayout" Target="../slideLayouts/slideLayout18.xml"/><Relationship Id="rId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3" Type="http://schemas.openxmlformats.org/officeDocument/2006/relationships/slideLayout" Target="../slideLayouts/slideLayout2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theme" Target="../theme/theme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402199638"/>
      </p:ext>
    </p:extLst>
  </p:cSld>
  <p:clrMap bg1="lt1" tx1="dk1" bg2="lt2" tx2="dk2" accent1="accent1" accent2="accent2" accent3="accent3" accent4="accent4" accent5="accent5" accent6="accent6" hlink="hlink" folHlink="folHlink"/>
  <p:sldLayoutIdLst>
    <p:sldLayoutId id="2147483669" r:id="rId1"/>
    <p:sldLayoutId id="2147483661" r:id="rId2"/>
    <p:sldLayoutId id="2147483662" r:id="rId3"/>
    <p:sldLayoutId id="2147483663" r:id="rId4"/>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877708683"/>
      </p:ext>
    </p:extLst>
  </p:cSld>
  <p:clrMap bg1="lt1" tx1="dk1" bg2="lt2" tx2="dk2" accent1="accent1" accent2="accent2" accent3="accent3" accent4="accent4" accent5="accent5" accent6="accent6" hlink="hlink" folHlink="folHlink"/>
  <p:sldLayoutIdLst>
    <p:sldLayoutId id="2147483650" r:id="rId1"/>
    <p:sldLayoutId id="2147483652" r:id="rId2"/>
    <p:sldLayoutId id="2147483653"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956017735"/>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2039600" y="0"/>
            <a:ext cx="152400" cy="6858000"/>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939691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49843474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Lst>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 y="6654200"/>
            <a:ext cx="12192000" cy="203799"/>
          </a:xfrm>
          <a:prstGeom prst="rect">
            <a:avLst/>
          </a:prstGeom>
          <a:solidFill>
            <a:srgbClr val="ED8B6F"/>
          </a:solidFill>
          <a:ln w="25400" cmpd="sng">
            <a:no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59901028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Lst>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microsoft.com/office/2018/10/relationships/comments" Target="../comments/modernComment_111_343B898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18/10/relationships/comments" Target="../comments/modernComment_117_9D54EAC3.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microsoft.com/office/2018/10/relationships/comments" Target="../comments/modernComment_123_BD722FBF.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F287B-3956-4411-90CB-C098D6858A2F}"/>
              </a:ext>
            </a:extLst>
          </p:cNvPr>
          <p:cNvSpPr>
            <a:spLocks noGrp="1"/>
          </p:cNvSpPr>
          <p:nvPr>
            <p:ph type="ctrTitle"/>
          </p:nvPr>
        </p:nvSpPr>
        <p:spPr>
          <a:xfrm>
            <a:off x="233680" y="303531"/>
            <a:ext cx="11836400" cy="4686158"/>
          </a:xfrm>
        </p:spPr>
        <p:txBody>
          <a:bodyPr>
            <a:normAutofit/>
          </a:bodyPr>
          <a:lstStyle/>
          <a:p>
            <a:r>
              <a:rPr lang="en-US" sz="3600" b="1" dirty="0">
                <a:cs typeface="Arial" panose="020B0604020202020204" pitchFamily="34" charset="0"/>
              </a:rPr>
              <a:t>Workforce Innovation and Opportunity Act, </a:t>
            </a:r>
            <a:br>
              <a:rPr lang="en-US" sz="3600" b="1" dirty="0">
                <a:cs typeface="Arial" panose="020B0604020202020204" pitchFamily="34" charset="0"/>
              </a:rPr>
            </a:br>
            <a:r>
              <a:rPr lang="en-US" sz="3600" b="1" dirty="0">
                <a:cs typeface="Arial" panose="020B0604020202020204" pitchFamily="34" charset="0"/>
              </a:rPr>
              <a:t>Title II: Adult Education and Family Literacy Act</a:t>
            </a:r>
            <a:br>
              <a:rPr lang="en-US" sz="4000" b="1" dirty="0">
                <a:cs typeface="Arial" panose="020B0604020202020204" pitchFamily="34" charset="0"/>
              </a:rPr>
            </a:br>
            <a:br>
              <a:rPr lang="en-US" sz="4000" b="1" dirty="0">
                <a:cs typeface="Arial" panose="020B0604020202020204" pitchFamily="34" charset="0"/>
              </a:rPr>
            </a:br>
            <a:r>
              <a:rPr lang="en-US" sz="5300" b="1" dirty="0">
                <a:ea typeface="ＭＳ Ｐゴシック"/>
                <a:cs typeface="Arial"/>
              </a:rPr>
              <a:t>New Administrator Orientation</a:t>
            </a:r>
            <a:br>
              <a:rPr lang="en-US" sz="5300" b="1" dirty="0">
                <a:ea typeface="ＭＳ Ｐゴシック"/>
                <a:cs typeface="Arial"/>
              </a:rPr>
            </a:br>
            <a:br>
              <a:rPr lang="en-US" sz="5300" b="1" dirty="0">
                <a:ea typeface="ＭＳ Ｐゴシック"/>
                <a:cs typeface="Arial"/>
              </a:rPr>
            </a:br>
            <a:r>
              <a:rPr lang="en-US" sz="5300" b="1" dirty="0">
                <a:ea typeface="ＭＳ Ｐゴシック"/>
                <a:cs typeface="Arial"/>
              </a:rPr>
              <a:t>October 2023</a:t>
            </a:r>
            <a:endParaRPr lang="en-US" dirty="0"/>
          </a:p>
        </p:txBody>
      </p:sp>
    </p:spTree>
    <p:extLst>
      <p:ext uri="{BB962C8B-B14F-4D97-AF65-F5344CB8AC3E}">
        <p14:creationId xmlns:p14="http://schemas.microsoft.com/office/powerpoint/2010/main" val="3682906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C0374A-8F3E-4C94-A73E-32EEB2691965}"/>
              </a:ext>
            </a:extLst>
          </p:cNvPr>
          <p:cNvSpPr>
            <a:spLocks noGrp="1"/>
          </p:cNvSpPr>
          <p:nvPr>
            <p:ph type="title"/>
          </p:nvPr>
        </p:nvSpPr>
        <p:spPr>
          <a:xfrm>
            <a:off x="152400" y="0"/>
            <a:ext cx="11887200" cy="1325563"/>
          </a:xfrm>
        </p:spPr>
        <p:txBody>
          <a:bodyPr/>
          <a:lstStyle/>
          <a:p>
            <a:r>
              <a:rPr lang="en-US" dirty="0"/>
              <a:t>Orientation Topics</a:t>
            </a:r>
          </a:p>
        </p:txBody>
      </p:sp>
      <p:sp>
        <p:nvSpPr>
          <p:cNvPr id="3" name="Content Placeholder 2">
            <a:extLst>
              <a:ext uri="{FF2B5EF4-FFF2-40B4-BE49-F238E27FC236}">
                <a16:creationId xmlns:a16="http://schemas.microsoft.com/office/drawing/2014/main" id="{466F4905-ED72-4F3C-9454-A7C12B0301E9}"/>
              </a:ext>
            </a:extLst>
          </p:cNvPr>
          <p:cNvSpPr>
            <a:spLocks noGrp="1"/>
          </p:cNvSpPr>
          <p:nvPr>
            <p:ph idx="1"/>
          </p:nvPr>
        </p:nvSpPr>
        <p:spPr>
          <a:xfrm>
            <a:off x="152400" y="1638300"/>
            <a:ext cx="11887200" cy="4491567"/>
          </a:xfrm>
        </p:spPr>
        <p:txBody>
          <a:bodyPr>
            <a:normAutofit/>
          </a:bodyPr>
          <a:lstStyle/>
          <a:p>
            <a:pPr indent="-255270">
              <a:spcAft>
                <a:spcPts val="1200"/>
              </a:spcAft>
            </a:pPr>
            <a:r>
              <a:rPr lang="en-US" dirty="0">
                <a:cs typeface="Lucida Sans Unicode"/>
              </a:rPr>
              <a:t>Data and Accountability</a:t>
            </a:r>
          </a:p>
          <a:p>
            <a:pPr indent="-255270">
              <a:spcAft>
                <a:spcPts val="1200"/>
              </a:spcAft>
            </a:pPr>
            <a:r>
              <a:rPr lang="en-US" dirty="0">
                <a:cs typeface="Lucida Sans Unicode"/>
              </a:rPr>
              <a:t>Memorandum of Understanding</a:t>
            </a:r>
          </a:p>
          <a:p>
            <a:pPr indent="-255270">
              <a:spcAft>
                <a:spcPts val="1200"/>
              </a:spcAft>
            </a:pPr>
            <a:r>
              <a:rPr lang="en-US" dirty="0">
                <a:cs typeface="Lucida Sans Unicode"/>
              </a:rPr>
              <a:t>Fiscal Overview</a:t>
            </a:r>
          </a:p>
          <a:p>
            <a:pPr indent="-255270">
              <a:spcAft>
                <a:spcPts val="1200"/>
              </a:spcAft>
            </a:pPr>
            <a:r>
              <a:rPr lang="en-US" dirty="0">
                <a:cs typeface="Lucida Sans Unicode"/>
              </a:rPr>
              <a:t>Payment Points</a:t>
            </a:r>
          </a:p>
          <a:p>
            <a:pPr indent="-255270"/>
            <a:r>
              <a:rPr lang="en-US" dirty="0">
                <a:cs typeface="Lucida Sans Unicode"/>
              </a:rPr>
              <a:t>Federal Program Monitoring</a:t>
            </a:r>
            <a:endParaRPr lang="en-US" dirty="0"/>
          </a:p>
          <a:p>
            <a:endParaRPr lang="en-US" dirty="0"/>
          </a:p>
        </p:txBody>
      </p:sp>
    </p:spTree>
    <p:extLst>
      <p:ext uri="{BB962C8B-B14F-4D97-AF65-F5344CB8AC3E}">
        <p14:creationId xmlns:p14="http://schemas.microsoft.com/office/powerpoint/2010/main" val="2669039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2F602-37DB-4C4D-A7E4-66A5BCA38160}"/>
              </a:ext>
            </a:extLst>
          </p:cNvPr>
          <p:cNvSpPr>
            <a:spLocks noGrp="1"/>
          </p:cNvSpPr>
          <p:nvPr>
            <p:ph type="title"/>
          </p:nvPr>
        </p:nvSpPr>
        <p:spPr>
          <a:xfrm>
            <a:off x="152400" y="0"/>
            <a:ext cx="11887200" cy="1325563"/>
          </a:xfrm>
        </p:spPr>
        <p:txBody>
          <a:bodyPr/>
          <a:lstStyle/>
          <a:p>
            <a:r>
              <a:rPr lang="en-US" dirty="0">
                <a:latin typeface="Arial" panose="020B0604020202020204" pitchFamily="34" charset="0"/>
                <a:cs typeface="Arial" panose="020B0604020202020204" pitchFamily="34" charset="0"/>
              </a:rPr>
              <a:t>Adult Education Office</a:t>
            </a:r>
            <a:endParaRPr lang="en-US" dirty="0"/>
          </a:p>
        </p:txBody>
      </p:sp>
      <p:sp>
        <p:nvSpPr>
          <p:cNvPr id="3" name="Content Placeholder 2">
            <a:extLst>
              <a:ext uri="{FF2B5EF4-FFF2-40B4-BE49-F238E27FC236}">
                <a16:creationId xmlns:a16="http://schemas.microsoft.com/office/drawing/2014/main" id="{C376E5DA-7CC3-452F-9F4A-223D4E2CD129}"/>
              </a:ext>
            </a:extLst>
          </p:cNvPr>
          <p:cNvSpPr>
            <a:spLocks noGrp="1"/>
          </p:cNvSpPr>
          <p:nvPr>
            <p:ph idx="1"/>
          </p:nvPr>
        </p:nvSpPr>
        <p:spPr>
          <a:xfrm>
            <a:off x="152400" y="1638300"/>
            <a:ext cx="11887200" cy="4359729"/>
          </a:xfrm>
        </p:spPr>
        <p:txBody>
          <a:bodyPr vert="horz" lIns="91440" tIns="45720" rIns="91440" bIns="45720" rtlCol="0" anchor="t">
            <a:normAutofit/>
          </a:bodyPr>
          <a:lstStyle/>
          <a:p>
            <a:pPr>
              <a:spcAft>
                <a:spcPts val="1200"/>
              </a:spcAft>
              <a:defRPr/>
            </a:pPr>
            <a:r>
              <a:rPr lang="en-US" altLang="en-US" dirty="0">
                <a:latin typeface="Arial"/>
                <a:cs typeface="Arial"/>
              </a:rPr>
              <a:t>Administrator</a:t>
            </a:r>
          </a:p>
          <a:p>
            <a:pPr>
              <a:spcAft>
                <a:spcPts val="1200"/>
              </a:spcAft>
              <a:defRPr/>
            </a:pPr>
            <a:r>
              <a:rPr lang="en-US" altLang="en-US" dirty="0">
                <a:latin typeface="Arial"/>
                <a:cs typeface="Arial"/>
              </a:rPr>
              <a:t>Education Programs Consultants</a:t>
            </a:r>
          </a:p>
          <a:p>
            <a:pPr>
              <a:spcAft>
                <a:spcPts val="1200"/>
              </a:spcAft>
              <a:defRPr/>
            </a:pPr>
            <a:r>
              <a:rPr lang="en-US" altLang="en-US" dirty="0">
                <a:latin typeface="Arial"/>
                <a:cs typeface="Arial"/>
              </a:rPr>
              <a:t>Staff Services Manager</a:t>
            </a:r>
          </a:p>
          <a:p>
            <a:pPr>
              <a:spcAft>
                <a:spcPts val="1200"/>
              </a:spcAft>
              <a:defRPr/>
            </a:pPr>
            <a:r>
              <a:rPr lang="en-US" altLang="en-US" dirty="0">
                <a:latin typeface="Arial"/>
                <a:cs typeface="Arial"/>
              </a:rPr>
              <a:t>Analysts</a:t>
            </a:r>
          </a:p>
          <a:p>
            <a:pPr>
              <a:defRPr/>
            </a:pPr>
            <a:r>
              <a:rPr lang="en-US" altLang="en-US" dirty="0">
                <a:latin typeface="Arial"/>
                <a:cs typeface="Arial"/>
              </a:rPr>
              <a:t>Office Technician</a:t>
            </a:r>
          </a:p>
          <a:p>
            <a:endParaRPr lang="en-US" dirty="0"/>
          </a:p>
        </p:txBody>
      </p:sp>
    </p:spTree>
    <p:extLst>
      <p:ext uri="{BB962C8B-B14F-4D97-AF65-F5344CB8AC3E}">
        <p14:creationId xmlns:p14="http://schemas.microsoft.com/office/powerpoint/2010/main" val="20644941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ACBB8-BD75-4461-848C-18123EA9CBBF}"/>
              </a:ext>
            </a:extLst>
          </p:cNvPr>
          <p:cNvSpPr>
            <a:spLocks noGrp="1"/>
          </p:cNvSpPr>
          <p:nvPr>
            <p:ph type="title"/>
          </p:nvPr>
        </p:nvSpPr>
        <p:spPr>
          <a:xfrm>
            <a:off x="152400" y="0"/>
            <a:ext cx="11887200" cy="1325563"/>
          </a:xfrm>
        </p:spPr>
        <p:txBody>
          <a:bodyPr/>
          <a:lstStyle/>
          <a:p>
            <a:r>
              <a:rPr lang="en-US" altLang="en-US" dirty="0">
                <a:latin typeface="Arial" panose="020B0604020202020204" pitchFamily="34" charset="0"/>
                <a:cs typeface="Arial" panose="020B0604020202020204" pitchFamily="34" charset="0"/>
              </a:rPr>
              <a:t>Career and College Transition Division</a:t>
            </a:r>
            <a:endParaRPr lang="en-US" dirty="0"/>
          </a:p>
        </p:txBody>
      </p:sp>
      <p:sp>
        <p:nvSpPr>
          <p:cNvPr id="3" name="Content Placeholder 2">
            <a:extLst>
              <a:ext uri="{FF2B5EF4-FFF2-40B4-BE49-F238E27FC236}">
                <a16:creationId xmlns:a16="http://schemas.microsoft.com/office/drawing/2014/main" id="{C37DC1B6-4359-437E-8A9D-962CF8B88AE7}"/>
              </a:ext>
            </a:extLst>
          </p:cNvPr>
          <p:cNvSpPr>
            <a:spLocks noGrp="1"/>
          </p:cNvSpPr>
          <p:nvPr>
            <p:ph idx="1"/>
          </p:nvPr>
        </p:nvSpPr>
        <p:spPr>
          <a:xfrm>
            <a:off x="152400" y="1510233"/>
            <a:ext cx="11887200" cy="4597056"/>
          </a:xfrm>
        </p:spPr>
        <p:txBody>
          <a:bodyPr vert="horz" lIns="91440" tIns="45720" rIns="91440" bIns="45720" rtlCol="0" anchor="t">
            <a:noAutofit/>
          </a:bodyPr>
          <a:lstStyle/>
          <a:p>
            <a:pPr indent="-255270">
              <a:spcAft>
                <a:spcPts val="1200"/>
              </a:spcAft>
            </a:pPr>
            <a:r>
              <a:rPr lang="en-US" altLang="en-US" dirty="0">
                <a:cs typeface="Arial"/>
              </a:rPr>
              <a:t>Adult Education Office (AEO)</a:t>
            </a:r>
            <a:endParaRPr lang="en-US" altLang="en-US" dirty="0">
              <a:cs typeface="Arial" panose="020B0604020202020204" pitchFamily="34" charset="0"/>
            </a:endParaRPr>
          </a:p>
          <a:p>
            <a:pPr indent="-255270">
              <a:spcAft>
                <a:spcPts val="1200"/>
              </a:spcAft>
            </a:pPr>
            <a:r>
              <a:rPr lang="en-US" altLang="en-US" dirty="0">
                <a:cs typeface="Arial"/>
              </a:rPr>
              <a:t>Agriculture Education and Family Consumer Sciences Office</a:t>
            </a:r>
          </a:p>
          <a:p>
            <a:pPr indent="-255270">
              <a:spcAft>
                <a:spcPts val="1200"/>
              </a:spcAft>
            </a:pPr>
            <a:r>
              <a:rPr lang="en-US" altLang="en-US" dirty="0">
                <a:cs typeface="Arial"/>
              </a:rPr>
              <a:t>Career Technical Education Leadership and Instructional Support Office</a:t>
            </a:r>
          </a:p>
          <a:p>
            <a:pPr indent="-255270">
              <a:spcAft>
                <a:spcPts val="1200"/>
              </a:spcAft>
            </a:pPr>
            <a:r>
              <a:rPr lang="en-US" altLang="en-US" dirty="0">
                <a:cs typeface="Arial"/>
              </a:rPr>
              <a:t>High School Innovation and Initiatives Office</a:t>
            </a:r>
          </a:p>
          <a:p>
            <a:pPr indent="-255270">
              <a:spcAft>
                <a:spcPts val="1200"/>
              </a:spcAft>
            </a:pPr>
            <a:r>
              <a:rPr lang="en-US" altLang="en-US" dirty="0">
                <a:cs typeface="Arial"/>
              </a:rPr>
              <a:t>Office of the Director</a:t>
            </a:r>
          </a:p>
          <a:p>
            <a:pPr indent="-255270"/>
            <a:r>
              <a:rPr lang="en-US" altLang="en-US" dirty="0">
                <a:cs typeface="Arial"/>
              </a:rPr>
              <a:t>Program and Administrative Support Office</a:t>
            </a:r>
          </a:p>
          <a:p>
            <a:endParaRPr lang="en-US" dirty="0"/>
          </a:p>
        </p:txBody>
      </p:sp>
    </p:spTree>
    <p:extLst>
      <p:ext uri="{BB962C8B-B14F-4D97-AF65-F5344CB8AC3E}">
        <p14:creationId xmlns:p14="http://schemas.microsoft.com/office/powerpoint/2010/main" val="876317060"/>
      </p:ext>
    </p:extLst>
  </p:cSld>
  <p:clrMapOvr>
    <a:masterClrMapping/>
  </p:clrMapOvr>
  <p:extLst>
    <p:ext uri="{6950BFC3-D8DA-4A85-94F7-54DA5524770B}">
      <p188:commentRel xmlns:p188="http://schemas.microsoft.com/office/powerpoint/2018/8/main" r:id="rId2"/>
    </p:ext>
  </p:extLs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D911F-3044-44D2-8ECD-CFB273F5C16E}"/>
              </a:ext>
            </a:extLst>
          </p:cNvPr>
          <p:cNvSpPr>
            <a:spLocks noGrp="1"/>
          </p:cNvSpPr>
          <p:nvPr>
            <p:ph type="title"/>
          </p:nvPr>
        </p:nvSpPr>
        <p:spPr>
          <a:xfrm>
            <a:off x="152400" y="0"/>
            <a:ext cx="11887200" cy="1325563"/>
          </a:xfrm>
        </p:spPr>
        <p:txBody>
          <a:bodyPr/>
          <a:lstStyle/>
          <a:p>
            <a:r>
              <a:rPr lang="en-US" dirty="0"/>
              <a:t>Adult Education: Focus on Equity</a:t>
            </a:r>
          </a:p>
        </p:txBody>
      </p:sp>
      <p:sp>
        <p:nvSpPr>
          <p:cNvPr id="3" name="Content Placeholder 2">
            <a:extLst>
              <a:ext uri="{FF2B5EF4-FFF2-40B4-BE49-F238E27FC236}">
                <a16:creationId xmlns:a16="http://schemas.microsoft.com/office/drawing/2014/main" id="{C68DC033-AB9F-487B-B838-EA074E7DF150}"/>
              </a:ext>
            </a:extLst>
          </p:cNvPr>
          <p:cNvSpPr>
            <a:spLocks noGrp="1"/>
          </p:cNvSpPr>
          <p:nvPr>
            <p:ph sz="half" idx="1"/>
          </p:nvPr>
        </p:nvSpPr>
        <p:spPr>
          <a:xfrm>
            <a:off x="152399" y="1823027"/>
            <a:ext cx="11678356" cy="1928989"/>
          </a:xfrm>
        </p:spPr>
        <p:txBody>
          <a:bodyPr/>
          <a:lstStyle/>
          <a:p>
            <a:r>
              <a:rPr lang="en-US" altLang="en-US" dirty="0">
                <a:cs typeface="Arial"/>
              </a:rPr>
              <a:t>Poll question time!</a:t>
            </a:r>
          </a:p>
          <a:p>
            <a:endParaRPr lang="en-US" dirty="0"/>
          </a:p>
        </p:txBody>
      </p:sp>
      <p:sp>
        <p:nvSpPr>
          <p:cNvPr id="4" name="Content Placeholder 3">
            <a:extLst>
              <a:ext uri="{FF2B5EF4-FFF2-40B4-BE49-F238E27FC236}">
                <a16:creationId xmlns:a16="http://schemas.microsoft.com/office/drawing/2014/main" id="{44CFF89C-E7C6-4EC5-81A7-7087A03D8F8C}"/>
              </a:ext>
            </a:extLst>
          </p:cNvPr>
          <p:cNvSpPr>
            <a:spLocks noGrp="1"/>
          </p:cNvSpPr>
          <p:nvPr>
            <p:ph sz="half" idx="2"/>
          </p:nvPr>
        </p:nvSpPr>
        <p:spPr>
          <a:xfrm>
            <a:off x="152399" y="3676227"/>
            <a:ext cx="11678355" cy="2036834"/>
          </a:xfrm>
        </p:spPr>
        <p:txBody>
          <a:bodyPr/>
          <a:lstStyle/>
          <a:p>
            <a:pPr marL="0" indent="0">
              <a:buNone/>
            </a:pPr>
            <a:r>
              <a:rPr lang="en-US" altLang="en-US">
                <a:cs typeface="Arial"/>
              </a:rPr>
              <a:t>Adult education services have been delivered to adult learners in California for over 160 years. </a:t>
            </a:r>
            <a:endParaRPr lang="en-US"/>
          </a:p>
        </p:txBody>
      </p:sp>
    </p:spTree>
    <p:extLst>
      <p:ext uri="{BB962C8B-B14F-4D97-AF65-F5344CB8AC3E}">
        <p14:creationId xmlns:p14="http://schemas.microsoft.com/office/powerpoint/2010/main" val="13514340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0F08C-5F3E-471D-B2FB-6B66B7073791}"/>
              </a:ext>
            </a:extLst>
          </p:cNvPr>
          <p:cNvSpPr>
            <a:spLocks noGrp="1"/>
          </p:cNvSpPr>
          <p:nvPr>
            <p:ph type="title"/>
          </p:nvPr>
        </p:nvSpPr>
        <p:spPr>
          <a:xfrm>
            <a:off x="152400" y="0"/>
            <a:ext cx="11887200" cy="1325563"/>
          </a:xfrm>
        </p:spPr>
        <p:txBody>
          <a:bodyPr/>
          <a:lstStyle/>
          <a:p>
            <a:r>
              <a:rPr lang="en-US" dirty="0"/>
              <a:t> </a:t>
            </a:r>
            <a:r>
              <a:rPr lang="en-US" dirty="0">
                <a:cs typeface="Arial" panose="020B0604020202020204" pitchFamily="34" charset="0"/>
              </a:rPr>
              <a:t>Initial AEO Racial Equity Goals </a:t>
            </a:r>
            <a:endParaRPr lang="en-US" dirty="0"/>
          </a:p>
        </p:txBody>
      </p:sp>
      <p:sp>
        <p:nvSpPr>
          <p:cNvPr id="3" name="Content Placeholder 2">
            <a:extLst>
              <a:ext uri="{FF2B5EF4-FFF2-40B4-BE49-F238E27FC236}">
                <a16:creationId xmlns:a16="http://schemas.microsoft.com/office/drawing/2014/main" id="{12DBE3B1-12A1-4824-9C9E-2C446D26C5A3}"/>
              </a:ext>
            </a:extLst>
          </p:cNvPr>
          <p:cNvSpPr>
            <a:spLocks noGrp="1"/>
          </p:cNvSpPr>
          <p:nvPr>
            <p:ph idx="1"/>
          </p:nvPr>
        </p:nvSpPr>
        <p:spPr>
          <a:xfrm>
            <a:off x="152400" y="1980046"/>
            <a:ext cx="11887200" cy="4491567"/>
          </a:xfrm>
        </p:spPr>
        <p:txBody>
          <a:bodyPr vert="horz" lIns="91440" tIns="45720" rIns="91440" bIns="45720" rtlCol="0" anchor="t">
            <a:normAutofit/>
          </a:bodyPr>
          <a:lstStyle/>
          <a:p>
            <a:pPr lvl="0">
              <a:spcBef>
                <a:spcPts val="2400"/>
              </a:spcBef>
              <a:spcAft>
                <a:spcPts val="1200"/>
              </a:spcAft>
              <a:buFont typeface="Arial"/>
              <a:buChar char="•"/>
            </a:pPr>
            <a:r>
              <a:rPr lang="en-US" dirty="0">
                <a:ea typeface="Times New Roman" panose="02020603050405020304" pitchFamily="18" charset="0"/>
                <a:cs typeface="Arial" panose="020B0604020202020204" pitchFamily="34" charset="0"/>
              </a:rPr>
              <a:t>Develop racial equity policy guidance to increase the number of educators of color in adult education, including administrators, teachers, and counselors.</a:t>
            </a:r>
            <a:r>
              <a:rPr lang="en-US" dirty="0">
                <a:ea typeface="Calibri" panose="020F0502020204030204" pitchFamily="34" charset="0"/>
                <a:cs typeface="Arial" panose="020B0604020202020204" pitchFamily="34" charset="0"/>
              </a:rPr>
              <a:t> </a:t>
            </a:r>
            <a:endParaRPr lang="en-US" dirty="0">
              <a:cs typeface="Arial" panose="020B0604020202020204"/>
            </a:endParaRPr>
          </a:p>
          <a:p>
            <a:pPr lvl="0">
              <a:spcBef>
                <a:spcPts val="2400"/>
              </a:spcBef>
              <a:spcAft>
                <a:spcPts val="800"/>
              </a:spcAft>
              <a:buFont typeface="Arial"/>
              <a:buChar char="•"/>
              <a:tabLst>
                <a:tab pos="457200" algn="l"/>
              </a:tabLst>
            </a:pPr>
            <a:r>
              <a:rPr lang="en-US" dirty="0">
                <a:ea typeface="Times New Roman" panose="02020603050405020304" pitchFamily="18" charset="0"/>
                <a:cs typeface="Arial" panose="020B0604020202020204" pitchFamily="34" charset="0"/>
              </a:rPr>
              <a:t>Promote pipeline programs to recruit and train educators of color aspiring to become administrators, teachers, and counselors. </a:t>
            </a:r>
            <a:endParaRPr lang="en-US" dirty="0">
              <a:ea typeface="Calibri" panose="020F0502020204030204" pitchFamily="34" charset="0"/>
              <a:cs typeface="Arial" panose="020B0604020202020204" pitchFamily="34" charset="0"/>
            </a:endParaRPr>
          </a:p>
          <a:p>
            <a:pPr>
              <a:lnSpc>
                <a:spcPct val="110000"/>
              </a:lnSpc>
              <a:buFont typeface="Arial"/>
              <a:buChar char="•"/>
            </a:pPr>
            <a:endParaRPr lang="en-US" dirty="0">
              <a:cs typeface="Arial" panose="020B0604020202020204"/>
            </a:endParaRPr>
          </a:p>
        </p:txBody>
      </p:sp>
    </p:spTree>
    <p:extLst>
      <p:ext uri="{BB962C8B-B14F-4D97-AF65-F5344CB8AC3E}">
        <p14:creationId xmlns:p14="http://schemas.microsoft.com/office/powerpoint/2010/main" val="4014409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B0E08-FBA3-4D34-8F72-0822229A651F}"/>
              </a:ext>
            </a:extLst>
          </p:cNvPr>
          <p:cNvSpPr>
            <a:spLocks noGrp="1"/>
          </p:cNvSpPr>
          <p:nvPr>
            <p:ph type="title"/>
          </p:nvPr>
        </p:nvSpPr>
        <p:spPr>
          <a:xfrm>
            <a:off x="152400" y="0"/>
            <a:ext cx="11887200" cy="1325563"/>
          </a:xfrm>
        </p:spPr>
        <p:txBody>
          <a:bodyPr/>
          <a:lstStyle/>
          <a:p>
            <a:r>
              <a:rPr lang="en-US" altLang="en-US" dirty="0">
                <a:cs typeface="Arial" panose="020B0604020202020204" pitchFamily="34" charset="0"/>
              </a:rPr>
              <a:t>State Funding</a:t>
            </a:r>
            <a:endParaRPr lang="en-US" dirty="0"/>
          </a:p>
        </p:txBody>
      </p:sp>
      <p:sp>
        <p:nvSpPr>
          <p:cNvPr id="3" name="Content Placeholder 2">
            <a:extLst>
              <a:ext uri="{FF2B5EF4-FFF2-40B4-BE49-F238E27FC236}">
                <a16:creationId xmlns:a16="http://schemas.microsoft.com/office/drawing/2014/main" id="{8703210C-B977-49FD-AE09-422E69003F51}"/>
              </a:ext>
            </a:extLst>
          </p:cNvPr>
          <p:cNvSpPr>
            <a:spLocks noGrp="1"/>
          </p:cNvSpPr>
          <p:nvPr>
            <p:ph idx="1"/>
          </p:nvPr>
        </p:nvSpPr>
        <p:spPr>
          <a:xfrm>
            <a:off x="152400" y="1638300"/>
            <a:ext cx="11887200" cy="4491567"/>
          </a:xfrm>
        </p:spPr>
        <p:txBody>
          <a:bodyPr vert="horz" lIns="91440" tIns="45720" rIns="91440" bIns="45720" rtlCol="0" anchor="t">
            <a:normAutofit/>
          </a:bodyPr>
          <a:lstStyle/>
          <a:p>
            <a:pPr>
              <a:spcBef>
                <a:spcPts val="1200"/>
              </a:spcBef>
              <a:spcAft>
                <a:spcPts val="1200"/>
              </a:spcAft>
              <a:defRPr/>
            </a:pPr>
            <a:r>
              <a:rPr lang="en-US" dirty="0">
                <a:cs typeface="Arial"/>
              </a:rPr>
              <a:t>California Adult Education Program (CAEP)</a:t>
            </a:r>
          </a:p>
          <a:p>
            <a:pPr marL="228600" lvl="1">
              <a:spcBef>
                <a:spcPts val="1200"/>
              </a:spcBef>
              <a:spcAft>
                <a:spcPts val="1200"/>
              </a:spcAft>
              <a:defRPr/>
            </a:pPr>
            <a:r>
              <a:rPr lang="en-US" sz="3200" dirty="0">
                <a:cs typeface="Arial"/>
              </a:rPr>
              <a:t>Funds adult education providers participating in 71 regional consortia</a:t>
            </a:r>
          </a:p>
          <a:p>
            <a:pPr marL="228600" lvl="1">
              <a:spcBef>
                <a:spcPts val="1200"/>
              </a:spcBef>
              <a:spcAft>
                <a:spcPts val="1200"/>
              </a:spcAft>
              <a:defRPr/>
            </a:pPr>
            <a:r>
              <a:rPr lang="en-US" sz="3200" dirty="0">
                <a:cs typeface="Arial"/>
              </a:rPr>
              <a:t>Total for 2023</a:t>
            </a:r>
            <a:r>
              <a:rPr lang="en-US" sz="3200" dirty="0">
                <a:ea typeface="+mn-lt"/>
                <a:cs typeface="+mn-lt"/>
              </a:rPr>
              <a:t>–</a:t>
            </a:r>
            <a:r>
              <a:rPr lang="en-US" sz="3200" dirty="0">
                <a:cs typeface="Arial"/>
              </a:rPr>
              <a:t>24: $646,222,000</a:t>
            </a:r>
          </a:p>
        </p:txBody>
      </p:sp>
    </p:spTree>
    <p:extLst>
      <p:ext uri="{BB962C8B-B14F-4D97-AF65-F5344CB8AC3E}">
        <p14:creationId xmlns:p14="http://schemas.microsoft.com/office/powerpoint/2010/main" val="31898158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7AFAD-AF77-4254-849B-E3F4D8D2F4B5}"/>
              </a:ext>
            </a:extLst>
          </p:cNvPr>
          <p:cNvSpPr>
            <a:spLocks noGrp="1"/>
          </p:cNvSpPr>
          <p:nvPr>
            <p:ph type="title"/>
          </p:nvPr>
        </p:nvSpPr>
        <p:spPr>
          <a:xfrm>
            <a:off x="152400" y="0"/>
            <a:ext cx="11887200" cy="1325563"/>
          </a:xfrm>
        </p:spPr>
        <p:txBody>
          <a:bodyPr/>
          <a:lstStyle/>
          <a:p>
            <a:r>
              <a:rPr lang="en-US" altLang="en-US" dirty="0">
                <a:cs typeface="Arial" panose="020B0604020202020204" pitchFamily="34" charset="0"/>
              </a:rPr>
              <a:t>Federal Funding (1)</a:t>
            </a:r>
            <a:endParaRPr lang="en-US" dirty="0"/>
          </a:p>
        </p:txBody>
      </p:sp>
      <p:sp>
        <p:nvSpPr>
          <p:cNvPr id="3" name="Content Placeholder 2">
            <a:extLst>
              <a:ext uri="{FF2B5EF4-FFF2-40B4-BE49-F238E27FC236}">
                <a16:creationId xmlns:a16="http://schemas.microsoft.com/office/drawing/2014/main" id="{CA987989-433D-4A2F-BEEB-4FA201A20110}"/>
              </a:ext>
            </a:extLst>
          </p:cNvPr>
          <p:cNvSpPr>
            <a:spLocks noGrp="1"/>
          </p:cNvSpPr>
          <p:nvPr>
            <p:ph idx="1"/>
          </p:nvPr>
        </p:nvSpPr>
        <p:spPr>
          <a:xfrm>
            <a:off x="152400" y="1702954"/>
            <a:ext cx="11887200" cy="4468989"/>
          </a:xfrm>
        </p:spPr>
        <p:txBody>
          <a:bodyPr vert="horz" lIns="91440" tIns="45720" rIns="91440" bIns="45720" rtlCol="0" anchor="t">
            <a:normAutofit/>
          </a:bodyPr>
          <a:lstStyle/>
          <a:p>
            <a:pPr>
              <a:spcBef>
                <a:spcPts val="1200"/>
              </a:spcBef>
              <a:spcAft>
                <a:spcPts val="1200"/>
              </a:spcAft>
              <a:defRPr/>
            </a:pPr>
            <a:r>
              <a:rPr lang="en-US" dirty="0">
                <a:cs typeface="Arial"/>
              </a:rPr>
              <a:t>WIOA, Title II: AEFLA</a:t>
            </a:r>
          </a:p>
          <a:p>
            <a:pPr marL="228600" lvl="1">
              <a:spcBef>
                <a:spcPts val="1200"/>
              </a:spcBef>
              <a:spcAft>
                <a:spcPts val="1200"/>
              </a:spcAft>
              <a:defRPr/>
            </a:pPr>
            <a:r>
              <a:rPr lang="en-US" sz="3200" dirty="0">
                <a:cs typeface="Arial"/>
              </a:rPr>
              <a:t>Total for 2023–24: Just over $97,000,000</a:t>
            </a:r>
          </a:p>
          <a:p>
            <a:pPr marL="228600" lvl="1">
              <a:spcBef>
                <a:spcPts val="1200"/>
              </a:spcBef>
              <a:spcAft>
                <a:spcPts val="1200"/>
              </a:spcAft>
              <a:defRPr/>
            </a:pPr>
            <a:r>
              <a:rPr lang="en-US" sz="3200" dirty="0">
                <a:cs typeface="Arial"/>
              </a:rPr>
              <a:t>Funding awarded through a competitive application process </a:t>
            </a:r>
            <a:endParaRPr lang="en-US" sz="3200" dirty="0">
              <a:cs typeface="Arial" panose="020B0604020202020204" pitchFamily="34" charset="0"/>
            </a:endParaRPr>
          </a:p>
        </p:txBody>
      </p:sp>
    </p:spTree>
    <p:extLst>
      <p:ext uri="{BB962C8B-B14F-4D97-AF65-F5344CB8AC3E}">
        <p14:creationId xmlns:p14="http://schemas.microsoft.com/office/powerpoint/2010/main" val="2639588035"/>
      </p:ext>
    </p:extLst>
  </p:cSld>
  <p:clrMapOvr>
    <a:masterClrMapping/>
  </p:clrMapOvr>
  <p:extLst>
    <p:ext uri="{6950BFC3-D8DA-4A85-94F7-54DA5524770B}">
      <p188:commentRel xmlns:p188="http://schemas.microsoft.com/office/powerpoint/2018/8/main" r:id="rId3"/>
    </p:ext>
  </p:extLs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70042-C84A-4E00-9188-91D5810E28A4}"/>
              </a:ext>
            </a:extLst>
          </p:cNvPr>
          <p:cNvSpPr>
            <a:spLocks noGrp="1"/>
          </p:cNvSpPr>
          <p:nvPr>
            <p:ph type="title"/>
          </p:nvPr>
        </p:nvSpPr>
        <p:spPr>
          <a:xfrm>
            <a:off x="152400" y="0"/>
            <a:ext cx="11887200" cy="1325563"/>
          </a:xfrm>
        </p:spPr>
        <p:txBody>
          <a:bodyPr/>
          <a:lstStyle/>
          <a:p>
            <a:r>
              <a:rPr lang="en-US" altLang="en-US" dirty="0">
                <a:cs typeface="Arial" panose="020B0604020202020204" pitchFamily="34" charset="0"/>
              </a:rPr>
              <a:t>Federal Funding (2)</a:t>
            </a:r>
            <a:endParaRPr lang="en-US" dirty="0"/>
          </a:p>
        </p:txBody>
      </p:sp>
      <p:sp>
        <p:nvSpPr>
          <p:cNvPr id="3" name="Content Placeholder 2">
            <a:extLst>
              <a:ext uri="{FF2B5EF4-FFF2-40B4-BE49-F238E27FC236}">
                <a16:creationId xmlns:a16="http://schemas.microsoft.com/office/drawing/2014/main" id="{91F077F5-AFDA-4B64-B060-5CD74C2FF1D0}"/>
              </a:ext>
            </a:extLst>
          </p:cNvPr>
          <p:cNvSpPr>
            <a:spLocks noGrp="1"/>
          </p:cNvSpPr>
          <p:nvPr>
            <p:ph idx="1"/>
          </p:nvPr>
        </p:nvSpPr>
        <p:spPr>
          <a:xfrm>
            <a:off x="152400" y="1638301"/>
            <a:ext cx="11887200" cy="4457700"/>
          </a:xfrm>
        </p:spPr>
        <p:txBody>
          <a:bodyPr vert="horz" lIns="91440" tIns="45720" rIns="91440" bIns="45720" rtlCol="0" anchor="t">
            <a:normAutofit fontScale="92500" lnSpcReduction="20000"/>
          </a:bodyPr>
          <a:lstStyle/>
          <a:p>
            <a:pPr>
              <a:lnSpc>
                <a:spcPct val="100000"/>
              </a:lnSpc>
              <a:spcBef>
                <a:spcPts val="2400"/>
              </a:spcBef>
              <a:spcAft>
                <a:spcPts val="1200"/>
              </a:spcAft>
            </a:pPr>
            <a:r>
              <a:rPr lang="en-US" dirty="0">
                <a:cs typeface="Arial"/>
              </a:rPr>
              <a:t>Local Assistance Funding Allocations for 2023–24 (total set aside    for agencies directly):</a:t>
            </a:r>
          </a:p>
          <a:p>
            <a:pPr marL="914400" lvl="1">
              <a:spcBef>
                <a:spcPts val="1200"/>
              </a:spcBef>
              <a:spcAft>
                <a:spcPts val="1200"/>
              </a:spcAft>
            </a:pPr>
            <a:r>
              <a:rPr lang="en-US" sz="3200" dirty="0">
                <a:cs typeface="Arial"/>
              </a:rPr>
              <a:t>Section 225: $9,425,970 (8.07% of grant) </a:t>
            </a:r>
            <a:endParaRPr lang="en-US" sz="3200" dirty="0">
              <a:cs typeface="Arial" panose="020B0604020202020204" pitchFamily="34" charset="0"/>
            </a:endParaRPr>
          </a:p>
          <a:p>
            <a:pPr marL="914400" lvl="1">
              <a:spcBef>
                <a:spcPts val="1200"/>
              </a:spcBef>
              <a:spcAft>
                <a:spcPts val="1200"/>
              </a:spcAft>
            </a:pPr>
            <a:r>
              <a:rPr lang="en-US" sz="3200" dirty="0">
                <a:cs typeface="Arial"/>
              </a:rPr>
              <a:t>Section 231: </a:t>
            </a:r>
            <a:endParaRPr lang="en-US" sz="3200" dirty="0">
              <a:cs typeface="Arial" panose="020B0604020202020204" pitchFamily="34" charset="0"/>
            </a:endParaRPr>
          </a:p>
          <a:p>
            <a:pPr marL="1600200" lvl="2">
              <a:lnSpc>
                <a:spcPct val="100000"/>
              </a:lnSpc>
              <a:spcBef>
                <a:spcPts val="1200"/>
              </a:spcBef>
              <a:spcAft>
                <a:spcPts val="1200"/>
              </a:spcAft>
            </a:pPr>
            <a:r>
              <a:rPr lang="en-US" sz="3200" dirty="0">
                <a:solidFill>
                  <a:schemeClr val="bg1"/>
                </a:solidFill>
                <a:cs typeface="Arial"/>
              </a:rPr>
              <a:t>ABE/ELA/EL Civics $49,326,884 (42.24% of grant)</a:t>
            </a:r>
          </a:p>
          <a:p>
            <a:pPr marL="1600200" lvl="2">
              <a:lnSpc>
                <a:spcPct val="100000"/>
              </a:lnSpc>
              <a:spcBef>
                <a:spcPts val="1200"/>
              </a:spcBef>
              <a:spcAft>
                <a:spcPts val="1200"/>
              </a:spcAft>
            </a:pPr>
            <a:r>
              <a:rPr lang="en-US" sz="3200" dirty="0">
                <a:solidFill>
                  <a:schemeClr val="bg1"/>
                </a:solidFill>
                <a:cs typeface="Arial"/>
              </a:rPr>
              <a:t>ASE/HSE/HSD  $23,913,780 (20.48% of grant)</a:t>
            </a:r>
          </a:p>
          <a:p>
            <a:pPr marL="914400" lvl="1">
              <a:spcBef>
                <a:spcPts val="1200"/>
              </a:spcBef>
              <a:spcAft>
                <a:spcPts val="1200"/>
              </a:spcAft>
            </a:pPr>
            <a:r>
              <a:rPr lang="en-US" sz="3200" dirty="0">
                <a:cs typeface="Arial"/>
              </a:rPr>
              <a:t>Section 243: IELCE $14,429,341 (12.36% of grant)</a:t>
            </a:r>
          </a:p>
          <a:p>
            <a:pPr marL="0" indent="0">
              <a:buNone/>
            </a:pPr>
            <a:endParaRPr lang="en-US" dirty="0"/>
          </a:p>
        </p:txBody>
      </p:sp>
    </p:spTree>
    <p:extLst>
      <p:ext uri="{BB962C8B-B14F-4D97-AF65-F5344CB8AC3E}">
        <p14:creationId xmlns:p14="http://schemas.microsoft.com/office/powerpoint/2010/main" val="3178377151"/>
      </p:ext>
    </p:extLst>
  </p:cSld>
  <p:clrMapOvr>
    <a:masterClrMapping/>
  </p:clrMapOvr>
  <p:extLst>
    <p:ext uri="{6950BFC3-D8DA-4A85-94F7-54DA5524770B}">
      <p188:commentRel xmlns:p188="http://schemas.microsoft.com/office/powerpoint/2018/8/main" r:id="rId3"/>
    </p:ext>
  </p:extLs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56779-B457-4C9C-BF01-A8C3BAAE1D67}"/>
              </a:ext>
            </a:extLst>
          </p:cNvPr>
          <p:cNvSpPr>
            <a:spLocks noGrp="1"/>
          </p:cNvSpPr>
          <p:nvPr>
            <p:ph type="title"/>
          </p:nvPr>
        </p:nvSpPr>
        <p:spPr>
          <a:xfrm>
            <a:off x="152400" y="0"/>
            <a:ext cx="11887200" cy="1325563"/>
          </a:xfrm>
        </p:spPr>
        <p:txBody>
          <a:bodyPr/>
          <a:lstStyle/>
          <a:p>
            <a:r>
              <a:rPr lang="en-US" altLang="en-US" dirty="0">
                <a:cs typeface="Arial" panose="020B0604020202020204" pitchFamily="34" charset="0"/>
              </a:rPr>
              <a:t>WIOA Programs</a:t>
            </a:r>
            <a:endParaRPr lang="en-US" dirty="0"/>
          </a:p>
        </p:txBody>
      </p:sp>
      <p:sp>
        <p:nvSpPr>
          <p:cNvPr id="3" name="Content Placeholder 2">
            <a:extLst>
              <a:ext uri="{FF2B5EF4-FFF2-40B4-BE49-F238E27FC236}">
                <a16:creationId xmlns:a16="http://schemas.microsoft.com/office/drawing/2014/main" id="{310F8213-3DA4-4EE8-9803-C4DC9181BEA0}"/>
              </a:ext>
            </a:extLst>
          </p:cNvPr>
          <p:cNvSpPr>
            <a:spLocks noGrp="1"/>
          </p:cNvSpPr>
          <p:nvPr>
            <p:ph idx="1"/>
          </p:nvPr>
        </p:nvSpPr>
        <p:spPr>
          <a:xfrm>
            <a:off x="152400" y="1638300"/>
            <a:ext cx="11887200" cy="4491567"/>
          </a:xfrm>
        </p:spPr>
        <p:txBody>
          <a:bodyPr vert="horz" lIns="91440" tIns="45720" rIns="91440" bIns="45720" rtlCol="0" anchor="t">
            <a:noAutofit/>
          </a:bodyPr>
          <a:lstStyle/>
          <a:p>
            <a:pPr indent="-255270">
              <a:spcBef>
                <a:spcPts val="2400"/>
              </a:spcBef>
              <a:spcAft>
                <a:spcPts val="1200"/>
              </a:spcAft>
              <a:defRPr/>
            </a:pPr>
            <a:r>
              <a:rPr lang="en-US" altLang="en-US" dirty="0">
                <a:cs typeface="Arial"/>
              </a:rPr>
              <a:t>WIOA has a strong focus on adult literacy in combination with occupational training programs.*</a:t>
            </a:r>
            <a:endParaRPr lang="en-US" altLang="en-US" dirty="0">
              <a:solidFill>
                <a:srgbClr val="000000"/>
              </a:solidFill>
              <a:cs typeface="Arial" panose="020B0604020202020204" pitchFamily="34" charset="0"/>
            </a:endParaRPr>
          </a:p>
          <a:p>
            <a:pPr indent="-255270">
              <a:spcBef>
                <a:spcPts val="2400"/>
              </a:spcBef>
              <a:spcAft>
                <a:spcPts val="4200"/>
              </a:spcAft>
              <a:defRPr/>
            </a:pPr>
            <a:r>
              <a:rPr lang="en-US" altLang="en-US" dirty="0">
                <a:cs typeface="Arial"/>
              </a:rPr>
              <a:t>AEFLA providers must engage Local Workforce Development Boards (LWDB) in development of an MOU.*</a:t>
            </a:r>
            <a:endParaRPr lang="en-US" altLang="en-US" dirty="0">
              <a:cs typeface="Arial" panose="020B0604020202020204" pitchFamily="34" charset="0"/>
            </a:endParaRPr>
          </a:p>
          <a:p>
            <a:pPr marL="0" indent="0">
              <a:spcBef>
                <a:spcPts val="1200"/>
              </a:spcBef>
              <a:spcAft>
                <a:spcPts val="12000"/>
              </a:spcAft>
              <a:buNone/>
              <a:defRPr/>
            </a:pPr>
            <a:r>
              <a:rPr lang="en-US" altLang="en-US" dirty="0">
                <a:cs typeface="Arial"/>
              </a:rPr>
              <a:t>*</a:t>
            </a:r>
            <a:r>
              <a:rPr lang="en-US" altLang="en-US" sz="2800" dirty="0">
                <a:cs typeface="Arial"/>
              </a:rPr>
              <a:t>Both topics will be presented in more detail during this orientation.</a:t>
            </a:r>
          </a:p>
        </p:txBody>
      </p:sp>
    </p:spTree>
    <p:extLst>
      <p:ext uri="{BB962C8B-B14F-4D97-AF65-F5344CB8AC3E}">
        <p14:creationId xmlns:p14="http://schemas.microsoft.com/office/powerpoint/2010/main" val="29580805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AF1A4-B0C4-4DBC-88F2-D28896719420}"/>
              </a:ext>
            </a:extLst>
          </p:cNvPr>
          <p:cNvSpPr>
            <a:spLocks noGrp="1"/>
          </p:cNvSpPr>
          <p:nvPr>
            <p:ph type="title"/>
          </p:nvPr>
        </p:nvSpPr>
        <p:spPr>
          <a:xfrm>
            <a:off x="152400" y="0"/>
            <a:ext cx="11887200" cy="1325563"/>
          </a:xfrm>
        </p:spPr>
        <p:txBody>
          <a:bodyPr/>
          <a:lstStyle/>
          <a:p>
            <a:r>
              <a:rPr lang="en-US" dirty="0"/>
              <a:t>Initiatives</a:t>
            </a:r>
          </a:p>
        </p:txBody>
      </p:sp>
      <p:sp>
        <p:nvSpPr>
          <p:cNvPr id="3" name="Content Placeholder 2">
            <a:extLst>
              <a:ext uri="{FF2B5EF4-FFF2-40B4-BE49-F238E27FC236}">
                <a16:creationId xmlns:a16="http://schemas.microsoft.com/office/drawing/2014/main" id="{279BE835-C765-4A5A-9443-9D60245F6AE6}"/>
              </a:ext>
            </a:extLst>
          </p:cNvPr>
          <p:cNvSpPr>
            <a:spLocks noGrp="1"/>
          </p:cNvSpPr>
          <p:nvPr>
            <p:ph idx="1"/>
          </p:nvPr>
        </p:nvSpPr>
        <p:spPr>
          <a:xfrm>
            <a:off x="152400" y="1638301"/>
            <a:ext cx="11887200" cy="3692313"/>
          </a:xfrm>
        </p:spPr>
        <p:txBody>
          <a:bodyPr vert="horz" lIns="91440" tIns="45720" rIns="91440" bIns="45720" rtlCol="0" anchor="t">
            <a:noAutofit/>
          </a:bodyPr>
          <a:lstStyle/>
          <a:p>
            <a:pPr>
              <a:spcBef>
                <a:spcPts val="1800"/>
              </a:spcBef>
              <a:spcAft>
                <a:spcPts val="1800"/>
              </a:spcAft>
            </a:pPr>
            <a:r>
              <a:rPr lang="en-US" dirty="0"/>
              <a:t>Student Technology Intake Survey (mandatory for all students)</a:t>
            </a:r>
            <a:endParaRPr lang="en-US" dirty="0">
              <a:cs typeface="Arial" panose="020B0604020202020204"/>
            </a:endParaRPr>
          </a:p>
          <a:p>
            <a:pPr>
              <a:spcBef>
                <a:spcPts val="1800"/>
              </a:spcBef>
              <a:spcAft>
                <a:spcPts val="1800"/>
              </a:spcAft>
            </a:pPr>
            <a:r>
              <a:rPr lang="en-US" dirty="0">
                <a:cs typeface="Arial" panose="020B0604020202020204"/>
              </a:rPr>
              <a:t>Digital Learning Guidance</a:t>
            </a:r>
          </a:p>
          <a:p>
            <a:pPr>
              <a:spcBef>
                <a:spcPts val="1800"/>
              </a:spcBef>
              <a:spcAft>
                <a:spcPts val="1800"/>
              </a:spcAft>
            </a:pPr>
            <a:r>
              <a:rPr lang="en-US" dirty="0">
                <a:cs typeface="Arial" panose="020B0604020202020204"/>
              </a:rPr>
              <a:t>EL Civics Exchange</a:t>
            </a:r>
          </a:p>
          <a:p>
            <a:endParaRPr lang="en-US" sz="2800" dirty="0">
              <a:cs typeface="Arial" panose="020B0604020202020204"/>
            </a:endParaRPr>
          </a:p>
        </p:txBody>
      </p:sp>
    </p:spTree>
    <p:extLst>
      <p:ext uri="{BB962C8B-B14F-4D97-AF65-F5344CB8AC3E}">
        <p14:creationId xmlns:p14="http://schemas.microsoft.com/office/powerpoint/2010/main" val="735125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C3AF29-8653-45C1-BB00-1E8E882171D5}"/>
              </a:ext>
            </a:extLst>
          </p:cNvPr>
          <p:cNvSpPr>
            <a:spLocks noGrp="1"/>
          </p:cNvSpPr>
          <p:nvPr>
            <p:ph type="title"/>
          </p:nvPr>
        </p:nvSpPr>
        <p:spPr>
          <a:xfrm>
            <a:off x="152400" y="0"/>
            <a:ext cx="11887200" cy="1325563"/>
          </a:xfrm>
        </p:spPr>
        <p:txBody>
          <a:bodyPr/>
          <a:lstStyle/>
          <a:p>
            <a:r>
              <a:rPr lang="en-US" altLang="en-US" i="1" dirty="0">
                <a:latin typeface="Arial" panose="020B0604020202020204" pitchFamily="34" charset="0"/>
                <a:cs typeface="Arial" panose="020B0604020202020204" pitchFamily="34" charset="0"/>
              </a:rPr>
              <a:t>Welcome!</a:t>
            </a:r>
            <a:endParaRPr lang="en-US" dirty="0"/>
          </a:p>
        </p:txBody>
      </p:sp>
      <p:sp>
        <p:nvSpPr>
          <p:cNvPr id="3" name="Content Placeholder 2">
            <a:extLst>
              <a:ext uri="{FF2B5EF4-FFF2-40B4-BE49-F238E27FC236}">
                <a16:creationId xmlns:a16="http://schemas.microsoft.com/office/drawing/2014/main" id="{AE625E13-849A-48CD-B849-43EA36324BFD}"/>
              </a:ext>
            </a:extLst>
          </p:cNvPr>
          <p:cNvSpPr>
            <a:spLocks noGrp="1"/>
          </p:cNvSpPr>
          <p:nvPr>
            <p:ph idx="1"/>
          </p:nvPr>
        </p:nvSpPr>
        <p:spPr>
          <a:xfrm>
            <a:off x="152400" y="2429510"/>
            <a:ext cx="11887200" cy="1998980"/>
          </a:xfrm>
        </p:spPr>
        <p:txBody>
          <a:bodyPr vert="horz" lIns="91440" tIns="45720" rIns="91440" bIns="45720" rtlCol="0" anchor="t">
            <a:normAutofit/>
          </a:bodyPr>
          <a:lstStyle/>
          <a:p>
            <a:pPr marL="0" indent="0" algn="ctr">
              <a:buNone/>
            </a:pPr>
            <a:r>
              <a:rPr lang="en-US" altLang="en-US" b="1" dirty="0">
                <a:cs typeface="Arial"/>
              </a:rPr>
              <a:t>Jim Shields</a:t>
            </a:r>
            <a:endParaRPr lang="en-US" dirty="0"/>
          </a:p>
          <a:p>
            <a:pPr marL="0" indent="0" algn="ctr">
              <a:buNone/>
            </a:pPr>
            <a:r>
              <a:rPr lang="en-US" altLang="en-US" dirty="0">
                <a:cs typeface="Arial"/>
              </a:rPr>
              <a:t>Education Programs Consultant</a:t>
            </a:r>
          </a:p>
          <a:p>
            <a:pPr marL="0" indent="0" algn="ctr">
              <a:buNone/>
            </a:pPr>
            <a:r>
              <a:rPr lang="en-US" altLang="en-US" dirty="0">
                <a:cs typeface="Arial"/>
              </a:rPr>
              <a:t>Adult Education Office</a:t>
            </a:r>
          </a:p>
          <a:p>
            <a:pPr marL="0" indent="0" algn="ctr">
              <a:buNone/>
            </a:pPr>
            <a:endParaRPr lang="en-US" dirty="0"/>
          </a:p>
        </p:txBody>
      </p:sp>
    </p:spTree>
    <p:extLst>
      <p:ext uri="{BB962C8B-B14F-4D97-AF65-F5344CB8AC3E}">
        <p14:creationId xmlns:p14="http://schemas.microsoft.com/office/powerpoint/2010/main" val="41554150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a:xfrm>
            <a:off x="152400" y="0"/>
            <a:ext cx="11887200" cy="1325563"/>
          </a:xfrm>
        </p:spPr>
        <p:txBody>
          <a:bodyPr/>
          <a:lstStyle/>
          <a:p>
            <a:r>
              <a:rPr lang="en-US" dirty="0"/>
              <a:t>Thank You</a:t>
            </a:r>
          </a:p>
        </p:txBody>
      </p:sp>
    </p:spTree>
    <p:extLst>
      <p:ext uri="{BB962C8B-B14F-4D97-AF65-F5344CB8AC3E}">
        <p14:creationId xmlns:p14="http://schemas.microsoft.com/office/powerpoint/2010/main" val="26717312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221AF9-5C2B-439D-84B2-68ADDD72386C}"/>
              </a:ext>
            </a:extLst>
          </p:cNvPr>
          <p:cNvSpPr>
            <a:spLocks noGrp="1"/>
          </p:cNvSpPr>
          <p:nvPr>
            <p:ph type="title"/>
          </p:nvPr>
        </p:nvSpPr>
        <p:spPr>
          <a:xfrm>
            <a:off x="152400" y="0"/>
            <a:ext cx="11887200" cy="1325563"/>
          </a:xfrm>
        </p:spPr>
        <p:txBody>
          <a:bodyPr>
            <a:normAutofit/>
          </a:bodyPr>
          <a:lstStyle/>
          <a:p>
            <a:r>
              <a:rPr lang="en-US" altLang="en-US" dirty="0">
                <a:latin typeface="Arial" panose="020B0604020202020204" pitchFamily="34" charset="0"/>
                <a:cs typeface="Arial" panose="020B0604020202020204" pitchFamily="34" charset="0"/>
              </a:rPr>
              <a:t>Purpose</a:t>
            </a:r>
            <a:endParaRPr lang="en-US" dirty="0"/>
          </a:p>
        </p:txBody>
      </p:sp>
      <p:sp>
        <p:nvSpPr>
          <p:cNvPr id="3" name="Content Placeholder 2">
            <a:extLst>
              <a:ext uri="{FF2B5EF4-FFF2-40B4-BE49-F238E27FC236}">
                <a16:creationId xmlns:a16="http://schemas.microsoft.com/office/drawing/2014/main" id="{35F9008C-3E6F-4108-8868-259717394429}"/>
              </a:ext>
            </a:extLst>
          </p:cNvPr>
          <p:cNvSpPr>
            <a:spLocks noGrp="1"/>
          </p:cNvSpPr>
          <p:nvPr>
            <p:ph idx="1"/>
          </p:nvPr>
        </p:nvSpPr>
        <p:spPr>
          <a:xfrm>
            <a:off x="152400" y="1638300"/>
            <a:ext cx="11887200" cy="4468989"/>
          </a:xfrm>
        </p:spPr>
        <p:txBody>
          <a:bodyPr vert="horz" lIns="91440" tIns="45720" rIns="91440" bIns="45720" rtlCol="0" anchor="t">
            <a:normAutofit/>
          </a:bodyPr>
          <a:lstStyle/>
          <a:p>
            <a:pPr marL="0" indent="0" algn="ctr">
              <a:lnSpc>
                <a:spcPct val="150000"/>
              </a:lnSpc>
              <a:buNone/>
            </a:pPr>
            <a:r>
              <a:rPr lang="en-US" dirty="0"/>
              <a:t>The purpose of this orientation is to provide an overview of the Workforce Innovation Opportunity Act (WIOA), </a:t>
            </a:r>
            <a:br>
              <a:rPr lang="en-US" dirty="0"/>
            </a:br>
            <a:r>
              <a:rPr lang="en-US" dirty="0"/>
              <a:t>Title II: Adult Education Family and Literacy Act (AEFLA), </a:t>
            </a:r>
            <a:br>
              <a:rPr lang="en-US" dirty="0"/>
            </a:br>
            <a:r>
              <a:rPr lang="en-US" dirty="0"/>
              <a:t>grant </a:t>
            </a:r>
            <a:r>
              <a:rPr lang="en-US"/>
              <a:t>implementation requirements, </a:t>
            </a:r>
            <a:r>
              <a:rPr lang="en-US" dirty="0"/>
              <a:t>and available resources.</a:t>
            </a:r>
            <a:endParaRPr lang="en-US" dirty="0">
              <a:cs typeface="Lucida Sans Unicode"/>
            </a:endParaRPr>
          </a:p>
          <a:p>
            <a:pPr marL="0" indent="0">
              <a:lnSpc>
                <a:spcPct val="150000"/>
              </a:lnSpc>
              <a:buNone/>
            </a:pPr>
            <a:endParaRPr lang="en-US" dirty="0">
              <a:cs typeface="Arial" panose="020B0604020202020204"/>
            </a:endParaRPr>
          </a:p>
        </p:txBody>
      </p:sp>
    </p:spTree>
    <p:extLst>
      <p:ext uri="{BB962C8B-B14F-4D97-AF65-F5344CB8AC3E}">
        <p14:creationId xmlns:p14="http://schemas.microsoft.com/office/powerpoint/2010/main" val="4461142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85873-C7F6-4849-BEFA-1BB450E1AD8B}"/>
              </a:ext>
            </a:extLst>
          </p:cNvPr>
          <p:cNvSpPr>
            <a:spLocks noGrp="1"/>
          </p:cNvSpPr>
          <p:nvPr>
            <p:ph type="title"/>
          </p:nvPr>
        </p:nvSpPr>
        <p:spPr>
          <a:xfrm>
            <a:off x="152400" y="0"/>
            <a:ext cx="11887200" cy="1004516"/>
          </a:xfrm>
        </p:spPr>
        <p:txBody>
          <a:bodyPr>
            <a:normAutofit fontScale="90000"/>
          </a:bodyPr>
          <a:lstStyle/>
          <a:p>
            <a:pPr>
              <a:spcBef>
                <a:spcPts val="2400"/>
              </a:spcBef>
            </a:pPr>
            <a:br>
              <a:rPr lang="en-US" dirty="0"/>
            </a:br>
            <a:r>
              <a:rPr lang="en-US" sz="4900" dirty="0"/>
              <a:t>Agenda Day (1)</a:t>
            </a:r>
            <a:br>
              <a:rPr lang="en-US" sz="4900" dirty="0"/>
            </a:br>
            <a:endParaRPr lang="en-US" sz="4900" dirty="0"/>
          </a:p>
        </p:txBody>
      </p:sp>
      <p:sp>
        <p:nvSpPr>
          <p:cNvPr id="3" name="Content Placeholder 2">
            <a:extLst>
              <a:ext uri="{FF2B5EF4-FFF2-40B4-BE49-F238E27FC236}">
                <a16:creationId xmlns:a16="http://schemas.microsoft.com/office/drawing/2014/main" id="{0D959600-8894-425B-A2DB-7EC33A469722}"/>
              </a:ext>
            </a:extLst>
          </p:cNvPr>
          <p:cNvSpPr>
            <a:spLocks noGrp="1"/>
          </p:cNvSpPr>
          <p:nvPr>
            <p:ph idx="1"/>
          </p:nvPr>
        </p:nvSpPr>
        <p:spPr>
          <a:xfrm>
            <a:off x="0" y="502258"/>
            <a:ext cx="11887200" cy="4910262"/>
          </a:xfrm>
        </p:spPr>
        <p:txBody>
          <a:bodyPr vert="horz" lIns="91440" tIns="45720" rIns="91440" bIns="45720" rtlCol="0" anchor="t">
            <a:noAutofit/>
          </a:bodyPr>
          <a:lstStyle/>
          <a:p>
            <a:pPr marL="0" indent="0">
              <a:buNone/>
            </a:pPr>
            <a:endParaRPr lang="en-US" sz="2600" dirty="0"/>
          </a:p>
          <a:p>
            <a:pPr marL="0" indent="0">
              <a:spcBef>
                <a:spcPts val="800"/>
              </a:spcBef>
              <a:buNone/>
            </a:pPr>
            <a:r>
              <a:rPr lang="en-US" sz="2600" dirty="0"/>
              <a:t>October 3, 2023, 9:00 a.m. – 2:30 p.m.</a:t>
            </a:r>
          </a:p>
          <a:p>
            <a:pPr marL="0" indent="0">
              <a:buNone/>
            </a:pPr>
            <a:r>
              <a:rPr lang="en-US" sz="2600" dirty="0"/>
              <a:t>               9:00 a.m. 	Overview of the New Administrator Orientation</a:t>
            </a:r>
            <a:endParaRPr lang="en-US" sz="2600" dirty="0">
              <a:cs typeface="Arial"/>
            </a:endParaRPr>
          </a:p>
          <a:p>
            <a:pPr marL="0" indent="0">
              <a:buNone/>
            </a:pPr>
            <a:r>
              <a:rPr lang="en-US" sz="2600" dirty="0"/>
              <a:t>               9:15 a.m. 	Adult Education in California</a:t>
            </a:r>
          </a:p>
          <a:p>
            <a:pPr marL="0" indent="0">
              <a:buNone/>
            </a:pPr>
            <a:r>
              <a:rPr lang="en-US" sz="2600" dirty="0">
                <a:cs typeface="Arial"/>
              </a:rPr>
              <a:t>               9:30 a.m. 	State Leadership Partner: CALPRO</a:t>
            </a:r>
          </a:p>
          <a:p>
            <a:pPr marL="0" indent="0">
              <a:buNone/>
            </a:pPr>
            <a:r>
              <a:rPr lang="en-US" sz="2600" dirty="0"/>
              <a:t>              10:00 a.m. 	Break</a:t>
            </a:r>
          </a:p>
          <a:p>
            <a:pPr marL="0" indent="0">
              <a:buNone/>
            </a:pPr>
            <a:r>
              <a:rPr lang="en-US" sz="2600" dirty="0"/>
              <a:t>              10:15 a.m.  	WIOA Section 231: Adult Education</a:t>
            </a:r>
          </a:p>
          <a:p>
            <a:pPr marL="0" indent="0">
              <a:buNone/>
            </a:pPr>
            <a:r>
              <a:rPr lang="en-US" sz="2600" dirty="0">
                <a:cs typeface="Arial"/>
              </a:rPr>
              <a:t>              11:15 a.m.   	Federal Program Monitoring</a:t>
            </a:r>
          </a:p>
          <a:p>
            <a:pPr marL="0" indent="0">
              <a:buNone/>
            </a:pPr>
            <a:r>
              <a:rPr lang="en-US" sz="2600" dirty="0">
                <a:cs typeface="Arial"/>
              </a:rPr>
              <a:t>              12:00 p.m.  	Lunch </a:t>
            </a:r>
          </a:p>
          <a:p>
            <a:pPr marL="0" indent="0">
              <a:buNone/>
            </a:pPr>
            <a:r>
              <a:rPr lang="en-US" sz="2600" dirty="0">
                <a:cs typeface="Arial"/>
              </a:rPr>
              <a:t>               1:00 p.m.    	America’s Job Centers California MOU</a:t>
            </a:r>
          </a:p>
          <a:p>
            <a:pPr marL="0" indent="0">
              <a:buNone/>
            </a:pPr>
            <a:r>
              <a:rPr lang="en-US" sz="2600" dirty="0">
                <a:cs typeface="Arial"/>
              </a:rPr>
              <a:t>               2:00 p.m. 	</a:t>
            </a:r>
            <a:r>
              <a:rPr lang="en-US" sz="2600" dirty="0"/>
              <a:t>WIOA </a:t>
            </a:r>
            <a:r>
              <a:rPr lang="en-US" sz="2600" dirty="0">
                <a:cs typeface="Arial"/>
              </a:rPr>
              <a:t>Section 225: Correctional Ed/Other</a:t>
            </a:r>
          </a:p>
          <a:p>
            <a:pPr marL="0" indent="0">
              <a:lnSpc>
                <a:spcPct val="100000"/>
              </a:lnSpc>
              <a:spcBef>
                <a:spcPts val="0"/>
              </a:spcBef>
              <a:buNone/>
            </a:pPr>
            <a:r>
              <a:rPr lang="en-US" sz="2600" dirty="0">
                <a:cs typeface="Arial"/>
              </a:rPr>
              <a:t>				(For agencies receiving Section 225 funding)</a:t>
            </a:r>
          </a:p>
          <a:p>
            <a:pPr marL="0" indent="0">
              <a:buNone/>
            </a:pPr>
            <a:r>
              <a:rPr lang="en-US" sz="2600" dirty="0">
                <a:cs typeface="Arial"/>
              </a:rPr>
              <a:t>            </a:t>
            </a:r>
          </a:p>
          <a:p>
            <a:pPr marL="0" indent="0">
              <a:buNone/>
            </a:pPr>
            <a:r>
              <a:rPr lang="en-US" sz="2600" dirty="0">
                <a:cs typeface="Arial"/>
              </a:rPr>
              <a:t>             </a:t>
            </a:r>
            <a:endParaRPr lang="en-US" sz="2600" dirty="0"/>
          </a:p>
          <a:p>
            <a:pPr marL="0" indent="0">
              <a:buNone/>
            </a:pPr>
            <a:endParaRPr lang="en-US" sz="2600" dirty="0"/>
          </a:p>
          <a:p>
            <a:pPr marL="0" indent="0">
              <a:buNone/>
            </a:pPr>
            <a:r>
              <a:rPr lang="en-US" sz="2600" dirty="0"/>
              <a:t>	</a:t>
            </a:r>
            <a:endParaRPr lang="en-US" sz="2600" dirty="0">
              <a:cs typeface="Arial"/>
            </a:endParaRPr>
          </a:p>
        </p:txBody>
      </p:sp>
    </p:spTree>
    <p:extLst>
      <p:ext uri="{BB962C8B-B14F-4D97-AF65-F5344CB8AC3E}">
        <p14:creationId xmlns:p14="http://schemas.microsoft.com/office/powerpoint/2010/main" val="18958071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3DEED-DEC4-4D53-B808-7DF2F80D6B06}"/>
              </a:ext>
            </a:extLst>
          </p:cNvPr>
          <p:cNvSpPr>
            <a:spLocks noGrp="1"/>
          </p:cNvSpPr>
          <p:nvPr>
            <p:ph type="title"/>
          </p:nvPr>
        </p:nvSpPr>
        <p:spPr>
          <a:xfrm>
            <a:off x="152400" y="0"/>
            <a:ext cx="11887200" cy="1440873"/>
          </a:xfrm>
        </p:spPr>
        <p:txBody>
          <a:bodyPr/>
          <a:lstStyle/>
          <a:p>
            <a:pPr>
              <a:spcBef>
                <a:spcPts val="2400"/>
              </a:spcBef>
            </a:pPr>
            <a:r>
              <a:rPr lang="en-US" dirty="0"/>
              <a:t>Agenda Day (2)</a:t>
            </a:r>
          </a:p>
        </p:txBody>
      </p:sp>
      <p:sp>
        <p:nvSpPr>
          <p:cNvPr id="3" name="Content Placeholder 2">
            <a:extLst>
              <a:ext uri="{FF2B5EF4-FFF2-40B4-BE49-F238E27FC236}">
                <a16:creationId xmlns:a16="http://schemas.microsoft.com/office/drawing/2014/main" id="{F77DAED4-5878-4692-AAC5-26EF729BC261}"/>
              </a:ext>
            </a:extLst>
          </p:cNvPr>
          <p:cNvSpPr>
            <a:spLocks noGrp="1"/>
          </p:cNvSpPr>
          <p:nvPr>
            <p:ph idx="1"/>
          </p:nvPr>
        </p:nvSpPr>
        <p:spPr>
          <a:xfrm>
            <a:off x="152400" y="1481282"/>
            <a:ext cx="11887200" cy="5015901"/>
          </a:xfrm>
        </p:spPr>
        <p:txBody>
          <a:bodyPr/>
          <a:lstStyle/>
          <a:p>
            <a:pPr marL="0" lvl="0" indent="0">
              <a:buNone/>
            </a:pPr>
            <a:r>
              <a:rPr lang="en-US" sz="2600" dirty="0">
                <a:solidFill>
                  <a:prstClr val="white"/>
                </a:solidFill>
              </a:rPr>
              <a:t>October 4, 2023, 9:00 a.m. – 3:30 p.m.</a:t>
            </a:r>
            <a:endParaRPr lang="en-US" sz="2600" dirty="0">
              <a:solidFill>
                <a:prstClr val="white"/>
              </a:solidFill>
              <a:cs typeface="Arial"/>
            </a:endParaRPr>
          </a:p>
          <a:p>
            <a:pPr marL="0" lvl="0" indent="0">
              <a:buNone/>
            </a:pPr>
            <a:r>
              <a:rPr lang="en-US" sz="2600" dirty="0">
                <a:solidFill>
                  <a:prstClr val="white"/>
                </a:solidFill>
              </a:rPr>
              <a:t>	    9:00 a.m. 	State Leadership Partner: CASAS</a:t>
            </a:r>
          </a:p>
          <a:p>
            <a:pPr marL="0" lvl="0" indent="0">
              <a:buNone/>
            </a:pPr>
            <a:r>
              <a:rPr lang="en-US" sz="2600" dirty="0">
                <a:solidFill>
                  <a:prstClr val="white"/>
                </a:solidFill>
              </a:rPr>
              <a:t>	    10:15 a.m. 	Break</a:t>
            </a:r>
          </a:p>
          <a:p>
            <a:pPr marL="0" lvl="0" indent="0">
              <a:buNone/>
            </a:pPr>
            <a:r>
              <a:rPr lang="en-US" sz="2600" dirty="0">
                <a:solidFill>
                  <a:prstClr val="white"/>
                </a:solidFill>
              </a:rPr>
              <a:t>	    10:30 a.m. 	WIOA Fiscal Compliance</a:t>
            </a:r>
          </a:p>
          <a:p>
            <a:pPr marL="0" lvl="0" indent="0">
              <a:buNone/>
            </a:pPr>
            <a:r>
              <a:rPr lang="en-US" sz="2600" dirty="0">
                <a:solidFill>
                  <a:prstClr val="white"/>
                </a:solidFill>
              </a:rPr>
              <a:t>	    12:00 p.m. 	Lunch</a:t>
            </a:r>
          </a:p>
          <a:p>
            <a:pPr marL="0" lvl="0" indent="0">
              <a:buNone/>
            </a:pPr>
            <a:r>
              <a:rPr lang="en-US" sz="2600" dirty="0">
                <a:solidFill>
                  <a:prstClr val="white"/>
                </a:solidFill>
              </a:rPr>
              <a:t>	    1:00 p.m.  	WIOA Data and Accountability Requirements</a:t>
            </a:r>
          </a:p>
          <a:p>
            <a:pPr marL="0" lvl="0" indent="0">
              <a:buNone/>
            </a:pPr>
            <a:r>
              <a:rPr lang="en-US" sz="2600" dirty="0">
                <a:solidFill>
                  <a:prstClr val="white"/>
                </a:solidFill>
              </a:rPr>
              <a:t>	    2:15 p.m. 	Break</a:t>
            </a:r>
          </a:p>
          <a:p>
            <a:pPr marL="0" lvl="0" indent="0">
              <a:buNone/>
            </a:pPr>
            <a:r>
              <a:rPr lang="en-US" sz="2600" dirty="0">
                <a:solidFill>
                  <a:prstClr val="white"/>
                </a:solidFill>
              </a:rPr>
              <a:t>	    2:30 p.m. 	WIOA Section 243 (IELCE) (For agencies receiving  				Section 243 funding)</a:t>
            </a:r>
          </a:p>
          <a:p>
            <a:pPr marL="0" lvl="0" indent="0">
              <a:buNone/>
            </a:pPr>
            <a:endParaRPr lang="en-US" sz="1200" dirty="0">
              <a:solidFill>
                <a:prstClr val="white"/>
              </a:solidFill>
            </a:endParaRPr>
          </a:p>
        </p:txBody>
      </p:sp>
    </p:spTree>
    <p:extLst>
      <p:ext uri="{BB962C8B-B14F-4D97-AF65-F5344CB8AC3E}">
        <p14:creationId xmlns:p14="http://schemas.microsoft.com/office/powerpoint/2010/main" val="1792389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CBBD0-6D73-48B5-8B15-67B7ACDC9345}"/>
              </a:ext>
            </a:extLst>
          </p:cNvPr>
          <p:cNvSpPr>
            <a:spLocks noGrp="1"/>
          </p:cNvSpPr>
          <p:nvPr>
            <p:ph type="title"/>
          </p:nvPr>
        </p:nvSpPr>
        <p:spPr>
          <a:xfrm>
            <a:off x="152400" y="0"/>
            <a:ext cx="11887200" cy="1325563"/>
          </a:xfrm>
        </p:spPr>
        <p:txBody>
          <a:bodyPr/>
          <a:lstStyle/>
          <a:p>
            <a:r>
              <a:rPr lang="en-US" dirty="0"/>
              <a:t>Agenda Day (3)</a:t>
            </a:r>
          </a:p>
        </p:txBody>
      </p:sp>
      <p:sp>
        <p:nvSpPr>
          <p:cNvPr id="3" name="Content Placeholder 2">
            <a:extLst>
              <a:ext uri="{FF2B5EF4-FFF2-40B4-BE49-F238E27FC236}">
                <a16:creationId xmlns:a16="http://schemas.microsoft.com/office/drawing/2014/main" id="{246C0CFB-F81B-480F-8194-FE1C1835AD40}"/>
              </a:ext>
            </a:extLst>
          </p:cNvPr>
          <p:cNvSpPr>
            <a:spLocks noGrp="1"/>
          </p:cNvSpPr>
          <p:nvPr>
            <p:ph idx="1"/>
          </p:nvPr>
        </p:nvSpPr>
        <p:spPr>
          <a:xfrm>
            <a:off x="152400" y="1727200"/>
            <a:ext cx="11887200" cy="4380089"/>
          </a:xfrm>
        </p:spPr>
        <p:txBody>
          <a:bodyPr vert="horz" lIns="91440" tIns="45720" rIns="91440" bIns="45720" rtlCol="0" anchor="t">
            <a:normAutofit/>
          </a:bodyPr>
          <a:lstStyle/>
          <a:p>
            <a:pPr marL="0" indent="0">
              <a:buNone/>
            </a:pPr>
            <a:r>
              <a:rPr lang="en-US" sz="2600" dirty="0"/>
              <a:t>October 5, 2023, 9:00 a.m.– 12:00 p.m.</a:t>
            </a:r>
          </a:p>
          <a:p>
            <a:pPr marL="0" indent="0">
              <a:buNone/>
            </a:pPr>
            <a:r>
              <a:rPr lang="en-US" sz="2600" dirty="0"/>
              <a:t>       	   9:00 a.m. 		State Leadership Partner: OTAN</a:t>
            </a:r>
            <a:endParaRPr lang="en-US" sz="2600" dirty="0">
              <a:cs typeface="Arial"/>
            </a:endParaRPr>
          </a:p>
          <a:p>
            <a:pPr marL="0" indent="0">
              <a:buNone/>
            </a:pPr>
            <a:r>
              <a:rPr lang="en-US" sz="2600" dirty="0"/>
              <a:t>        	   9:30 a.m. 		Orientation Wrap Up</a:t>
            </a:r>
            <a:endParaRPr lang="en-US" sz="2600" dirty="0">
              <a:cs typeface="Arial"/>
            </a:endParaRPr>
          </a:p>
          <a:p>
            <a:pPr marL="0" indent="0">
              <a:buNone/>
            </a:pPr>
            <a:r>
              <a:rPr lang="en-US" sz="2600" dirty="0"/>
              <a:t>             9:45 a.m.		Meeting with Regional Consultants</a:t>
            </a:r>
            <a:endParaRPr lang="en-US" sz="2600" dirty="0">
              <a:cs typeface="Arial"/>
            </a:endParaRPr>
          </a:p>
        </p:txBody>
      </p:sp>
    </p:spTree>
    <p:extLst>
      <p:ext uri="{BB962C8B-B14F-4D97-AF65-F5344CB8AC3E}">
        <p14:creationId xmlns:p14="http://schemas.microsoft.com/office/powerpoint/2010/main" val="13901840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9B5D2-5DF1-4E60-89C4-1951A3F82F64}"/>
              </a:ext>
            </a:extLst>
          </p:cNvPr>
          <p:cNvSpPr>
            <a:spLocks noGrp="1"/>
          </p:cNvSpPr>
          <p:nvPr>
            <p:ph type="title"/>
          </p:nvPr>
        </p:nvSpPr>
        <p:spPr>
          <a:xfrm>
            <a:off x="152400" y="0"/>
            <a:ext cx="11887200" cy="1325563"/>
          </a:xfrm>
        </p:spPr>
        <p:txBody>
          <a:bodyPr>
            <a:normAutofit fontScale="90000"/>
          </a:bodyPr>
          <a:lstStyle/>
          <a:p>
            <a:pPr>
              <a:spcBef>
                <a:spcPts val="2400"/>
              </a:spcBef>
            </a:pP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Overview of California </a:t>
            </a:r>
            <a:br>
              <a:rPr lang="en-US" altLang="en-US" dirty="0">
                <a:latin typeface="Arial" panose="020B0604020202020204" pitchFamily="34" charset="0"/>
                <a:cs typeface="Arial" panose="020B0604020202020204" pitchFamily="34" charset="0"/>
              </a:rPr>
            </a:br>
            <a:r>
              <a:rPr lang="en-US" altLang="en-US" dirty="0">
                <a:latin typeface="Arial" panose="020B0604020202020204" pitchFamily="34" charset="0"/>
                <a:cs typeface="Arial" panose="020B0604020202020204" pitchFamily="34" charset="0"/>
              </a:rPr>
              <a:t>Adult Education</a:t>
            </a:r>
            <a:endParaRPr lang="en-US" dirty="0"/>
          </a:p>
        </p:txBody>
      </p:sp>
      <p:sp>
        <p:nvSpPr>
          <p:cNvPr id="3" name="Content Placeholder 2">
            <a:extLst>
              <a:ext uri="{FF2B5EF4-FFF2-40B4-BE49-F238E27FC236}">
                <a16:creationId xmlns:a16="http://schemas.microsoft.com/office/drawing/2014/main" id="{71929D83-9DE3-491B-9C07-85FAD544A652}"/>
              </a:ext>
            </a:extLst>
          </p:cNvPr>
          <p:cNvSpPr>
            <a:spLocks noGrp="1"/>
          </p:cNvSpPr>
          <p:nvPr>
            <p:ph idx="1"/>
          </p:nvPr>
        </p:nvSpPr>
        <p:spPr>
          <a:xfrm>
            <a:off x="76200" y="2326821"/>
            <a:ext cx="11887200" cy="2204357"/>
          </a:xfrm>
        </p:spPr>
        <p:txBody>
          <a:bodyPr/>
          <a:lstStyle/>
          <a:p>
            <a:pPr marL="0" indent="0" algn="ctr">
              <a:buNone/>
            </a:pPr>
            <a:r>
              <a:rPr lang="en-US" altLang="en-US" b="1" dirty="0">
                <a:latin typeface="Arial" panose="020B0604020202020204" pitchFamily="34" charset="0"/>
                <a:cs typeface="Arial" panose="020B0604020202020204" pitchFamily="34" charset="0"/>
              </a:rPr>
              <a:t>Carolyn Zachry, Ed.D.</a:t>
            </a:r>
          </a:p>
          <a:p>
            <a:pPr marL="0" indent="0" algn="ctr">
              <a:buNone/>
            </a:pPr>
            <a:r>
              <a:rPr lang="en-US" altLang="en-US" dirty="0">
                <a:latin typeface="Arial" panose="020B0604020202020204" pitchFamily="34" charset="0"/>
                <a:cs typeface="Arial" panose="020B0604020202020204" pitchFamily="34" charset="0"/>
              </a:rPr>
              <a:t>Education Administrator and State Director</a:t>
            </a:r>
          </a:p>
          <a:p>
            <a:pPr marL="0" indent="0" algn="ctr">
              <a:buNone/>
            </a:pPr>
            <a:r>
              <a:rPr lang="en-US" altLang="en-US" dirty="0">
                <a:latin typeface="Arial" panose="020B0604020202020204" pitchFamily="34" charset="0"/>
                <a:cs typeface="Arial" panose="020B0604020202020204" pitchFamily="34" charset="0"/>
              </a:rPr>
              <a:t>Adult Education Office</a:t>
            </a:r>
          </a:p>
          <a:p>
            <a:pPr marL="0" indent="0" algn="ctr">
              <a:buNone/>
            </a:pPr>
            <a:endParaRPr lang="en-US" dirty="0"/>
          </a:p>
        </p:txBody>
      </p:sp>
    </p:spTree>
    <p:extLst>
      <p:ext uri="{BB962C8B-B14F-4D97-AF65-F5344CB8AC3E}">
        <p14:creationId xmlns:p14="http://schemas.microsoft.com/office/powerpoint/2010/main" val="4290570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0636B7-ABA2-455E-8B1C-78322E68855F}"/>
              </a:ext>
            </a:extLst>
          </p:cNvPr>
          <p:cNvSpPr>
            <a:spLocks noGrp="1"/>
          </p:cNvSpPr>
          <p:nvPr>
            <p:ph type="title"/>
          </p:nvPr>
        </p:nvSpPr>
        <p:spPr>
          <a:xfrm>
            <a:off x="152400" y="0"/>
            <a:ext cx="11887200" cy="1325563"/>
          </a:xfrm>
        </p:spPr>
        <p:txBody>
          <a:bodyPr/>
          <a:lstStyle/>
          <a:p>
            <a:r>
              <a:rPr lang="en-US" dirty="0">
                <a:cs typeface="Arial" panose="020B0604020202020204" pitchFamily="34" charset="0"/>
              </a:rPr>
              <a:t>Mission</a:t>
            </a:r>
            <a:endParaRPr lang="en-US" dirty="0"/>
          </a:p>
        </p:txBody>
      </p:sp>
      <p:sp>
        <p:nvSpPr>
          <p:cNvPr id="3" name="Content Placeholder 2">
            <a:extLst>
              <a:ext uri="{FF2B5EF4-FFF2-40B4-BE49-F238E27FC236}">
                <a16:creationId xmlns:a16="http://schemas.microsoft.com/office/drawing/2014/main" id="{31D79F6B-9B3F-43E1-B0C6-96FC28F2CB10}"/>
              </a:ext>
            </a:extLst>
          </p:cNvPr>
          <p:cNvSpPr>
            <a:spLocks noGrp="1"/>
          </p:cNvSpPr>
          <p:nvPr>
            <p:ph idx="1"/>
          </p:nvPr>
        </p:nvSpPr>
        <p:spPr>
          <a:xfrm>
            <a:off x="152400" y="1638301"/>
            <a:ext cx="11887200" cy="4480278"/>
          </a:xfrm>
        </p:spPr>
        <p:txBody>
          <a:bodyPr vert="horz" lIns="91440" tIns="45720" rIns="91440" bIns="45720" rtlCol="0" anchor="t">
            <a:normAutofit/>
          </a:bodyPr>
          <a:lstStyle/>
          <a:p>
            <a:pPr marL="0" indent="0">
              <a:lnSpc>
                <a:spcPct val="150000"/>
              </a:lnSpc>
              <a:buNone/>
            </a:pPr>
            <a:r>
              <a:rPr lang="en-US" altLang="en-US" dirty="0">
                <a:cs typeface="Arial"/>
              </a:rPr>
              <a:t>The mission of the California Department of Education (CDE), Adult Education Office (AEO) is to advance California’s economic, workforce development and societal gains by preparing adult learners for college, career, and civic responsibility. </a:t>
            </a:r>
            <a:endParaRPr lang="en-US" altLang="en-US" dirty="0">
              <a:cs typeface="Arial" panose="020B0604020202020204" pitchFamily="34" charset="0"/>
            </a:endParaRPr>
          </a:p>
          <a:p>
            <a:pPr marL="0" indent="0">
              <a:buNone/>
            </a:pPr>
            <a:endParaRPr lang="en-US" altLang="en-US"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223212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F44CB-2B4A-4CDD-8A62-250323B51347}"/>
              </a:ext>
            </a:extLst>
          </p:cNvPr>
          <p:cNvSpPr>
            <a:spLocks noGrp="1"/>
          </p:cNvSpPr>
          <p:nvPr>
            <p:ph type="title"/>
          </p:nvPr>
        </p:nvSpPr>
        <p:spPr>
          <a:xfrm>
            <a:off x="152400" y="0"/>
            <a:ext cx="11887200" cy="1325563"/>
          </a:xfrm>
        </p:spPr>
        <p:txBody>
          <a:bodyPr/>
          <a:lstStyle/>
          <a:p>
            <a:r>
              <a:rPr lang="en-US" dirty="0">
                <a:cs typeface="Lucida Sans Unicode"/>
              </a:rPr>
              <a:t>Areas we will cover in Orientation</a:t>
            </a:r>
            <a:endParaRPr lang="en-US" dirty="0"/>
          </a:p>
        </p:txBody>
      </p:sp>
      <p:sp>
        <p:nvSpPr>
          <p:cNvPr id="3" name="Content Placeholder 2">
            <a:extLst>
              <a:ext uri="{FF2B5EF4-FFF2-40B4-BE49-F238E27FC236}">
                <a16:creationId xmlns:a16="http://schemas.microsoft.com/office/drawing/2014/main" id="{654A36FA-95BF-4D62-A409-A8891E25BEA5}"/>
              </a:ext>
            </a:extLst>
          </p:cNvPr>
          <p:cNvSpPr>
            <a:spLocks noGrp="1"/>
          </p:cNvSpPr>
          <p:nvPr>
            <p:ph idx="1"/>
          </p:nvPr>
        </p:nvSpPr>
        <p:spPr>
          <a:xfrm>
            <a:off x="152400" y="1989282"/>
            <a:ext cx="11887200" cy="5015901"/>
          </a:xfrm>
        </p:spPr>
        <p:txBody>
          <a:bodyPr vert="horz" lIns="91440" tIns="45720" rIns="91440" bIns="45720" rtlCol="0" anchor="t">
            <a:normAutofit/>
          </a:bodyPr>
          <a:lstStyle/>
          <a:p>
            <a:pPr>
              <a:spcBef>
                <a:spcPts val="2400"/>
              </a:spcBef>
            </a:pPr>
            <a:r>
              <a:rPr lang="en-US" dirty="0">
                <a:cs typeface="Lucida Sans Unicode"/>
              </a:rPr>
              <a:t>Overview of CDE</a:t>
            </a:r>
            <a:endParaRPr lang="en-US" dirty="0"/>
          </a:p>
          <a:p>
            <a:pPr>
              <a:spcBef>
                <a:spcPts val="2400"/>
              </a:spcBef>
            </a:pPr>
            <a:r>
              <a:rPr lang="en-US" dirty="0">
                <a:cs typeface="Lucida Sans Unicode"/>
              </a:rPr>
              <a:t>State and Federal Funding</a:t>
            </a:r>
          </a:p>
          <a:p>
            <a:pPr marL="228600" lvl="1">
              <a:spcBef>
                <a:spcPts val="2400"/>
              </a:spcBef>
            </a:pPr>
            <a:r>
              <a:rPr lang="en-US" sz="3200" dirty="0">
                <a:cs typeface="Lucida Sans Unicode"/>
              </a:rPr>
              <a:t>California Adult Education Program (CAEP)</a:t>
            </a:r>
          </a:p>
          <a:p>
            <a:pPr marL="228600" lvl="1">
              <a:spcBef>
                <a:spcPts val="2400"/>
              </a:spcBef>
            </a:pPr>
            <a:r>
              <a:rPr lang="en-US" sz="3200" dirty="0">
                <a:cs typeface="Lucida Sans Unicode"/>
              </a:rPr>
              <a:t>Workforce Innovation and Opportunity Act (WIOA), </a:t>
            </a:r>
            <a:br>
              <a:rPr lang="en-US" sz="3200" dirty="0">
                <a:cs typeface="Lucida Sans Unicode"/>
              </a:rPr>
            </a:br>
            <a:r>
              <a:rPr lang="en-US" sz="3200" dirty="0">
                <a:cs typeface="Lucida Sans Unicode"/>
              </a:rPr>
              <a:t>Title II: Adult Education and Family Literacy Act (AEFLA)</a:t>
            </a:r>
          </a:p>
          <a:p>
            <a:pPr marL="0" indent="0">
              <a:buNone/>
            </a:pPr>
            <a:endParaRPr lang="en-US" dirty="0"/>
          </a:p>
        </p:txBody>
      </p:sp>
    </p:spTree>
    <p:extLst>
      <p:ext uri="{BB962C8B-B14F-4D97-AF65-F5344CB8AC3E}">
        <p14:creationId xmlns:p14="http://schemas.microsoft.com/office/powerpoint/2010/main" val="1553933145"/>
      </p:ext>
    </p:extLst>
  </p:cSld>
  <p:clrMapOvr>
    <a:masterClrMapping/>
  </p:clrMapOvr>
</p:sld>
</file>

<file path=ppt/theme/theme1.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3">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CDE Set 4">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CDE Set 5">
  <a:themeElements>
    <a:clrScheme name="Custom 6">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CDE Set 6">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CDE Set 7">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ac0dddc7-4c2c-4aeb-a23f-99e6b6e539ca">
      <UserInfo>
        <DisplayName>Abygail Medina</DisplayName>
        <AccountId>15</AccountId>
        <AccountType/>
      </UserInfo>
      <UserInfo>
        <DisplayName>David Stang</DisplayName>
        <AccountId>18</AccountId>
        <AccountType/>
      </UserInfo>
      <UserInfo>
        <DisplayName>James Shields</DisplayName>
        <AccountId>20</AccountId>
        <AccountType/>
      </UserInfo>
      <UserInfo>
        <DisplayName>Amukela Gwebu</DisplayName>
        <AccountId>16</AccountId>
        <AccountType/>
      </UserInfo>
      <UserInfo>
        <DisplayName>Cory Rayala</DisplayName>
        <AccountId>17</AccountId>
        <AccountType/>
      </UserInfo>
      <UserInfo>
        <DisplayName>Carmen Martinez-Calderon</DisplayName>
        <AccountId>19</AccountId>
        <AccountType/>
      </UserInfo>
      <UserInfo>
        <DisplayName>Vicki Prater</DisplayName>
        <AccountId>13</AccountId>
        <AccountType/>
      </UserInfo>
      <UserInfo>
        <DisplayName>Arturo Ambriz</DisplayName>
        <AccountId>14</AccountId>
        <AccountType/>
      </UserInfo>
      <UserInfo>
        <DisplayName>Colby Franklin</DisplayName>
        <AccountId>21</AccountId>
        <AccountType/>
      </UserInfo>
    </SharedWithUsers>
    <Notes_x002d_Comments xmlns="8ab51f35-1fb3-4be4-a4fa-7dc10d905072" xsi:nil="true"/>
    <lcf76f155ced4ddcb4097134ff3c332f xmlns="8ab51f35-1fb3-4be4-a4fa-7dc10d905072">
      <Terms xmlns="http://schemas.microsoft.com/office/infopath/2007/PartnerControls"/>
    </lcf76f155ced4ddcb4097134ff3c332f>
    <_Flow_SignoffStatus xmlns="8ab51f35-1fb3-4be4-a4fa-7dc10d905072" xsi:nil="true"/>
    <TaxCatchAll xmlns="ac0dddc7-4c2c-4aeb-a23f-99e6b6e539c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AA177AE90AB84CBBC907C95F34C631" ma:contentTypeVersion="22" ma:contentTypeDescription="Create a new document." ma:contentTypeScope="" ma:versionID="e567d2ce26538baf9feef8a3516a5dfc">
  <xsd:schema xmlns:xsd="http://www.w3.org/2001/XMLSchema" xmlns:xs="http://www.w3.org/2001/XMLSchema" xmlns:p="http://schemas.microsoft.com/office/2006/metadata/properties" xmlns:ns2="ac0dddc7-4c2c-4aeb-a23f-99e6b6e539ca" xmlns:ns3="8ab51f35-1fb3-4be4-a4fa-7dc10d905072" targetNamespace="http://schemas.microsoft.com/office/2006/metadata/properties" ma:root="true" ma:fieldsID="80b78b28574d8437f19ddce5e62f278e" ns2:_="" ns3:_="">
    <xsd:import namespace="ac0dddc7-4c2c-4aeb-a23f-99e6b6e539ca"/>
    <xsd:import namespace="8ab51f35-1fb3-4be4-a4fa-7dc10d905072"/>
    <xsd:element name="properties">
      <xsd:complexType>
        <xsd:sequence>
          <xsd:element name="documentManagement">
            <xsd:complexType>
              <xsd:all>
                <xsd:element ref="ns2:SharedWithUsers" minOccurs="0"/>
                <xsd:element ref="ns2:SharingHintHash" minOccurs="0"/>
                <xsd:element ref="ns2:SharedWithDetails" minOccurs="0"/>
                <xsd:element ref="ns2:LastSharedByUser" minOccurs="0"/>
                <xsd:element ref="ns2:LastSharedByTime" minOccurs="0"/>
                <xsd:element ref="ns3:MediaServiceMetadata" minOccurs="0"/>
                <xsd:element ref="ns3:MediaServiceFastMetadata" minOccurs="0"/>
                <xsd:element ref="ns3:MediaServiceAutoTags" minOccurs="0"/>
                <xsd:element ref="ns3:Notes_x002d_Comments" minOccurs="0"/>
                <xsd:element ref="ns3:MediaServiceDateTaken" minOccurs="0"/>
                <xsd:element ref="ns3:MediaServiceLocation" minOccurs="0"/>
                <xsd:element ref="ns3:MediaServiceOCR" minOccurs="0"/>
                <xsd:element ref="ns3:MediaServiceEventHashCode" minOccurs="0"/>
                <xsd:element ref="ns3:MediaServiceGenerationTime" minOccurs="0"/>
                <xsd:element ref="ns3:MediaServiceAutoKeyPoints" minOccurs="0"/>
                <xsd:element ref="ns3:MediaServiceKeyPoints" minOccurs="0"/>
                <xsd:element ref="ns3:_Flow_SignoffStatus" minOccurs="0"/>
                <xsd:element ref="ns3:MediaLengthInSeconds"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c0dddc7-4c2c-4aeb-a23f-99e6b6e539ca"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element name="SharedWithDetails" ma:index="10" nillable="true" ma:displayName="Shared With Details" ma:description="" ma:internalName="SharedWithDetails" ma:readOnly="true">
      <xsd:simpleType>
        <xsd:restriction base="dms:Note">
          <xsd:maxLength value="255"/>
        </xsd:restriction>
      </xsd:simpleType>
    </xsd:element>
    <xsd:element name="LastSharedByUser" ma:index="11" nillable="true" ma:displayName="Last Shared By User" ma:description="" ma:internalName="LastSharedByUser" ma:readOnly="true">
      <xsd:simpleType>
        <xsd:restriction base="dms:Note">
          <xsd:maxLength value="255"/>
        </xsd:restriction>
      </xsd:simpleType>
    </xsd:element>
    <xsd:element name="LastSharedByTime" ma:index="12" nillable="true" ma:displayName="Last Shared By Time" ma:description="" ma:internalName="LastSharedByTime" ma:readOnly="true">
      <xsd:simpleType>
        <xsd:restriction base="dms:DateTime"/>
      </xsd:simpleType>
    </xsd:element>
    <xsd:element name="TaxCatchAll" ma:index="28" nillable="true" ma:displayName="Taxonomy Catch All Column" ma:hidden="true" ma:list="{fa564d8c-a56f-4d27-9692-c18015842a55}" ma:internalName="TaxCatchAll" ma:showField="CatchAllData" ma:web="ac0dddc7-4c2c-4aeb-a23f-99e6b6e539c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8ab51f35-1fb3-4be4-a4fa-7dc10d905072"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element name="MediaServiceAutoTags" ma:index="15" nillable="true" ma:displayName="MediaServiceAutoTags" ma:description="" ma:internalName="MediaServiceAutoTags" ma:readOnly="true">
      <xsd:simpleType>
        <xsd:restriction base="dms:Text"/>
      </xsd:simpleType>
    </xsd:element>
    <xsd:element name="Notes_x002d_Comments" ma:index="16" nillable="true" ma:displayName="Notes-Comments" ma:internalName="Notes_x002d_Comments">
      <xsd:simpleType>
        <xsd:restriction base="dms:Note">
          <xsd:maxLength value="255"/>
        </xsd:restriction>
      </xsd:simpleType>
    </xsd:element>
    <xsd:element name="MediaServiceDateTaken" ma:index="17" nillable="true" ma:displayName="MediaServiceDateTaken" ma:description="" ma:hidden="true" ma:internalName="MediaServiceDateTaken" ma:readOnly="true">
      <xsd:simpleType>
        <xsd:restriction base="dms:Text"/>
      </xsd:simpleType>
    </xsd:element>
    <xsd:element name="MediaServiceLocation" ma:index="18" nillable="true" ma:displayName="MediaServiceLocation" ma:internalName="MediaServiceLocation" ma:readOnly="true">
      <xsd:simpleType>
        <xsd:restriction base="dms:Text"/>
      </xsd:simpleType>
    </xsd:element>
    <xsd:element name="MediaServiceOCR" ma:index="19" nillable="true" ma:displayName="MediaServiceOCR" ma:internalName="MediaServiceOCR" ma:readOnly="true">
      <xsd:simpleType>
        <xsd:restriction base="dms:Note">
          <xsd:maxLength value="255"/>
        </xsd:restriction>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_Flow_SignoffStatus" ma:index="24" nillable="true" ma:displayName="Sign-off status" ma:internalName="Sign_x002d_off_x0020_status">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9e8b3729-a4b8-462e-9781-4baf9b076db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F0B8D7E-26E7-43DA-B304-771D7E782C31}">
  <ds:schemaRefs>
    <ds:schemaRef ds:uri="http://schemas.microsoft.com/sharepoint/v3/contenttype/forms"/>
  </ds:schemaRefs>
</ds:datastoreItem>
</file>

<file path=customXml/itemProps2.xml><?xml version="1.0" encoding="utf-8"?>
<ds:datastoreItem xmlns:ds="http://schemas.openxmlformats.org/officeDocument/2006/customXml" ds:itemID="{681C47D3-B0B6-4BE7-96F1-DE6CF543F9D7}">
  <ds:schemaRefs>
    <ds:schemaRef ds:uri="http://purl.org/dc/elements/1.1/"/>
    <ds:schemaRef ds:uri="http://schemas.microsoft.com/office/2006/metadata/properties"/>
    <ds:schemaRef ds:uri="http://purl.org/dc/terms/"/>
    <ds:schemaRef ds:uri="http://schemas.microsoft.com/office/2006/documentManagement/types"/>
    <ds:schemaRef ds:uri="8ab51f35-1fb3-4be4-a4fa-7dc10d905072"/>
    <ds:schemaRef ds:uri="http://schemas.microsoft.com/office/infopath/2007/PartnerControls"/>
    <ds:schemaRef ds:uri="ac0dddc7-4c2c-4aeb-a23f-99e6b6e539ca"/>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57BAEEF1-E2B2-48C5-80FF-9BB9E337C7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c0dddc7-4c2c-4aeb-a23f-99e6b6e539ca"/>
    <ds:schemaRef ds:uri="8ab51f35-1fb3-4be4-a4fa-7dc10d9050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447</TotalTime>
  <Words>898</Words>
  <Application>Microsoft Office PowerPoint</Application>
  <PresentationFormat>Widescreen</PresentationFormat>
  <Paragraphs>104</Paragraphs>
  <Slides>20</Slides>
  <Notes>3</Notes>
  <HiddenSlides>0</HiddenSlides>
  <MMClips>0</MMClips>
  <ScaleCrop>false</ScaleCrop>
  <HeadingPairs>
    <vt:vector size="4" baseType="variant">
      <vt:variant>
        <vt:lpstr>Theme</vt:lpstr>
      </vt:variant>
      <vt:variant>
        <vt:i4>7</vt:i4>
      </vt:variant>
      <vt:variant>
        <vt:lpstr>Slide Titles</vt:lpstr>
      </vt:variant>
      <vt:variant>
        <vt:i4>20</vt:i4>
      </vt:variant>
    </vt:vector>
  </HeadingPairs>
  <TitlesOfParts>
    <vt:vector size="27" baseType="lpstr">
      <vt:lpstr>CDE Set 1</vt:lpstr>
      <vt:lpstr>CDE Set 2</vt:lpstr>
      <vt:lpstr>CDE Set 3</vt:lpstr>
      <vt:lpstr>CDE Set 4</vt:lpstr>
      <vt:lpstr>CDE Set 5</vt:lpstr>
      <vt:lpstr>CDE Set 6</vt:lpstr>
      <vt:lpstr>CDE Set 7</vt:lpstr>
      <vt:lpstr>Workforce Innovation and Opportunity Act,  Title II: Adult Education and Family Literacy Act  New Administrator Orientation  October 2023</vt:lpstr>
      <vt:lpstr>Welcome!</vt:lpstr>
      <vt:lpstr>Purpose</vt:lpstr>
      <vt:lpstr> Agenda Day (1) </vt:lpstr>
      <vt:lpstr>Agenda Day (2)</vt:lpstr>
      <vt:lpstr>Agenda Day (3)</vt:lpstr>
      <vt:lpstr> Overview of California  Adult Education</vt:lpstr>
      <vt:lpstr>Mission</vt:lpstr>
      <vt:lpstr>Areas we will cover in Orientation</vt:lpstr>
      <vt:lpstr>Orientation Topics</vt:lpstr>
      <vt:lpstr>Adult Education Office</vt:lpstr>
      <vt:lpstr>Career and College Transition Division</vt:lpstr>
      <vt:lpstr>Adult Education: Focus on Equity</vt:lpstr>
      <vt:lpstr> Initial AEO Racial Equity Goals </vt:lpstr>
      <vt:lpstr>State Funding</vt:lpstr>
      <vt:lpstr>Federal Funding (1)</vt:lpstr>
      <vt:lpstr>Federal Funding (2)</vt:lpstr>
      <vt:lpstr>WIOA Programs</vt:lpstr>
      <vt:lpstr>Initiatives</vt:lpstr>
      <vt:lpstr>Thank You</vt:lpstr>
    </vt:vector>
  </TitlesOfParts>
  <Company>California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PowerPoint Template 2020 - Forms Center (CA Intranet)</dc:title>
  <dc:subject>CDE PowerPoint template for presentations posted on the CDE website and webinar video recording.</dc:subject>
  <dc:creator>sclaus</dc:creator>
  <cp:lastModifiedBy>James Shields</cp:lastModifiedBy>
  <cp:revision>106</cp:revision>
  <dcterms:created xsi:type="dcterms:W3CDTF">2020-08-25T03:09:04Z</dcterms:created>
  <dcterms:modified xsi:type="dcterms:W3CDTF">2023-09-28T23:15:51Z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0x0101006CAA177AE90AB84CBBC907C95F34C631</vt:lpwstr>
  </property>
  <property fmtid="{D5CDD505-2E9C-101B-9397-08002B2CF9AE}" pid="3" name="MediaServiceImageTags">
    <vt:lpwstr/>
  </property>
</Properties>
</file>