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 id="2147483659" r:id="rId5"/>
    <p:sldMasterId id="2147483648" r:id="rId6"/>
    <p:sldMasterId id="2147483664" r:id="rId7"/>
    <p:sldMasterId id="2147483671" r:id="rId8"/>
    <p:sldMasterId id="2147483676" r:id="rId9"/>
    <p:sldMasterId id="2147483681" r:id="rId10"/>
  </p:sldMasterIdLst>
  <p:notesMasterIdLst>
    <p:notesMasterId r:id="rId38"/>
  </p:notesMasterIdLst>
  <p:handoutMasterIdLst>
    <p:handoutMasterId r:id="rId39"/>
  </p:handoutMasterIdLst>
  <p:sldIdLst>
    <p:sldId id="256" r:id="rId11"/>
    <p:sldId id="286" r:id="rId12"/>
    <p:sldId id="265" r:id="rId13"/>
    <p:sldId id="266" r:id="rId14"/>
    <p:sldId id="287" r:id="rId15"/>
    <p:sldId id="267" r:id="rId16"/>
    <p:sldId id="268" r:id="rId17"/>
    <p:sldId id="270" r:id="rId18"/>
    <p:sldId id="271" r:id="rId19"/>
    <p:sldId id="290" r:id="rId20"/>
    <p:sldId id="272" r:id="rId21"/>
    <p:sldId id="273" r:id="rId22"/>
    <p:sldId id="274" r:id="rId23"/>
    <p:sldId id="291" r:id="rId24"/>
    <p:sldId id="289" r:id="rId25"/>
    <p:sldId id="275" r:id="rId26"/>
    <p:sldId id="276" r:id="rId27"/>
    <p:sldId id="277" r:id="rId28"/>
    <p:sldId id="278" r:id="rId29"/>
    <p:sldId id="279" r:id="rId30"/>
    <p:sldId id="280" r:id="rId31"/>
    <p:sldId id="281" r:id="rId32"/>
    <p:sldId id="282" r:id="rId33"/>
    <p:sldId id="283" r:id="rId34"/>
    <p:sldId id="284" r:id="rId35"/>
    <p:sldId id="292" r:id="rId36"/>
    <p:sldId id="28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A6D"/>
    <a:srgbClr val="ED8B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0507B1-7FF3-5107-4046-5F9E9C23AEC6}" v="22" dt="2022-09-03T00:15:50.415"/>
    <p1510:client id="{546EFB44-C24C-73E7-F31D-55E5E1D0E13E}" v="6" dt="2022-09-08T22:49:32.021"/>
    <p1510:client id="{5682265D-F30E-73C6-B39C-4B32FD7CC176}" v="8" dt="2022-09-01T22:50:10.574"/>
    <p1510:client id="{56D8C984-9019-CAF4-DF7D-E5E4ED0199C7}" v="69" dt="2022-08-31T23:47:20.191"/>
    <p1510:client id="{6DD2E7D2-0CA6-37C2-9942-06919C7D1B26}" v="1" dt="2022-09-07T23:27:49.154"/>
    <p1510:client id="{8A3F173D-E4D8-1811-74E4-24C8FDD02184}" v="5" dt="2022-08-31T21:51:47.705"/>
    <p1510:client id="{8702E023-851D-C664-6EF0-FBF969EE4560}" v="46" dt="2021-09-02T20:23:54.633"/>
    <p1510:client id="{92729E2F-E1AC-7444-0FE2-CB5D121F8DE7}" v="13" dt="2022-09-08T19:23:57.275"/>
    <p1510:client id="{A23583CD-320F-CBB8-9926-3CD5DDDD8E49}" v="2" dt="2022-09-06T23:45:59.665"/>
    <p1510:client id="{C84B280C-5149-B36A-98E1-FED4E7C747BA}" v="3" dt="2022-09-07T23:25:29.754"/>
    <p1510:client id="{DEE5F2CE-4EA7-5222-F8F2-797CCD18439E}" v="10" dt="2022-08-31T21:50:10.005"/>
    <p1510:client id="{E4AAD656-0616-2D00-F1E3-6565211867B6}" v="91" dt="2022-09-06T22:28:26.126"/>
    <p1510:client id="{E8A93286-D8A5-C156-D591-C303A3816C4D}" v="186" dt="2022-08-31T22:04:57.4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597" y="90"/>
      </p:cViewPr>
      <p:guideLst/>
    </p:cSldViewPr>
  </p:slideViewPr>
  <p:notesTextViewPr>
    <p:cViewPr>
      <p:scale>
        <a:sx n="1" d="1"/>
        <a:sy n="1" d="1"/>
      </p:scale>
      <p:origin x="0" y="0"/>
    </p:cViewPr>
  </p:notesTextViewPr>
  <p:sorterViewPr>
    <p:cViewPr>
      <p:scale>
        <a:sx n="100" d="100"/>
        <a:sy n="100" d="100"/>
      </p:scale>
      <p:origin x="0" y="-624"/>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slide" Target="slides/slide21.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931343-2F6C-4EC9-9DC2-9270877BDB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B7EEC52-11A2-463D-8A0E-792EF2BC21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08BE69-669F-416A-93EF-12E394687B13}" type="datetimeFigureOut">
              <a:rPr lang="en-US" smtClean="0"/>
              <a:t>9/8/2023</a:t>
            </a:fld>
            <a:endParaRPr lang="en-US"/>
          </a:p>
        </p:txBody>
      </p:sp>
      <p:sp>
        <p:nvSpPr>
          <p:cNvPr id="4" name="Footer Placeholder 3">
            <a:extLst>
              <a:ext uri="{FF2B5EF4-FFF2-40B4-BE49-F238E27FC236}">
                <a16:creationId xmlns:a16="http://schemas.microsoft.com/office/drawing/2014/main" id="{CA2C21C6-577A-414D-80D9-7CC98EBCB7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8581264-43C8-4B2A-8249-E8564476D4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F29019-704D-4805-9B43-8A1089A67E53}" type="slidenum">
              <a:rPr lang="en-US" smtClean="0"/>
              <a:t>‹#›</a:t>
            </a:fld>
            <a:endParaRPr lang="en-US"/>
          </a:p>
        </p:txBody>
      </p:sp>
    </p:spTree>
    <p:extLst>
      <p:ext uri="{BB962C8B-B14F-4D97-AF65-F5344CB8AC3E}">
        <p14:creationId xmlns:p14="http://schemas.microsoft.com/office/powerpoint/2010/main" val="350746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110321-FE7C-41D5-A6A6-9361CA1AFD5B}" type="datetimeFigureOut">
              <a:rPr lang="en-US" smtClean="0"/>
              <a:t>9/8/2023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2AC79-A108-4FDF-A0BE-96CEB0D6FF0B}" type="slidenum">
              <a:rPr lang="en-US" smtClean="0"/>
              <a:t>‹#›</a:t>
            </a:fld>
            <a:endParaRPr lang="en-US"/>
          </a:p>
        </p:txBody>
      </p:sp>
    </p:spTree>
    <p:extLst>
      <p:ext uri="{BB962C8B-B14F-4D97-AF65-F5344CB8AC3E}">
        <p14:creationId xmlns:p14="http://schemas.microsoft.com/office/powerpoint/2010/main" val="2042869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America’s Job Centers Of California. Central location for variety of services.</a:t>
            </a:r>
          </a:p>
        </p:txBody>
      </p:sp>
      <p:sp>
        <p:nvSpPr>
          <p:cNvPr id="4" name="Slide Number Placeholder 3"/>
          <p:cNvSpPr>
            <a:spLocks noGrp="1"/>
          </p:cNvSpPr>
          <p:nvPr>
            <p:ph type="sldNum" sz="quarter" idx="5"/>
          </p:nvPr>
        </p:nvSpPr>
        <p:spPr/>
        <p:txBody>
          <a:bodyPr/>
          <a:lstStyle/>
          <a:p>
            <a:fld id="{0852AC79-A108-4FDF-A0BE-96CEB0D6FF0B}" type="slidenum">
              <a:rPr lang="en-US" smtClean="0"/>
              <a:t>2</a:t>
            </a:fld>
            <a:endParaRPr lang="en-US"/>
          </a:p>
        </p:txBody>
      </p:sp>
    </p:spTree>
    <p:extLst>
      <p:ext uri="{BB962C8B-B14F-4D97-AF65-F5344CB8AC3E}">
        <p14:creationId xmlns:p14="http://schemas.microsoft.com/office/powerpoint/2010/main" val="1313569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Activity #1 Can you name your local Chief Elected Official of the Local Workforce Development Board?</a:t>
            </a:r>
          </a:p>
        </p:txBody>
      </p:sp>
      <p:sp>
        <p:nvSpPr>
          <p:cNvPr id="4" name="Slide Number Placeholder 3"/>
          <p:cNvSpPr>
            <a:spLocks noGrp="1"/>
          </p:cNvSpPr>
          <p:nvPr>
            <p:ph type="sldNum" sz="quarter" idx="5"/>
          </p:nvPr>
        </p:nvSpPr>
        <p:spPr/>
        <p:txBody>
          <a:bodyPr/>
          <a:lstStyle/>
          <a:p>
            <a:fld id="{0852AC79-A108-4FDF-A0BE-96CEB0D6FF0B}" type="slidenum">
              <a:rPr lang="en-US" smtClean="0"/>
              <a:t>7</a:t>
            </a:fld>
            <a:endParaRPr lang="en-US"/>
          </a:p>
        </p:txBody>
      </p:sp>
    </p:spTree>
    <p:extLst>
      <p:ext uri="{BB962C8B-B14F-4D97-AF65-F5344CB8AC3E}">
        <p14:creationId xmlns:p14="http://schemas.microsoft.com/office/powerpoint/2010/main" val="1095682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Activity #2 How does your agency interact with the local AJCC? (Student referrals, coordinate workshops etc.)</a:t>
            </a:r>
          </a:p>
        </p:txBody>
      </p:sp>
      <p:sp>
        <p:nvSpPr>
          <p:cNvPr id="4" name="Slide Number Placeholder 3"/>
          <p:cNvSpPr>
            <a:spLocks noGrp="1"/>
          </p:cNvSpPr>
          <p:nvPr>
            <p:ph type="sldNum" sz="quarter" idx="5"/>
          </p:nvPr>
        </p:nvSpPr>
        <p:spPr/>
        <p:txBody>
          <a:bodyPr/>
          <a:lstStyle/>
          <a:p>
            <a:fld id="{0852AC79-A108-4FDF-A0BE-96CEB0D6FF0B}" type="slidenum">
              <a:rPr lang="en-US" smtClean="0"/>
              <a:t>9</a:t>
            </a:fld>
            <a:endParaRPr lang="en-US"/>
          </a:p>
        </p:txBody>
      </p:sp>
    </p:spTree>
    <p:extLst>
      <p:ext uri="{BB962C8B-B14F-4D97-AF65-F5344CB8AC3E}">
        <p14:creationId xmlns:p14="http://schemas.microsoft.com/office/powerpoint/2010/main" val="4198850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Activity #2 How does your agency interact with the local AJCC partners? Who are some of the other partners?</a:t>
            </a:r>
          </a:p>
        </p:txBody>
      </p:sp>
      <p:sp>
        <p:nvSpPr>
          <p:cNvPr id="4" name="Slide Number Placeholder 3"/>
          <p:cNvSpPr>
            <a:spLocks noGrp="1"/>
          </p:cNvSpPr>
          <p:nvPr>
            <p:ph type="sldNum" sz="quarter" idx="5"/>
          </p:nvPr>
        </p:nvSpPr>
        <p:spPr/>
        <p:txBody>
          <a:bodyPr/>
          <a:lstStyle/>
          <a:p>
            <a:fld id="{0852AC79-A108-4FDF-A0BE-96CEB0D6FF0B}" type="slidenum">
              <a:rPr lang="en-US" smtClean="0"/>
              <a:t>13</a:t>
            </a:fld>
            <a:endParaRPr lang="en-US"/>
          </a:p>
        </p:txBody>
      </p:sp>
    </p:spTree>
    <p:extLst>
      <p:ext uri="{BB962C8B-B14F-4D97-AF65-F5344CB8AC3E}">
        <p14:creationId xmlns:p14="http://schemas.microsoft.com/office/powerpoint/2010/main" val="312907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Activity #2 How does your agency interact with the local AJCC partners? Who are some of the other partners?</a:t>
            </a:r>
          </a:p>
        </p:txBody>
      </p:sp>
      <p:sp>
        <p:nvSpPr>
          <p:cNvPr id="4" name="Slide Number Placeholder 3"/>
          <p:cNvSpPr>
            <a:spLocks noGrp="1"/>
          </p:cNvSpPr>
          <p:nvPr>
            <p:ph type="sldNum" sz="quarter" idx="5"/>
          </p:nvPr>
        </p:nvSpPr>
        <p:spPr/>
        <p:txBody>
          <a:bodyPr/>
          <a:lstStyle/>
          <a:p>
            <a:fld id="{0852AC79-A108-4FDF-A0BE-96CEB0D6FF0B}" type="slidenum">
              <a:rPr lang="en-US" smtClean="0"/>
              <a:t>15</a:t>
            </a:fld>
            <a:endParaRPr lang="en-US"/>
          </a:p>
        </p:txBody>
      </p:sp>
    </p:spTree>
    <p:extLst>
      <p:ext uri="{BB962C8B-B14F-4D97-AF65-F5344CB8AC3E}">
        <p14:creationId xmlns:p14="http://schemas.microsoft.com/office/powerpoint/2010/main" val="2285452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IFA = infrastructure Cost Agreement</a:t>
            </a:r>
          </a:p>
        </p:txBody>
      </p:sp>
      <p:sp>
        <p:nvSpPr>
          <p:cNvPr id="4" name="Slide Number Placeholder 3"/>
          <p:cNvSpPr>
            <a:spLocks noGrp="1"/>
          </p:cNvSpPr>
          <p:nvPr>
            <p:ph type="sldNum" sz="quarter" idx="5"/>
          </p:nvPr>
        </p:nvSpPr>
        <p:spPr/>
        <p:txBody>
          <a:bodyPr/>
          <a:lstStyle/>
          <a:p>
            <a:fld id="{0852AC79-A108-4FDF-A0BE-96CEB0D6FF0B}" type="slidenum">
              <a:rPr lang="en-US" smtClean="0"/>
              <a:t>16</a:t>
            </a:fld>
            <a:endParaRPr lang="en-US"/>
          </a:p>
        </p:txBody>
      </p:sp>
    </p:spTree>
    <p:extLst>
      <p:ext uri="{BB962C8B-B14F-4D97-AF65-F5344CB8AC3E}">
        <p14:creationId xmlns:p14="http://schemas.microsoft.com/office/powerpoint/2010/main" val="17851716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IFA=Infrastructure Cost Agreement</a:t>
            </a:r>
          </a:p>
        </p:txBody>
      </p:sp>
      <p:sp>
        <p:nvSpPr>
          <p:cNvPr id="4" name="Slide Number Placeholder 3"/>
          <p:cNvSpPr>
            <a:spLocks noGrp="1"/>
          </p:cNvSpPr>
          <p:nvPr>
            <p:ph type="sldNum" sz="quarter" idx="5"/>
          </p:nvPr>
        </p:nvSpPr>
        <p:spPr/>
        <p:txBody>
          <a:bodyPr/>
          <a:lstStyle/>
          <a:p>
            <a:fld id="{0852AC79-A108-4FDF-A0BE-96CEB0D6FF0B}" type="slidenum">
              <a:rPr lang="en-US" smtClean="0"/>
              <a:t>17</a:t>
            </a:fld>
            <a:endParaRPr lang="en-US"/>
          </a:p>
        </p:txBody>
      </p:sp>
    </p:spTree>
    <p:extLst>
      <p:ext uri="{BB962C8B-B14F-4D97-AF65-F5344CB8AC3E}">
        <p14:creationId xmlns:p14="http://schemas.microsoft.com/office/powerpoint/2010/main" val="3308250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3218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2905458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12507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5487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34542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530804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075933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34092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997246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16044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033471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23396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451168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53630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168388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5157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654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13105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43729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02199638"/>
      </p:ext>
    </p:extLst>
  </p:cSld>
  <p:clrMap bg1="lt1" tx1="dk1" bg2="lt2" tx2="dk2" accent1="accent1" accent2="accent2" accent3="accent3" accent4="accent4" accent5="accent5" accent6="accent6" hlink="hlink" folHlink="folHlink"/>
  <p:sldLayoutIdLst>
    <p:sldLayoutId id="2147483669" r:id="rId1"/>
    <p:sldLayoutId id="2147483661" r:id="rId2"/>
    <p:sldLayoutId id="2147483662" r:id="rId3"/>
    <p:sldLayoutId id="2147483663" r:id="rId4"/>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87770868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0" y="0"/>
            <a:ext cx="152400" cy="6858000"/>
          </a:xfrm>
          <a:prstGeom prst="rect">
            <a:avLst/>
          </a:prstGeom>
          <a:solidFill>
            <a:srgbClr val="ED8B6F"/>
          </a:solidFill>
          <a:ln w="25400" cmpd="sng">
            <a:noFill/>
            <a:miter lim="800000"/>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5601773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2039600" y="0"/>
            <a:ext cx="152400" cy="6858000"/>
          </a:xfrm>
          <a:prstGeom prst="rect">
            <a:avLst/>
          </a:prstGeom>
          <a:solidFill>
            <a:srgbClr val="ED8B6F"/>
          </a:solidFill>
          <a:ln w="25400" cmpd="sng">
            <a:noFill/>
            <a:miter lim="800000"/>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9396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4984347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9901028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F287B-3956-4411-90CB-C098D6858A2F}"/>
              </a:ext>
            </a:extLst>
          </p:cNvPr>
          <p:cNvSpPr>
            <a:spLocks noGrp="1"/>
          </p:cNvSpPr>
          <p:nvPr>
            <p:ph type="ctrTitle"/>
          </p:nvPr>
        </p:nvSpPr>
        <p:spPr>
          <a:xfrm>
            <a:off x="384587" y="241993"/>
            <a:ext cx="11614941" cy="4433671"/>
          </a:xfrm>
        </p:spPr>
        <p:txBody>
          <a:bodyPr>
            <a:normAutofit/>
          </a:bodyPr>
          <a:lstStyle/>
          <a:p>
            <a:pPr fontAlgn="base">
              <a:lnSpc>
                <a:spcPct val="100000"/>
              </a:lnSpc>
              <a:spcBef>
                <a:spcPts val="400"/>
              </a:spcBef>
              <a:spcAft>
                <a:spcPct val="0"/>
              </a:spcAft>
              <a:buClr>
                <a:srgbClr val="7C9FCF"/>
              </a:buClr>
              <a:buSzPct val="68000"/>
              <a:defRPr/>
            </a:pPr>
            <a:r>
              <a:rPr kumimoji="0" lang="en-US" altLang="en-US" sz="4000" b="1" i="0" u="none" strike="noStrike" kern="1200" cap="none" spc="0" normalizeH="0" baseline="0" noProof="0" dirty="0">
                <a:ln>
                  <a:noFill/>
                </a:ln>
                <a:effectLst/>
                <a:uLnTx/>
                <a:uFillTx/>
                <a:latin typeface="Arial"/>
                <a:cs typeface="Arial"/>
              </a:rPr>
              <a:t>Developing the </a:t>
            </a:r>
            <a:r>
              <a:rPr lang="en-US" altLang="en-US" sz="4000" b="1" dirty="0">
                <a:latin typeface="Arial"/>
                <a:cs typeface="Arial"/>
              </a:rPr>
              <a:t>Memorandum of Understanding </a:t>
            </a:r>
            <a:r>
              <a:rPr kumimoji="0" lang="en-US" altLang="en-US" sz="4000" b="1" i="0" u="none" strike="noStrike" kern="1200" cap="none" spc="0" normalizeH="0" baseline="0" noProof="0" dirty="0">
                <a:ln>
                  <a:noFill/>
                </a:ln>
                <a:effectLst/>
                <a:uLnTx/>
                <a:uFillTx/>
                <a:latin typeface="Arial"/>
                <a:cs typeface="Arial"/>
              </a:rPr>
              <a:t>for Operation of the </a:t>
            </a:r>
            <a:r>
              <a:rPr lang="en-US" altLang="en-US" sz="4000" b="1" dirty="0">
                <a:latin typeface="Arial"/>
                <a:cs typeface="Arial"/>
              </a:rPr>
              <a:t>America's Job Centers of California Delivery</a:t>
            </a:r>
            <a:r>
              <a:rPr kumimoji="0" lang="en-US" altLang="en-US" sz="4000" b="1" i="0" u="none" strike="noStrike" kern="1200" cap="none" spc="0" normalizeH="0" baseline="0" noProof="0" dirty="0">
                <a:ln>
                  <a:noFill/>
                </a:ln>
                <a:effectLst/>
                <a:uLnTx/>
                <a:uFillTx/>
                <a:latin typeface="Arial"/>
                <a:cs typeface="Arial"/>
              </a:rPr>
              <a:t> System</a:t>
            </a:r>
            <a:br>
              <a:rPr lang="en-US" altLang="en-US" sz="4000" b="1" i="0" u="none" strike="noStrike" kern="1200" cap="none" spc="0" normalizeH="0" baseline="0" noProof="0" dirty="0">
                <a:ln>
                  <a:noFill/>
                </a:ln>
                <a:effectLst/>
                <a:uLnTx/>
                <a:uFillTx/>
                <a:latin typeface="Arial" panose="020B0604020202020204" pitchFamily="34" charset="0"/>
                <a:cs typeface="Arial" panose="020B0604020202020204" pitchFamily="34" charset="0"/>
              </a:rPr>
            </a:br>
            <a:br>
              <a:rPr lang="en-US" altLang="en-US" sz="4000" b="1" dirty="0">
                <a:latin typeface="Arial" panose="020B0604020202020204" pitchFamily="34" charset="0"/>
                <a:cs typeface="Arial" panose="020B0604020202020204" pitchFamily="34" charset="0"/>
              </a:rPr>
            </a:br>
            <a:r>
              <a:rPr lang="en-US" altLang="en-US" sz="2900" b="1">
                <a:latin typeface="Arial"/>
                <a:ea typeface="+mn-ea"/>
                <a:cs typeface="Arial"/>
              </a:rPr>
              <a:t>Neil Kelly</a:t>
            </a:r>
            <a:br>
              <a:rPr lang="en-US" altLang="en-US" sz="2900" b="1">
                <a:latin typeface="Arial"/>
                <a:ea typeface="+mn-ea"/>
                <a:cs typeface="Arial"/>
              </a:rPr>
            </a:br>
            <a:r>
              <a:rPr lang="en-US" altLang="en-US" sz="2900" b="1">
                <a:latin typeface="Arial"/>
                <a:ea typeface="+mn-ea"/>
                <a:cs typeface="Arial"/>
              </a:rPr>
              <a:t>Catherine </a:t>
            </a:r>
            <a:r>
              <a:rPr lang="en-US" altLang="en-US" sz="2900" b="1" dirty="0">
                <a:latin typeface="Arial"/>
                <a:ea typeface="+mn-ea"/>
                <a:cs typeface="Arial"/>
              </a:rPr>
              <a:t>Peacock</a:t>
            </a:r>
            <a:br>
              <a:rPr lang="en-US" altLang="en-US" sz="29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900" b="0" i="0" u="none" strike="noStrike" kern="1200" cap="none" spc="0" normalizeH="0" baseline="0" noProof="0" dirty="0">
                <a:ln>
                  <a:noFill/>
                </a:ln>
                <a:effectLst/>
                <a:uLnTx/>
                <a:uFillTx/>
                <a:latin typeface="Arial"/>
                <a:ea typeface="+mn-ea"/>
                <a:cs typeface="Arial"/>
              </a:rPr>
              <a:t>Education Programs Consultants</a:t>
            </a:r>
            <a:br>
              <a:rPr lang="en-US" altLang="en-US" sz="29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900" b="0" i="0" u="none" strike="noStrike" kern="1200" cap="none" spc="0" normalizeH="0" baseline="0" noProof="0" dirty="0">
                <a:ln>
                  <a:noFill/>
                </a:ln>
                <a:effectLst/>
                <a:uLnTx/>
                <a:uFillTx/>
                <a:latin typeface="Arial"/>
                <a:ea typeface="+mn-ea"/>
                <a:cs typeface="Arial"/>
              </a:rPr>
              <a:t>Adult Education Office</a:t>
            </a:r>
            <a:endParaRPr lang="en-US" sz="2900" dirty="0"/>
          </a:p>
        </p:txBody>
      </p:sp>
    </p:spTree>
    <p:extLst>
      <p:ext uri="{BB962C8B-B14F-4D97-AF65-F5344CB8AC3E}">
        <p14:creationId xmlns:p14="http://schemas.microsoft.com/office/powerpoint/2010/main" val="3682906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97AF3-8701-7410-ABB0-6B966AF58ADA}"/>
              </a:ext>
            </a:extLst>
          </p:cNvPr>
          <p:cNvSpPr>
            <a:spLocks noGrp="1"/>
          </p:cNvSpPr>
          <p:nvPr>
            <p:ph type="title"/>
          </p:nvPr>
        </p:nvSpPr>
        <p:spPr/>
        <p:txBody>
          <a:bodyPr/>
          <a:lstStyle/>
          <a:p>
            <a:r>
              <a:rPr lang="en-US">
                <a:cs typeface="Arial"/>
              </a:rPr>
              <a:t>Quiz #1</a:t>
            </a:r>
            <a:endParaRPr lang="en-US"/>
          </a:p>
        </p:txBody>
      </p:sp>
      <p:sp>
        <p:nvSpPr>
          <p:cNvPr id="3" name="Content Placeholder 2">
            <a:extLst>
              <a:ext uri="{FF2B5EF4-FFF2-40B4-BE49-F238E27FC236}">
                <a16:creationId xmlns:a16="http://schemas.microsoft.com/office/drawing/2014/main" id="{C49DEAB3-8676-402E-1492-0ECE4F72C445}"/>
              </a:ext>
            </a:extLst>
          </p:cNvPr>
          <p:cNvSpPr>
            <a:spLocks noGrp="1"/>
          </p:cNvSpPr>
          <p:nvPr>
            <p:ph idx="1"/>
          </p:nvPr>
        </p:nvSpPr>
        <p:spPr/>
        <p:txBody>
          <a:bodyPr vert="horz" lIns="91440" tIns="45720" rIns="91440" bIns="45720" rtlCol="0" anchor="t">
            <a:normAutofit/>
          </a:bodyPr>
          <a:lstStyle/>
          <a:p>
            <a:pPr marL="0" indent="0">
              <a:buNone/>
            </a:pPr>
            <a:r>
              <a:rPr lang="en-US" dirty="0">
                <a:cs typeface="Arial"/>
              </a:rPr>
              <a:t>How does your agency partner with the local AJCC?</a:t>
            </a:r>
          </a:p>
          <a:p>
            <a:pPr marL="457200" indent="0">
              <a:buNone/>
            </a:pPr>
            <a:r>
              <a:rPr lang="en-US" dirty="0">
                <a:cs typeface="Arial"/>
              </a:rPr>
              <a:t>1) Student referrals</a:t>
            </a:r>
          </a:p>
          <a:p>
            <a:pPr marL="457200" indent="0">
              <a:buNone/>
            </a:pPr>
            <a:r>
              <a:rPr lang="en-US" dirty="0">
                <a:cs typeface="Arial"/>
              </a:rPr>
              <a:t>2) Training/workshops</a:t>
            </a:r>
          </a:p>
          <a:p>
            <a:pPr marL="457200" indent="0">
              <a:buNone/>
            </a:pPr>
            <a:r>
              <a:rPr lang="en-US" dirty="0">
                <a:cs typeface="Arial"/>
              </a:rPr>
              <a:t>3) Registration/intake</a:t>
            </a:r>
          </a:p>
          <a:p>
            <a:pPr marL="457200" indent="0">
              <a:buNone/>
            </a:pPr>
            <a:r>
              <a:rPr lang="en-US" dirty="0">
                <a:cs typeface="Arial"/>
              </a:rPr>
              <a:t>4) Sharing administrative cost</a:t>
            </a:r>
          </a:p>
          <a:p>
            <a:pPr marL="457200" indent="0">
              <a:buNone/>
            </a:pPr>
            <a:r>
              <a:rPr lang="en-US" dirty="0">
                <a:cs typeface="Arial"/>
              </a:rPr>
              <a:t>5) Other</a:t>
            </a:r>
          </a:p>
        </p:txBody>
      </p:sp>
    </p:spTree>
    <p:extLst>
      <p:ext uri="{BB962C8B-B14F-4D97-AF65-F5344CB8AC3E}">
        <p14:creationId xmlns:p14="http://schemas.microsoft.com/office/powerpoint/2010/main" val="806247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5105B-FB3F-49DC-B038-A4CD17A5511B}"/>
              </a:ext>
            </a:extLst>
          </p:cNvPr>
          <p:cNvSpPr>
            <a:spLocks noGrp="1"/>
          </p:cNvSpPr>
          <p:nvPr>
            <p:ph type="title"/>
          </p:nvPr>
        </p:nvSpPr>
        <p:spPr/>
        <p:txBody>
          <a:bodyPr/>
          <a:lstStyle/>
          <a:p>
            <a:r>
              <a:rPr lang="en-US" altLang="en-US" sz="4400" dirty="0">
                <a:effectLst/>
                <a:cs typeface="Arial"/>
              </a:rPr>
              <a:t>Shared Customers and Services</a:t>
            </a:r>
            <a:endParaRPr lang="en-US" dirty="0">
              <a:cs typeface="Arial"/>
            </a:endParaRPr>
          </a:p>
        </p:txBody>
      </p:sp>
      <p:sp>
        <p:nvSpPr>
          <p:cNvPr id="3" name="Content Placeholder 2">
            <a:extLst>
              <a:ext uri="{FF2B5EF4-FFF2-40B4-BE49-F238E27FC236}">
                <a16:creationId xmlns:a16="http://schemas.microsoft.com/office/drawing/2014/main" id="{02558F77-40A4-43E4-A154-33EFD1DC4105}"/>
              </a:ext>
            </a:extLst>
          </p:cNvPr>
          <p:cNvSpPr>
            <a:spLocks noGrp="1"/>
          </p:cNvSpPr>
          <p:nvPr>
            <p:ph idx="1"/>
          </p:nvPr>
        </p:nvSpPr>
        <p:spPr/>
        <p:txBody>
          <a:bodyPr/>
          <a:lstStyle/>
          <a:p>
            <a:pPr marL="109537" indent="0">
              <a:spcBef>
                <a:spcPct val="0"/>
              </a:spcBef>
              <a:spcAft>
                <a:spcPts val="2000"/>
              </a:spcAft>
              <a:buNone/>
            </a:pPr>
            <a:r>
              <a:rPr lang="en-US" altLang="en-US" sz="2800" dirty="0">
                <a:cs typeface="Arial" panose="020B0604020202020204" pitchFamily="34" charset="0"/>
              </a:rPr>
              <a:t>The MOU should clearly delineate the responsibilities of each MOU partner when it comes to helping plan, develop, and implement the local AJCC system.</a:t>
            </a:r>
          </a:p>
          <a:p>
            <a:pPr marL="457200">
              <a:spcBef>
                <a:spcPct val="0"/>
              </a:spcBef>
              <a:spcAft>
                <a:spcPts val="2000"/>
              </a:spcAft>
            </a:pPr>
            <a:r>
              <a:rPr lang="en-US" altLang="en-US" sz="2800" dirty="0">
                <a:cs typeface="Arial" panose="020B0604020202020204" pitchFamily="34" charset="0"/>
              </a:rPr>
              <a:t>What services are to be provided and by whom?</a:t>
            </a:r>
          </a:p>
          <a:p>
            <a:pPr marL="457200">
              <a:spcBef>
                <a:spcPct val="0"/>
              </a:spcBef>
              <a:spcAft>
                <a:spcPts val="2000"/>
              </a:spcAft>
            </a:pPr>
            <a:r>
              <a:rPr lang="en-US" altLang="en-US" sz="2800" dirty="0">
                <a:cs typeface="Arial" panose="020B0604020202020204" pitchFamily="34" charset="0"/>
              </a:rPr>
              <a:t>What is the best way to serve the local area’s population through effective partnerships, referrals, and cross-training? </a:t>
            </a:r>
          </a:p>
          <a:p>
            <a:endParaRPr lang="en-US" dirty="0"/>
          </a:p>
        </p:txBody>
      </p:sp>
    </p:spTree>
    <p:extLst>
      <p:ext uri="{BB962C8B-B14F-4D97-AF65-F5344CB8AC3E}">
        <p14:creationId xmlns:p14="http://schemas.microsoft.com/office/powerpoint/2010/main" val="1373251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86A82-D974-40A7-A140-45053E9CBC18}"/>
              </a:ext>
            </a:extLst>
          </p:cNvPr>
          <p:cNvSpPr>
            <a:spLocks noGrp="1"/>
          </p:cNvSpPr>
          <p:nvPr>
            <p:ph type="title"/>
          </p:nvPr>
        </p:nvSpPr>
        <p:spPr/>
        <p:txBody>
          <a:bodyPr/>
          <a:lstStyle/>
          <a:p>
            <a:r>
              <a:rPr lang="en-US" altLang="en-US" sz="4400">
                <a:effectLst/>
                <a:cs typeface="Arial"/>
              </a:rPr>
              <a:t>Shared Costs</a:t>
            </a:r>
            <a:endParaRPr lang="en-US">
              <a:cs typeface="Arial"/>
            </a:endParaRPr>
          </a:p>
        </p:txBody>
      </p:sp>
      <p:sp>
        <p:nvSpPr>
          <p:cNvPr id="3" name="Content Placeholder 2">
            <a:extLst>
              <a:ext uri="{FF2B5EF4-FFF2-40B4-BE49-F238E27FC236}">
                <a16:creationId xmlns:a16="http://schemas.microsoft.com/office/drawing/2014/main" id="{01C82203-2F75-49CC-8CB7-4C539B4FB848}"/>
              </a:ext>
            </a:extLst>
          </p:cNvPr>
          <p:cNvSpPr>
            <a:spLocks noGrp="1"/>
          </p:cNvSpPr>
          <p:nvPr>
            <p:ph idx="1"/>
          </p:nvPr>
        </p:nvSpPr>
        <p:spPr/>
        <p:txBody>
          <a:bodyPr/>
          <a:lstStyle/>
          <a:p>
            <a:pPr marL="109537" indent="0">
              <a:buNone/>
              <a:defRPr/>
            </a:pPr>
            <a:r>
              <a:rPr lang="en-US" sz="2800" dirty="0">
                <a:cs typeface="Arial" panose="020B0604020202020204" pitchFamily="34" charset="0"/>
              </a:rPr>
              <a:t>Each AJCC partner that carries out a program or activities WITHIN an AJCC must use a portion of funds available for their program and activities to help maintain the AJCC delivery system, including proportionate payment of the infrastructure costs of the AJCC. </a:t>
            </a:r>
          </a:p>
          <a:p>
            <a:pPr marL="109537" indent="0">
              <a:spcBef>
                <a:spcPts val="1200"/>
              </a:spcBef>
              <a:buNone/>
              <a:defRPr/>
            </a:pPr>
            <a:r>
              <a:rPr lang="en-US" sz="2800" dirty="0">
                <a:cs typeface="Arial" panose="020B0604020202020204" pitchFamily="34" charset="0"/>
              </a:rPr>
              <a:t>(Workforce Innovation and Opportunity Act (WIOA), Joint Final Rule Section 678.700)</a:t>
            </a:r>
          </a:p>
          <a:p>
            <a:pPr marL="0" indent="0">
              <a:buNone/>
            </a:pPr>
            <a:endParaRPr lang="en-US" dirty="0"/>
          </a:p>
        </p:txBody>
      </p:sp>
    </p:spTree>
    <p:extLst>
      <p:ext uri="{BB962C8B-B14F-4D97-AF65-F5344CB8AC3E}">
        <p14:creationId xmlns:p14="http://schemas.microsoft.com/office/powerpoint/2010/main" val="2943624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0C4B3-3B2E-42F6-8656-946A41A69702}"/>
              </a:ext>
            </a:extLst>
          </p:cNvPr>
          <p:cNvSpPr>
            <a:spLocks noGrp="1"/>
          </p:cNvSpPr>
          <p:nvPr>
            <p:ph type="title"/>
          </p:nvPr>
        </p:nvSpPr>
        <p:spPr/>
        <p:txBody>
          <a:bodyPr/>
          <a:lstStyle/>
          <a:p>
            <a:r>
              <a:rPr lang="en-US" altLang="en-US" sz="4400" dirty="0">
                <a:cs typeface="Arial"/>
              </a:rPr>
              <a:t>Service Costs (1)</a:t>
            </a:r>
            <a:endParaRPr lang="en-US" dirty="0">
              <a:cs typeface="Arial"/>
            </a:endParaRPr>
          </a:p>
        </p:txBody>
      </p:sp>
      <p:sp>
        <p:nvSpPr>
          <p:cNvPr id="3" name="Content Placeholder 2">
            <a:extLst>
              <a:ext uri="{FF2B5EF4-FFF2-40B4-BE49-F238E27FC236}">
                <a16:creationId xmlns:a16="http://schemas.microsoft.com/office/drawing/2014/main" id="{A1782D58-64DC-4CE6-970A-408CA7B2FA9F}"/>
              </a:ext>
            </a:extLst>
          </p:cNvPr>
          <p:cNvSpPr>
            <a:spLocks noGrp="1"/>
          </p:cNvSpPr>
          <p:nvPr>
            <p:ph idx="1"/>
          </p:nvPr>
        </p:nvSpPr>
        <p:spPr/>
        <p:txBody>
          <a:bodyPr vert="horz" lIns="91440" tIns="45720" rIns="91440" bIns="45720" rtlCol="0" anchor="t">
            <a:normAutofit/>
          </a:bodyPr>
          <a:lstStyle/>
          <a:p>
            <a:pPr marL="0" indent="0">
              <a:buNone/>
              <a:defRPr/>
            </a:pPr>
            <a:r>
              <a:rPr lang="en-US" sz="2800" b="1" dirty="0">
                <a:latin typeface="Arial" panose="020B0604020202020204" pitchFamily="34" charset="0"/>
                <a:cs typeface="Arial" panose="020B0604020202020204" pitchFamily="34" charset="0"/>
              </a:rPr>
              <a:t>Applicable Career Services</a:t>
            </a:r>
          </a:p>
          <a:p>
            <a:pPr lvl="1">
              <a:buClr>
                <a:schemeClr val="bg1"/>
              </a:buClr>
              <a:defRPr/>
            </a:pPr>
            <a:r>
              <a:rPr lang="en-US" dirty="0">
                <a:latin typeface="Arial" panose="020B0604020202020204" pitchFamily="34" charset="0"/>
                <a:cs typeface="Arial" panose="020B0604020202020204" pitchFamily="34" charset="0"/>
              </a:rPr>
              <a:t>Services identified in WIOA Section 134(c)(2), as applicable to each program, consisting of basic career services, individualized career services, and follow-up services </a:t>
            </a:r>
          </a:p>
          <a:p>
            <a:pPr marL="0" indent="0">
              <a:buNone/>
            </a:pPr>
            <a:endParaRPr lang="en-US" dirty="0"/>
          </a:p>
        </p:txBody>
      </p:sp>
    </p:spTree>
    <p:extLst>
      <p:ext uri="{BB962C8B-B14F-4D97-AF65-F5344CB8AC3E}">
        <p14:creationId xmlns:p14="http://schemas.microsoft.com/office/powerpoint/2010/main" val="2763357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8A367-F606-A5A4-87F8-5EDFCADBDB7C}"/>
              </a:ext>
            </a:extLst>
          </p:cNvPr>
          <p:cNvSpPr>
            <a:spLocks noGrp="1"/>
          </p:cNvSpPr>
          <p:nvPr>
            <p:ph type="title"/>
          </p:nvPr>
        </p:nvSpPr>
        <p:spPr/>
        <p:txBody>
          <a:bodyPr/>
          <a:lstStyle/>
          <a:p>
            <a:r>
              <a:rPr lang="en-US">
                <a:cs typeface="Arial"/>
              </a:rPr>
              <a:t>Quiz #2</a:t>
            </a:r>
            <a:endParaRPr lang="en-US"/>
          </a:p>
        </p:txBody>
      </p:sp>
      <p:sp>
        <p:nvSpPr>
          <p:cNvPr id="3" name="Content Placeholder 2">
            <a:extLst>
              <a:ext uri="{FF2B5EF4-FFF2-40B4-BE49-F238E27FC236}">
                <a16:creationId xmlns:a16="http://schemas.microsoft.com/office/drawing/2014/main" id="{C0C49AC8-6AF7-B8E3-B07A-2E6EF1C58111}"/>
              </a:ext>
            </a:extLst>
          </p:cNvPr>
          <p:cNvSpPr>
            <a:spLocks noGrp="1"/>
          </p:cNvSpPr>
          <p:nvPr>
            <p:ph idx="1"/>
          </p:nvPr>
        </p:nvSpPr>
        <p:spPr/>
        <p:txBody>
          <a:bodyPr vert="horz" lIns="91440" tIns="45720" rIns="91440" bIns="45720" rtlCol="0" anchor="t">
            <a:normAutofit/>
          </a:bodyPr>
          <a:lstStyle/>
          <a:p>
            <a:pPr marL="0" indent="0">
              <a:buNone/>
            </a:pPr>
            <a:r>
              <a:rPr lang="en-US" dirty="0">
                <a:cs typeface="Arial"/>
              </a:rPr>
              <a:t>What services do AJCC partners provide?</a:t>
            </a:r>
          </a:p>
          <a:p>
            <a:pPr marL="457200" indent="0">
              <a:buNone/>
            </a:pPr>
            <a:r>
              <a:rPr lang="en-US" dirty="0">
                <a:cs typeface="Arial"/>
              </a:rPr>
              <a:t>1) Healthcare information/referrals</a:t>
            </a:r>
          </a:p>
          <a:p>
            <a:pPr marL="457200" indent="0">
              <a:buNone/>
            </a:pPr>
            <a:r>
              <a:rPr lang="en-US" dirty="0">
                <a:cs typeface="Arial"/>
              </a:rPr>
              <a:t>2) Job Training</a:t>
            </a:r>
          </a:p>
          <a:p>
            <a:pPr marL="457200" indent="0">
              <a:buNone/>
            </a:pPr>
            <a:r>
              <a:rPr lang="en-US" dirty="0">
                <a:cs typeface="Arial"/>
              </a:rPr>
              <a:t>3) Career guidance</a:t>
            </a:r>
          </a:p>
          <a:p>
            <a:pPr marL="457200" indent="0">
              <a:buNone/>
            </a:pPr>
            <a:r>
              <a:rPr lang="en-US" dirty="0">
                <a:cs typeface="Arial"/>
              </a:rPr>
              <a:t>4) Childcare information/resources</a:t>
            </a:r>
          </a:p>
          <a:p>
            <a:pPr marL="457200" indent="0">
              <a:buNone/>
            </a:pPr>
            <a:r>
              <a:rPr lang="en-US" dirty="0">
                <a:cs typeface="Arial"/>
              </a:rPr>
              <a:t>5) Services for veterans</a:t>
            </a:r>
          </a:p>
          <a:p>
            <a:pPr marL="457200" indent="0">
              <a:buNone/>
            </a:pPr>
            <a:r>
              <a:rPr lang="en-US" dirty="0">
                <a:cs typeface="Arial"/>
              </a:rPr>
              <a:t>6) Services for disabled persons</a:t>
            </a:r>
          </a:p>
          <a:p>
            <a:pPr marL="457200" indent="0">
              <a:buNone/>
            </a:pPr>
            <a:r>
              <a:rPr lang="en-US" dirty="0">
                <a:cs typeface="Arial"/>
              </a:rPr>
              <a:t>7) Other</a:t>
            </a:r>
          </a:p>
        </p:txBody>
      </p:sp>
    </p:spTree>
    <p:extLst>
      <p:ext uri="{BB962C8B-B14F-4D97-AF65-F5344CB8AC3E}">
        <p14:creationId xmlns:p14="http://schemas.microsoft.com/office/powerpoint/2010/main" val="1163743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0C4B3-3B2E-42F6-8656-946A41A69702}"/>
              </a:ext>
            </a:extLst>
          </p:cNvPr>
          <p:cNvSpPr>
            <a:spLocks noGrp="1"/>
          </p:cNvSpPr>
          <p:nvPr>
            <p:ph type="title"/>
          </p:nvPr>
        </p:nvSpPr>
        <p:spPr/>
        <p:txBody>
          <a:bodyPr/>
          <a:lstStyle/>
          <a:p>
            <a:r>
              <a:rPr lang="en-US" altLang="en-US" sz="4400" dirty="0">
                <a:cs typeface="Arial"/>
              </a:rPr>
              <a:t>Service Costs (2)</a:t>
            </a:r>
            <a:endParaRPr lang="en-US" dirty="0">
              <a:cs typeface="Arial"/>
            </a:endParaRPr>
          </a:p>
        </p:txBody>
      </p:sp>
      <p:sp>
        <p:nvSpPr>
          <p:cNvPr id="3" name="Content Placeholder 2">
            <a:extLst>
              <a:ext uri="{FF2B5EF4-FFF2-40B4-BE49-F238E27FC236}">
                <a16:creationId xmlns:a16="http://schemas.microsoft.com/office/drawing/2014/main" id="{A1782D58-64DC-4CE6-970A-408CA7B2FA9F}"/>
              </a:ext>
            </a:extLst>
          </p:cNvPr>
          <p:cNvSpPr>
            <a:spLocks noGrp="1"/>
          </p:cNvSpPr>
          <p:nvPr>
            <p:ph idx="1"/>
          </p:nvPr>
        </p:nvSpPr>
        <p:spPr/>
        <p:txBody>
          <a:bodyPr vert="horz" lIns="91440" tIns="45720" rIns="91440" bIns="45720" rtlCol="0" anchor="t">
            <a:normAutofit/>
          </a:bodyPr>
          <a:lstStyle/>
          <a:p>
            <a:pPr marL="0" indent="0">
              <a:buNone/>
              <a:defRPr/>
            </a:pPr>
            <a:r>
              <a:rPr lang="en-US" sz="2800" b="1" dirty="0">
                <a:latin typeface="Arial" panose="020B0604020202020204" pitchFamily="34" charset="0"/>
                <a:cs typeface="Arial" panose="020B0604020202020204" pitchFamily="34" charset="0"/>
              </a:rPr>
              <a:t>Other Shared Services</a:t>
            </a:r>
          </a:p>
          <a:p>
            <a:pPr marL="0" indent="0">
              <a:buNone/>
              <a:defRPr/>
            </a:pPr>
            <a:r>
              <a:rPr lang="en-US" sz="2800" dirty="0">
                <a:latin typeface="Arial"/>
                <a:cs typeface="Arial"/>
              </a:rPr>
              <a:t>Services that are authorized for and may be commonly provided through AJCC partner programs, such as: </a:t>
            </a:r>
            <a:endParaRPr lang="en-US" sz="2800" dirty="0">
              <a:latin typeface="Arial" panose="020B0604020202020204" pitchFamily="34" charset="0"/>
              <a:cs typeface="Arial" panose="020B0604020202020204" pitchFamily="34" charset="0"/>
            </a:endParaRPr>
          </a:p>
          <a:p>
            <a:pPr lvl="2">
              <a:buClr>
                <a:schemeClr val="bg1"/>
              </a:buClr>
              <a:defRPr/>
            </a:pPr>
            <a:r>
              <a:rPr lang="en-US" sz="2800" dirty="0">
                <a:solidFill>
                  <a:schemeClr val="bg1"/>
                </a:solidFill>
                <a:latin typeface="Arial"/>
                <a:cs typeface="Arial"/>
              </a:rPr>
              <a:t>Initial intake</a:t>
            </a:r>
          </a:p>
          <a:p>
            <a:pPr lvl="2">
              <a:buClr>
                <a:schemeClr val="bg1"/>
              </a:buClr>
              <a:defRPr/>
            </a:pPr>
            <a:r>
              <a:rPr lang="en-US" sz="2800" dirty="0">
                <a:solidFill>
                  <a:schemeClr val="bg1"/>
                </a:solidFill>
                <a:latin typeface="Arial"/>
                <a:cs typeface="Arial"/>
              </a:rPr>
              <a:t>Identification of appropriate services</a:t>
            </a:r>
          </a:p>
          <a:p>
            <a:pPr lvl="2">
              <a:buClr>
                <a:schemeClr val="bg1"/>
              </a:buClr>
              <a:defRPr/>
            </a:pPr>
            <a:r>
              <a:rPr lang="en-US" sz="2800" dirty="0">
                <a:solidFill>
                  <a:schemeClr val="bg1"/>
                </a:solidFill>
                <a:latin typeface="Arial"/>
                <a:cs typeface="Arial"/>
              </a:rPr>
              <a:t>Assessment of needs</a:t>
            </a:r>
          </a:p>
          <a:p>
            <a:pPr lvl="2">
              <a:buClr>
                <a:schemeClr val="bg1"/>
              </a:buClr>
              <a:defRPr/>
            </a:pPr>
            <a:r>
              <a:rPr lang="en-US" sz="2800" dirty="0">
                <a:solidFill>
                  <a:schemeClr val="bg1"/>
                </a:solidFill>
                <a:latin typeface="Arial"/>
                <a:cs typeface="Arial"/>
              </a:rPr>
              <a:t>Referrals to other AJCC partners</a:t>
            </a:r>
          </a:p>
          <a:p>
            <a:pPr lvl="2">
              <a:buClr>
                <a:schemeClr val="bg1"/>
              </a:buClr>
              <a:defRPr/>
            </a:pPr>
            <a:r>
              <a:rPr lang="en-US" sz="2800" dirty="0">
                <a:solidFill>
                  <a:schemeClr val="bg1"/>
                </a:solidFill>
                <a:latin typeface="Arial"/>
                <a:cs typeface="Arial"/>
              </a:rPr>
              <a:t>Appraisal of basic skills</a:t>
            </a:r>
          </a:p>
          <a:p>
            <a:pPr lvl="2">
              <a:buClr>
                <a:schemeClr val="bg1"/>
              </a:buClr>
              <a:defRPr/>
            </a:pPr>
            <a:r>
              <a:rPr lang="en-US" sz="2800" dirty="0">
                <a:solidFill>
                  <a:schemeClr val="bg1"/>
                </a:solidFill>
                <a:latin typeface="Arial"/>
                <a:cs typeface="Arial"/>
              </a:rPr>
              <a:t>Business services</a:t>
            </a:r>
          </a:p>
          <a:p>
            <a:endParaRPr lang="en-US" dirty="0"/>
          </a:p>
        </p:txBody>
      </p:sp>
    </p:spTree>
    <p:extLst>
      <p:ext uri="{BB962C8B-B14F-4D97-AF65-F5344CB8AC3E}">
        <p14:creationId xmlns:p14="http://schemas.microsoft.com/office/powerpoint/2010/main" val="3386941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19933-6FA3-4937-999E-00BA0BF56835}"/>
              </a:ext>
            </a:extLst>
          </p:cNvPr>
          <p:cNvSpPr>
            <a:spLocks noGrp="1"/>
          </p:cNvSpPr>
          <p:nvPr>
            <p:ph type="title"/>
          </p:nvPr>
        </p:nvSpPr>
        <p:spPr/>
        <p:txBody>
          <a:bodyPr/>
          <a:lstStyle/>
          <a:p>
            <a:r>
              <a:rPr lang="en-US">
                <a:cs typeface="Arial" panose="020B0604020202020204" pitchFamily="34" charset="0"/>
              </a:rPr>
              <a:t>Infrastructure Costs</a:t>
            </a:r>
            <a:endParaRPr lang="en-US"/>
          </a:p>
        </p:txBody>
      </p:sp>
      <p:sp>
        <p:nvSpPr>
          <p:cNvPr id="3" name="Content Placeholder 2">
            <a:extLst>
              <a:ext uri="{FF2B5EF4-FFF2-40B4-BE49-F238E27FC236}">
                <a16:creationId xmlns:a16="http://schemas.microsoft.com/office/drawing/2014/main" id="{C2168EA5-439D-4F07-A2CE-8CF4568A07B0}"/>
              </a:ext>
            </a:extLst>
          </p:cNvPr>
          <p:cNvSpPr>
            <a:spLocks noGrp="1"/>
          </p:cNvSpPr>
          <p:nvPr>
            <p:ph idx="1"/>
          </p:nvPr>
        </p:nvSpPr>
        <p:spPr/>
        <p:txBody>
          <a:bodyPr vert="horz" lIns="91440" tIns="45720" rIns="91440" bIns="45720" rtlCol="0" anchor="t">
            <a:normAutofit/>
          </a:bodyPr>
          <a:lstStyle/>
          <a:p>
            <a:pPr marL="0" indent="0">
              <a:spcAft>
                <a:spcPts val="600"/>
              </a:spcAft>
              <a:buNone/>
            </a:pPr>
            <a:r>
              <a:rPr lang="en-US" sz="2800" dirty="0">
                <a:cs typeface="Arial"/>
              </a:rPr>
              <a:t>All non-personnel costs necessary for the physical operation of the AJCC:</a:t>
            </a:r>
          </a:p>
          <a:p>
            <a:pPr lvl="1"/>
            <a:r>
              <a:rPr lang="en-US" dirty="0">
                <a:cs typeface="Arial"/>
              </a:rPr>
              <a:t>Rent</a:t>
            </a:r>
          </a:p>
          <a:p>
            <a:pPr lvl="1"/>
            <a:r>
              <a:rPr lang="en-US" dirty="0">
                <a:cs typeface="Arial"/>
              </a:rPr>
              <a:t>Utilities and Maintenance</a:t>
            </a:r>
          </a:p>
          <a:p>
            <a:pPr lvl="1"/>
            <a:r>
              <a:rPr lang="en-US" dirty="0">
                <a:cs typeface="Arial"/>
              </a:rPr>
              <a:t>Equipment</a:t>
            </a:r>
          </a:p>
          <a:p>
            <a:pPr lvl="1"/>
            <a:r>
              <a:rPr lang="en-US" dirty="0">
                <a:cs typeface="Arial"/>
              </a:rPr>
              <a:t>Technology</a:t>
            </a:r>
          </a:p>
          <a:p>
            <a:pPr marL="391795" lvl="1" indent="0">
              <a:buNone/>
            </a:pPr>
            <a:endParaRPr lang="en-US" dirty="0">
              <a:cs typeface="Arial"/>
            </a:endParaRPr>
          </a:p>
          <a:p>
            <a:pPr marL="0" indent="-65405">
              <a:buNone/>
            </a:pPr>
            <a:r>
              <a:rPr lang="en-US" sz="2800" dirty="0">
                <a:cs typeface="Arial"/>
              </a:rPr>
              <a:t>Access and Accommodation (must be included in budget ensuring physical and programmatic access to the AJCC by individuals with disabilities) </a:t>
            </a:r>
            <a:endParaRPr lang="en-US" sz="2800" dirty="0"/>
          </a:p>
          <a:p>
            <a:pPr marL="0" indent="0">
              <a:buNone/>
            </a:pPr>
            <a:endParaRPr lang="en-US" dirty="0"/>
          </a:p>
        </p:txBody>
      </p:sp>
    </p:spTree>
    <p:extLst>
      <p:ext uri="{BB962C8B-B14F-4D97-AF65-F5344CB8AC3E}">
        <p14:creationId xmlns:p14="http://schemas.microsoft.com/office/powerpoint/2010/main" val="2771347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CC0B0-7911-4A09-9C8D-59C21E783229}"/>
              </a:ext>
            </a:extLst>
          </p:cNvPr>
          <p:cNvSpPr>
            <a:spLocks noGrp="1"/>
          </p:cNvSpPr>
          <p:nvPr>
            <p:ph type="title"/>
          </p:nvPr>
        </p:nvSpPr>
        <p:spPr/>
        <p:txBody>
          <a:bodyPr/>
          <a:lstStyle/>
          <a:p>
            <a:r>
              <a:rPr lang="en-US" altLang="en-US" sz="4400">
                <a:cs typeface="Arial"/>
              </a:rPr>
              <a:t>Review and Updates to MOU</a:t>
            </a:r>
            <a:endParaRPr lang="en-US">
              <a:cs typeface="Arial"/>
            </a:endParaRPr>
          </a:p>
        </p:txBody>
      </p:sp>
      <p:sp>
        <p:nvSpPr>
          <p:cNvPr id="3" name="Content Placeholder 2">
            <a:extLst>
              <a:ext uri="{FF2B5EF4-FFF2-40B4-BE49-F238E27FC236}">
                <a16:creationId xmlns:a16="http://schemas.microsoft.com/office/drawing/2014/main" id="{5A6070A2-0E2C-4FB3-900D-DD5E90058D44}"/>
              </a:ext>
            </a:extLst>
          </p:cNvPr>
          <p:cNvSpPr>
            <a:spLocks noGrp="1"/>
          </p:cNvSpPr>
          <p:nvPr>
            <p:ph idx="1"/>
          </p:nvPr>
        </p:nvSpPr>
        <p:spPr/>
        <p:txBody>
          <a:bodyPr vert="horz" lIns="91440" tIns="45720" rIns="91440" bIns="45720" rtlCol="0" anchor="t">
            <a:normAutofit/>
          </a:bodyPr>
          <a:lstStyle/>
          <a:p>
            <a:pPr>
              <a:spcBef>
                <a:spcPts val="1200"/>
              </a:spcBef>
              <a:spcAft>
                <a:spcPts val="1200"/>
              </a:spcAft>
            </a:pPr>
            <a:r>
              <a:rPr lang="en-US" altLang="en-US" sz="2800" dirty="0">
                <a:cs typeface="Arial"/>
              </a:rPr>
              <a:t>MOU must be reviewed and updated at least every three years.</a:t>
            </a:r>
          </a:p>
          <a:p>
            <a:pPr>
              <a:spcBef>
                <a:spcPts val="1200"/>
              </a:spcBef>
              <a:spcAft>
                <a:spcPts val="1200"/>
              </a:spcAft>
            </a:pPr>
            <a:r>
              <a:rPr lang="en-US" sz="2800" dirty="0">
                <a:cs typeface="Arial"/>
              </a:rPr>
              <a:t>The Infrastructure Costs Agreement (IFA) must be reviewed annually.</a:t>
            </a:r>
          </a:p>
          <a:p>
            <a:pPr marL="0" indent="0">
              <a:buNone/>
            </a:pPr>
            <a:endParaRPr lang="en-US"/>
          </a:p>
        </p:txBody>
      </p:sp>
    </p:spTree>
    <p:extLst>
      <p:ext uri="{BB962C8B-B14F-4D97-AF65-F5344CB8AC3E}">
        <p14:creationId xmlns:p14="http://schemas.microsoft.com/office/powerpoint/2010/main" val="3002937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5C9EA-6BBF-4DC6-BD51-DD39A9013566}"/>
              </a:ext>
            </a:extLst>
          </p:cNvPr>
          <p:cNvSpPr>
            <a:spLocks noGrp="1"/>
          </p:cNvSpPr>
          <p:nvPr>
            <p:ph type="title"/>
          </p:nvPr>
        </p:nvSpPr>
        <p:spPr/>
        <p:txBody>
          <a:bodyPr/>
          <a:lstStyle/>
          <a:p>
            <a:r>
              <a:rPr lang="en-US">
                <a:cs typeface="Arial" panose="020B0604020202020204" pitchFamily="34" charset="0"/>
              </a:rPr>
              <a:t>Funding Cost Sharing</a:t>
            </a:r>
            <a:endParaRPr lang="en-US"/>
          </a:p>
        </p:txBody>
      </p:sp>
      <p:sp>
        <p:nvSpPr>
          <p:cNvPr id="3" name="Content Placeholder 2">
            <a:extLst>
              <a:ext uri="{FF2B5EF4-FFF2-40B4-BE49-F238E27FC236}">
                <a16:creationId xmlns:a16="http://schemas.microsoft.com/office/drawing/2014/main" id="{370E390A-AC18-4509-A3D2-DB2FCBC9BA39}"/>
              </a:ext>
            </a:extLst>
          </p:cNvPr>
          <p:cNvSpPr>
            <a:spLocks noGrp="1"/>
          </p:cNvSpPr>
          <p:nvPr>
            <p:ph idx="1"/>
          </p:nvPr>
        </p:nvSpPr>
        <p:spPr/>
        <p:txBody>
          <a:bodyPr/>
          <a:lstStyle/>
          <a:p>
            <a:pPr marL="0" indent="0">
              <a:buNone/>
            </a:pPr>
            <a:r>
              <a:rPr lang="en-US" sz="2800" dirty="0">
                <a:cs typeface="Arial" panose="020B0604020202020204" pitchFamily="34" charset="0"/>
              </a:rPr>
              <a:t>WIOA, Title II: Adult Education Family Literacy Act Infrastructure costs can only be paid from funds available for local administrative expenses or from non-federal resources that are cash, in-kind, or third-party contributions.</a:t>
            </a:r>
          </a:p>
          <a:p>
            <a:pPr marL="0" indent="0">
              <a:buNone/>
            </a:pPr>
            <a:endParaRPr lang="en-US" dirty="0"/>
          </a:p>
        </p:txBody>
      </p:sp>
    </p:spTree>
    <p:extLst>
      <p:ext uri="{BB962C8B-B14F-4D97-AF65-F5344CB8AC3E}">
        <p14:creationId xmlns:p14="http://schemas.microsoft.com/office/powerpoint/2010/main" val="2024741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79DF7-F3ED-4CA5-8DE0-63EDEF098536}"/>
              </a:ext>
            </a:extLst>
          </p:cNvPr>
          <p:cNvSpPr>
            <a:spLocks noGrp="1"/>
          </p:cNvSpPr>
          <p:nvPr>
            <p:ph type="title"/>
          </p:nvPr>
        </p:nvSpPr>
        <p:spPr/>
        <p:txBody>
          <a:bodyPr/>
          <a:lstStyle/>
          <a:p>
            <a:r>
              <a:rPr lang="en-US"/>
              <a:t>Strategic Co-Enrollment (1)</a:t>
            </a:r>
          </a:p>
        </p:txBody>
      </p:sp>
      <p:sp>
        <p:nvSpPr>
          <p:cNvPr id="3" name="Content Placeholder 2">
            <a:extLst>
              <a:ext uri="{FF2B5EF4-FFF2-40B4-BE49-F238E27FC236}">
                <a16:creationId xmlns:a16="http://schemas.microsoft.com/office/drawing/2014/main" id="{E9B56956-38C8-4932-8A8B-D5C8FC61E427}"/>
              </a:ext>
            </a:extLst>
          </p:cNvPr>
          <p:cNvSpPr>
            <a:spLocks noGrp="1"/>
          </p:cNvSpPr>
          <p:nvPr>
            <p:ph idx="1"/>
          </p:nvPr>
        </p:nvSpPr>
        <p:spPr/>
        <p:txBody>
          <a:bodyPr/>
          <a:lstStyle/>
          <a:p>
            <a:pPr marL="0" indent="0">
              <a:buNone/>
            </a:pPr>
            <a:r>
              <a:rPr lang="en-US" sz="2800" dirty="0"/>
              <a:t>The US Department of Labor commenced a national workgroup in order to collaborate on getting a better understanding of co-enrollment strategies. California participated in the workgroup and committed to creating co-enrollment guidance in order to align service delivery with the concepts and visions found in the WIOA.</a:t>
            </a:r>
          </a:p>
          <a:p>
            <a:pPr marL="0" indent="0">
              <a:buNone/>
            </a:pPr>
            <a:endParaRPr lang="en-US" dirty="0"/>
          </a:p>
        </p:txBody>
      </p:sp>
    </p:spTree>
    <p:extLst>
      <p:ext uri="{BB962C8B-B14F-4D97-AF65-F5344CB8AC3E}">
        <p14:creationId xmlns:p14="http://schemas.microsoft.com/office/powerpoint/2010/main" val="1048116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959B8-ED01-4218-8706-672CF902DA58}"/>
              </a:ext>
            </a:extLst>
          </p:cNvPr>
          <p:cNvSpPr>
            <a:spLocks noGrp="1"/>
          </p:cNvSpPr>
          <p:nvPr>
            <p:ph type="title"/>
          </p:nvPr>
        </p:nvSpPr>
        <p:spPr/>
        <p:txBody>
          <a:bodyPr/>
          <a:lstStyle/>
          <a:p>
            <a:r>
              <a:rPr lang="en-US" altLang="en-US" sz="4400" dirty="0">
                <a:effectLst/>
                <a:cs typeface="Arial"/>
              </a:rPr>
              <a:t>AJCC</a:t>
            </a:r>
            <a:endParaRPr lang="en-US" dirty="0">
              <a:cs typeface="Arial"/>
            </a:endParaRPr>
          </a:p>
        </p:txBody>
      </p:sp>
      <p:sp>
        <p:nvSpPr>
          <p:cNvPr id="3" name="Content Placeholder 2">
            <a:extLst>
              <a:ext uri="{FF2B5EF4-FFF2-40B4-BE49-F238E27FC236}">
                <a16:creationId xmlns:a16="http://schemas.microsoft.com/office/drawing/2014/main" id="{EAB4CA3D-141C-45BE-BCB4-FA373EA75113}"/>
              </a:ext>
            </a:extLst>
          </p:cNvPr>
          <p:cNvSpPr>
            <a:spLocks noGrp="1"/>
          </p:cNvSpPr>
          <p:nvPr>
            <p:ph idx="1"/>
          </p:nvPr>
        </p:nvSpPr>
        <p:spPr/>
        <p:txBody>
          <a:bodyPr/>
          <a:lstStyle/>
          <a:p>
            <a:pPr>
              <a:spcBef>
                <a:spcPts val="1200"/>
              </a:spcBef>
              <a:spcAft>
                <a:spcPts val="1200"/>
              </a:spcAft>
            </a:pPr>
            <a:r>
              <a:rPr lang="en-US" altLang="en-US" sz="2800" dirty="0">
                <a:cs typeface="Arial" panose="020B0604020202020204" pitchFamily="34" charset="0"/>
              </a:rPr>
              <a:t>What does AJCC stand for?</a:t>
            </a:r>
          </a:p>
          <a:p>
            <a:pPr>
              <a:spcBef>
                <a:spcPts val="1200"/>
              </a:spcBef>
              <a:spcAft>
                <a:spcPts val="1200"/>
              </a:spcAft>
            </a:pPr>
            <a:r>
              <a:rPr lang="en-US" altLang="en-US" sz="2800" dirty="0">
                <a:cs typeface="Arial" panose="020B0604020202020204" pitchFamily="34" charset="0"/>
              </a:rPr>
              <a:t>What is an AJCC? </a:t>
            </a:r>
          </a:p>
          <a:p>
            <a:pPr>
              <a:spcBef>
                <a:spcPts val="1200"/>
              </a:spcBef>
              <a:spcAft>
                <a:spcPts val="1200"/>
              </a:spcAft>
            </a:pPr>
            <a:r>
              <a:rPr lang="en-US" altLang="en-US" sz="2800" dirty="0">
                <a:cs typeface="Arial" panose="020B0604020202020204" pitchFamily="34" charset="0"/>
              </a:rPr>
              <a:t>Can your students access services from the AJCC?</a:t>
            </a:r>
          </a:p>
          <a:p>
            <a:endParaRPr lang="en-US" dirty="0"/>
          </a:p>
        </p:txBody>
      </p:sp>
    </p:spTree>
    <p:extLst>
      <p:ext uri="{BB962C8B-B14F-4D97-AF65-F5344CB8AC3E}">
        <p14:creationId xmlns:p14="http://schemas.microsoft.com/office/powerpoint/2010/main" val="71249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10C45-1782-458F-AE35-4B78437C3B98}"/>
              </a:ext>
            </a:extLst>
          </p:cNvPr>
          <p:cNvSpPr>
            <a:spLocks noGrp="1"/>
          </p:cNvSpPr>
          <p:nvPr>
            <p:ph type="title"/>
          </p:nvPr>
        </p:nvSpPr>
        <p:spPr/>
        <p:txBody>
          <a:bodyPr/>
          <a:lstStyle/>
          <a:p>
            <a:r>
              <a:rPr lang="en-US"/>
              <a:t>Strategic Co-Enrollment (2)</a:t>
            </a:r>
          </a:p>
        </p:txBody>
      </p:sp>
      <p:sp>
        <p:nvSpPr>
          <p:cNvPr id="3" name="Content Placeholder 2">
            <a:extLst>
              <a:ext uri="{FF2B5EF4-FFF2-40B4-BE49-F238E27FC236}">
                <a16:creationId xmlns:a16="http://schemas.microsoft.com/office/drawing/2014/main" id="{DED6D9EB-5F83-49B7-91A4-477DDE272080}"/>
              </a:ext>
            </a:extLst>
          </p:cNvPr>
          <p:cNvSpPr>
            <a:spLocks noGrp="1"/>
          </p:cNvSpPr>
          <p:nvPr>
            <p:ph idx="1"/>
          </p:nvPr>
        </p:nvSpPr>
        <p:spPr/>
        <p:txBody>
          <a:bodyPr/>
          <a:lstStyle/>
          <a:p>
            <a:pPr>
              <a:spcBef>
                <a:spcPts val="1200"/>
              </a:spcBef>
              <a:spcAft>
                <a:spcPts val="1200"/>
              </a:spcAft>
            </a:pPr>
            <a:r>
              <a:rPr lang="en-US" sz="2800"/>
              <a:t>The WIOA places a strong emphasis on planning and implementation across multiple partner programs to ensure alignment in service delivery.</a:t>
            </a:r>
          </a:p>
          <a:p>
            <a:pPr>
              <a:spcBef>
                <a:spcPts val="1200"/>
              </a:spcBef>
              <a:spcAft>
                <a:spcPts val="1200"/>
              </a:spcAft>
            </a:pPr>
            <a:r>
              <a:rPr lang="en-US" sz="2800"/>
              <a:t>Strategic co-enrollment can increase program and participant success, maximize resources, enable greater efficiencies in service delivery, and align services with regional sector pathways. </a:t>
            </a:r>
          </a:p>
          <a:p>
            <a:pPr marL="0" indent="0">
              <a:buNone/>
            </a:pPr>
            <a:endParaRPr lang="en-US"/>
          </a:p>
        </p:txBody>
      </p:sp>
    </p:spTree>
    <p:extLst>
      <p:ext uri="{BB962C8B-B14F-4D97-AF65-F5344CB8AC3E}">
        <p14:creationId xmlns:p14="http://schemas.microsoft.com/office/powerpoint/2010/main" val="4472206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40F47-0C86-4C26-BA2D-971A11A6366D}"/>
              </a:ext>
            </a:extLst>
          </p:cNvPr>
          <p:cNvSpPr>
            <a:spLocks noGrp="1"/>
          </p:cNvSpPr>
          <p:nvPr>
            <p:ph type="title"/>
          </p:nvPr>
        </p:nvSpPr>
        <p:spPr/>
        <p:txBody>
          <a:bodyPr/>
          <a:lstStyle/>
          <a:p>
            <a:r>
              <a:rPr lang="en-US"/>
              <a:t>AJCC Role in Strategic </a:t>
            </a:r>
            <a:br>
              <a:rPr lang="en-US"/>
            </a:br>
            <a:r>
              <a:rPr lang="en-US"/>
              <a:t>Co-Enrollment</a:t>
            </a:r>
          </a:p>
        </p:txBody>
      </p:sp>
      <p:sp>
        <p:nvSpPr>
          <p:cNvPr id="3" name="Content Placeholder 2">
            <a:extLst>
              <a:ext uri="{FF2B5EF4-FFF2-40B4-BE49-F238E27FC236}">
                <a16:creationId xmlns:a16="http://schemas.microsoft.com/office/drawing/2014/main" id="{9D8BC087-E964-4A07-94EF-25341CE4E869}"/>
              </a:ext>
            </a:extLst>
          </p:cNvPr>
          <p:cNvSpPr>
            <a:spLocks noGrp="1"/>
          </p:cNvSpPr>
          <p:nvPr>
            <p:ph idx="1"/>
          </p:nvPr>
        </p:nvSpPr>
        <p:spPr/>
        <p:txBody>
          <a:bodyPr/>
          <a:lstStyle/>
          <a:p>
            <a:pPr marL="0" indent="0">
              <a:buNone/>
            </a:pPr>
            <a:r>
              <a:rPr lang="en-US" sz="2800" dirty="0"/>
              <a:t>This system must serve as an all-inclusive access point to education and employment programs that provide demand-driven skills attainment, especially for those with barriers to employment. </a:t>
            </a:r>
          </a:p>
          <a:p>
            <a:pPr marL="0" indent="0">
              <a:buNone/>
            </a:pPr>
            <a:endParaRPr lang="en-US" dirty="0"/>
          </a:p>
        </p:txBody>
      </p:sp>
    </p:spTree>
    <p:extLst>
      <p:ext uri="{BB962C8B-B14F-4D97-AF65-F5344CB8AC3E}">
        <p14:creationId xmlns:p14="http://schemas.microsoft.com/office/powerpoint/2010/main" val="2779430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1C90-F742-4A8E-B8EF-E13B4225BA62}"/>
              </a:ext>
            </a:extLst>
          </p:cNvPr>
          <p:cNvSpPr>
            <a:spLocks noGrp="1"/>
          </p:cNvSpPr>
          <p:nvPr>
            <p:ph type="title"/>
          </p:nvPr>
        </p:nvSpPr>
        <p:spPr/>
        <p:txBody>
          <a:bodyPr/>
          <a:lstStyle/>
          <a:p>
            <a:r>
              <a:rPr lang="en-US" dirty="0"/>
              <a:t>Co-Enrollment Key Concepts (1)</a:t>
            </a:r>
          </a:p>
        </p:txBody>
      </p:sp>
      <p:sp>
        <p:nvSpPr>
          <p:cNvPr id="3" name="Content Placeholder 2">
            <a:extLst>
              <a:ext uri="{FF2B5EF4-FFF2-40B4-BE49-F238E27FC236}">
                <a16:creationId xmlns:a16="http://schemas.microsoft.com/office/drawing/2014/main" id="{D372DC5B-56B3-4A41-BCBA-8B3F56605DC5}"/>
              </a:ext>
            </a:extLst>
          </p:cNvPr>
          <p:cNvSpPr>
            <a:spLocks noGrp="1"/>
          </p:cNvSpPr>
          <p:nvPr>
            <p:ph idx="1"/>
          </p:nvPr>
        </p:nvSpPr>
        <p:spPr/>
        <p:txBody>
          <a:bodyPr/>
          <a:lstStyle/>
          <a:p>
            <a:pPr marL="0" indent="0">
              <a:buNone/>
            </a:pPr>
            <a:r>
              <a:rPr lang="en-US" sz="2800" dirty="0"/>
              <a:t>Integrated Service Delivery – establish and participate as an integrated system of partners that share common goals with services offered by multiple organizations for a seamless participant experience. The focus is on clients or target groups who have complex needs that require services from multiple partners. </a:t>
            </a:r>
          </a:p>
          <a:p>
            <a:pPr marL="0" indent="0">
              <a:buNone/>
            </a:pPr>
            <a:endParaRPr lang="en-US" dirty="0"/>
          </a:p>
        </p:txBody>
      </p:sp>
    </p:spTree>
    <p:extLst>
      <p:ext uri="{BB962C8B-B14F-4D97-AF65-F5344CB8AC3E}">
        <p14:creationId xmlns:p14="http://schemas.microsoft.com/office/powerpoint/2010/main" val="1018908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25A86-E753-44B5-9D52-1360E4821E4D}"/>
              </a:ext>
            </a:extLst>
          </p:cNvPr>
          <p:cNvSpPr>
            <a:spLocks noGrp="1"/>
          </p:cNvSpPr>
          <p:nvPr>
            <p:ph type="title"/>
          </p:nvPr>
        </p:nvSpPr>
        <p:spPr/>
        <p:txBody>
          <a:bodyPr/>
          <a:lstStyle/>
          <a:p>
            <a:r>
              <a:rPr lang="en-US"/>
              <a:t>Co-Enrollment Key Concepts (2)</a:t>
            </a:r>
          </a:p>
        </p:txBody>
      </p:sp>
      <p:sp>
        <p:nvSpPr>
          <p:cNvPr id="3" name="Content Placeholder 2">
            <a:extLst>
              <a:ext uri="{FF2B5EF4-FFF2-40B4-BE49-F238E27FC236}">
                <a16:creationId xmlns:a16="http://schemas.microsoft.com/office/drawing/2014/main" id="{2F66A438-E9D9-49E4-9A4A-810222C5881E}"/>
              </a:ext>
            </a:extLst>
          </p:cNvPr>
          <p:cNvSpPr>
            <a:spLocks noGrp="1"/>
          </p:cNvSpPr>
          <p:nvPr>
            <p:ph idx="1"/>
          </p:nvPr>
        </p:nvSpPr>
        <p:spPr/>
        <p:txBody>
          <a:bodyPr/>
          <a:lstStyle/>
          <a:p>
            <a:pPr marL="0" indent="0">
              <a:buNone/>
            </a:pPr>
            <a:r>
              <a:rPr lang="en-US" sz="2800" dirty="0"/>
              <a:t>Increased Access – ensures any participant, especially individuals with barriers to employment, who enter an AJCC, have access to partner programs, services, and activities where they’re eligible, including physical and programmatic access, as described in WIOA Section 134(d).</a:t>
            </a:r>
          </a:p>
          <a:p>
            <a:pPr marL="0" indent="0">
              <a:buNone/>
            </a:pPr>
            <a:endParaRPr lang="en-US" dirty="0"/>
          </a:p>
        </p:txBody>
      </p:sp>
    </p:spTree>
    <p:extLst>
      <p:ext uri="{BB962C8B-B14F-4D97-AF65-F5344CB8AC3E}">
        <p14:creationId xmlns:p14="http://schemas.microsoft.com/office/powerpoint/2010/main" val="3975608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4B19C-71C5-4F5C-82FE-BE9BA9D40740}"/>
              </a:ext>
            </a:extLst>
          </p:cNvPr>
          <p:cNvSpPr>
            <a:spLocks noGrp="1"/>
          </p:cNvSpPr>
          <p:nvPr>
            <p:ph type="title"/>
          </p:nvPr>
        </p:nvSpPr>
        <p:spPr/>
        <p:txBody>
          <a:bodyPr/>
          <a:lstStyle/>
          <a:p>
            <a:r>
              <a:rPr lang="en-US"/>
              <a:t>Co-Enrollment Key Concepts (3)</a:t>
            </a:r>
          </a:p>
        </p:txBody>
      </p:sp>
      <p:sp>
        <p:nvSpPr>
          <p:cNvPr id="3" name="Content Placeholder 2">
            <a:extLst>
              <a:ext uri="{FF2B5EF4-FFF2-40B4-BE49-F238E27FC236}">
                <a16:creationId xmlns:a16="http://schemas.microsoft.com/office/drawing/2014/main" id="{2C8BE7AE-7D0C-4DD3-8984-7DB901B1DCE9}"/>
              </a:ext>
            </a:extLst>
          </p:cNvPr>
          <p:cNvSpPr>
            <a:spLocks noGrp="1"/>
          </p:cNvSpPr>
          <p:nvPr>
            <p:ph idx="1"/>
          </p:nvPr>
        </p:nvSpPr>
        <p:spPr/>
        <p:txBody>
          <a:bodyPr/>
          <a:lstStyle/>
          <a:p>
            <a:pPr>
              <a:spcBef>
                <a:spcPts val="1200"/>
              </a:spcBef>
              <a:spcAft>
                <a:spcPts val="1200"/>
              </a:spcAft>
            </a:pPr>
            <a:r>
              <a:rPr lang="en-US" sz="2800"/>
              <a:t>Continuous improvement – create a delivery system that is focused on process improvement and challenges the status quo.</a:t>
            </a:r>
          </a:p>
          <a:p>
            <a:pPr>
              <a:spcBef>
                <a:spcPts val="1200"/>
              </a:spcBef>
              <a:spcAft>
                <a:spcPts val="1200"/>
              </a:spcAft>
            </a:pPr>
            <a:r>
              <a:rPr lang="en-US" sz="2800"/>
              <a:t>Partnership – align goals, outcomes, and resources with all local partners in the AJCC system to leverage resources to provide a higher quality and level of services. </a:t>
            </a:r>
          </a:p>
          <a:p>
            <a:pPr marL="0" indent="0">
              <a:buNone/>
            </a:pPr>
            <a:endParaRPr lang="en-US"/>
          </a:p>
        </p:txBody>
      </p:sp>
    </p:spTree>
    <p:extLst>
      <p:ext uri="{BB962C8B-B14F-4D97-AF65-F5344CB8AC3E}">
        <p14:creationId xmlns:p14="http://schemas.microsoft.com/office/powerpoint/2010/main" val="8621954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9F95A-5614-4CBA-9F6C-8CDDAA510CB2}"/>
              </a:ext>
            </a:extLst>
          </p:cNvPr>
          <p:cNvSpPr>
            <a:spLocks noGrp="1"/>
          </p:cNvSpPr>
          <p:nvPr>
            <p:ph type="title"/>
          </p:nvPr>
        </p:nvSpPr>
        <p:spPr/>
        <p:txBody>
          <a:bodyPr/>
          <a:lstStyle/>
          <a:p>
            <a:r>
              <a:rPr lang="en-US"/>
              <a:t>Intake/Referral</a:t>
            </a:r>
          </a:p>
        </p:txBody>
      </p:sp>
      <p:sp>
        <p:nvSpPr>
          <p:cNvPr id="3" name="Content Placeholder 2">
            <a:extLst>
              <a:ext uri="{FF2B5EF4-FFF2-40B4-BE49-F238E27FC236}">
                <a16:creationId xmlns:a16="http://schemas.microsoft.com/office/drawing/2014/main" id="{18E49DF7-A5AC-4363-BD83-7A875FDBB30C}"/>
              </a:ext>
            </a:extLst>
          </p:cNvPr>
          <p:cNvSpPr>
            <a:spLocks noGrp="1"/>
          </p:cNvSpPr>
          <p:nvPr>
            <p:ph idx="1"/>
          </p:nvPr>
        </p:nvSpPr>
        <p:spPr/>
        <p:txBody>
          <a:bodyPr/>
          <a:lstStyle/>
          <a:p>
            <a:pPr marL="0" indent="0">
              <a:buNone/>
            </a:pPr>
            <a:r>
              <a:rPr lang="en-US" dirty="0"/>
              <a:t>Goal: common intake</a:t>
            </a:r>
          </a:p>
          <a:p>
            <a:pPr lvl="1">
              <a:spcBef>
                <a:spcPts val="1200"/>
              </a:spcBef>
              <a:spcAft>
                <a:spcPts val="600"/>
              </a:spcAft>
            </a:pPr>
            <a:r>
              <a:rPr lang="en-US" dirty="0"/>
              <a:t>Reduces the paperwork required for an individual to provide and complete during intake.</a:t>
            </a:r>
          </a:p>
          <a:p>
            <a:pPr lvl="1">
              <a:spcBef>
                <a:spcPts val="1200"/>
              </a:spcBef>
              <a:spcAft>
                <a:spcPts val="600"/>
              </a:spcAft>
            </a:pPr>
            <a:r>
              <a:rPr lang="en-US" dirty="0"/>
              <a:t>May include authorization to release information that allows partners to share and enter information in their respective case management system. </a:t>
            </a:r>
          </a:p>
          <a:p>
            <a:pPr lvl="1">
              <a:spcBef>
                <a:spcPts val="1200"/>
              </a:spcBef>
              <a:spcAft>
                <a:spcPts val="600"/>
              </a:spcAft>
            </a:pPr>
            <a:r>
              <a:rPr lang="en-US" dirty="0"/>
              <a:t>Streamlines data sharing and supports the tracking of referrals, co-enrollments, and outcomes. </a:t>
            </a:r>
          </a:p>
          <a:p>
            <a:pPr lvl="1">
              <a:spcBef>
                <a:spcPts val="1200"/>
              </a:spcBef>
              <a:spcAft>
                <a:spcPts val="600"/>
              </a:spcAft>
            </a:pPr>
            <a:r>
              <a:rPr lang="en-US" dirty="0"/>
              <a:t>Helps people with multiple barriers access coordinated services.</a:t>
            </a:r>
          </a:p>
          <a:p>
            <a:pPr marL="0" indent="0">
              <a:buNone/>
            </a:pPr>
            <a:endParaRPr lang="en-US" dirty="0"/>
          </a:p>
        </p:txBody>
      </p:sp>
    </p:spTree>
    <p:extLst>
      <p:ext uri="{BB962C8B-B14F-4D97-AF65-F5344CB8AC3E}">
        <p14:creationId xmlns:p14="http://schemas.microsoft.com/office/powerpoint/2010/main" val="9476395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B9543-0A32-4EE0-9811-9A18E8F3C6FD}"/>
              </a:ext>
            </a:extLst>
          </p:cNvPr>
          <p:cNvSpPr>
            <a:spLocks noGrp="1"/>
          </p:cNvSpPr>
          <p:nvPr>
            <p:ph type="title"/>
          </p:nvPr>
        </p:nvSpPr>
        <p:spPr/>
        <p:txBody>
          <a:bodyPr/>
          <a:lstStyle/>
          <a:p>
            <a:r>
              <a:rPr lang="en-US" dirty="0"/>
              <a:t>Panel Discussion</a:t>
            </a:r>
          </a:p>
        </p:txBody>
      </p:sp>
      <p:sp>
        <p:nvSpPr>
          <p:cNvPr id="3" name="Content Placeholder 2">
            <a:extLst>
              <a:ext uri="{FF2B5EF4-FFF2-40B4-BE49-F238E27FC236}">
                <a16:creationId xmlns:a16="http://schemas.microsoft.com/office/drawing/2014/main" id="{5EF854DC-F6ED-4A24-8176-8D608F849EBE}"/>
              </a:ext>
            </a:extLst>
          </p:cNvPr>
          <p:cNvSpPr>
            <a:spLocks noGrp="1"/>
          </p:cNvSpPr>
          <p:nvPr>
            <p:ph idx="1"/>
          </p:nvPr>
        </p:nvSpPr>
        <p:spPr>
          <a:xfrm>
            <a:off x="152400" y="1529362"/>
            <a:ext cx="11887200" cy="4282157"/>
          </a:xfrm>
        </p:spPr>
        <p:txBody>
          <a:bodyPr>
            <a:normAutofit/>
          </a:bodyPr>
          <a:lstStyle/>
          <a:p>
            <a:pPr marL="0" indent="0">
              <a:buNone/>
            </a:pPr>
            <a:r>
              <a:rPr lang="en-US" dirty="0"/>
              <a:t>Hear from field practitioners regarding their experience working with AJCCs and local workforce development boards.</a:t>
            </a:r>
          </a:p>
          <a:p>
            <a:endParaRPr lang="en-US" dirty="0"/>
          </a:p>
          <a:p>
            <a:pPr marL="0" indent="0" algn="ctr">
              <a:buNone/>
            </a:pPr>
            <a:r>
              <a:rPr lang="en-US" dirty="0"/>
              <a:t>Adele McClain, Apple Valley Adult Education</a:t>
            </a:r>
          </a:p>
          <a:p>
            <a:pPr algn="ctr"/>
            <a:endParaRPr lang="en-US" dirty="0"/>
          </a:p>
          <a:p>
            <a:pPr marL="0" indent="0" algn="ctr">
              <a:buNone/>
            </a:pPr>
            <a:r>
              <a:rPr lang="en-US" dirty="0"/>
              <a:t>MaryAnn Pranke, Glendale Community College</a:t>
            </a:r>
          </a:p>
          <a:p>
            <a:endParaRPr lang="en-US" dirty="0"/>
          </a:p>
        </p:txBody>
      </p:sp>
    </p:spTree>
    <p:extLst>
      <p:ext uri="{BB962C8B-B14F-4D97-AF65-F5344CB8AC3E}">
        <p14:creationId xmlns:p14="http://schemas.microsoft.com/office/powerpoint/2010/main" val="33049307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7AC9-6B74-492C-A839-C6C2D5252498}"/>
              </a:ext>
            </a:extLst>
          </p:cNvPr>
          <p:cNvSpPr>
            <a:spLocks noGrp="1"/>
          </p:cNvSpPr>
          <p:nvPr>
            <p:ph type="title"/>
          </p:nvPr>
        </p:nvSpPr>
        <p:spPr/>
        <p:txBody>
          <a:bodyPr/>
          <a:lstStyle/>
          <a:p>
            <a:r>
              <a:rPr lang="en-US"/>
              <a:t>Small Group Discussion</a:t>
            </a:r>
          </a:p>
        </p:txBody>
      </p:sp>
      <p:sp>
        <p:nvSpPr>
          <p:cNvPr id="3" name="Content Placeholder 2">
            <a:extLst>
              <a:ext uri="{FF2B5EF4-FFF2-40B4-BE49-F238E27FC236}">
                <a16:creationId xmlns:a16="http://schemas.microsoft.com/office/drawing/2014/main" id="{86D89A62-C69D-45E0-91AE-D19F0226D41F}"/>
              </a:ext>
            </a:extLst>
          </p:cNvPr>
          <p:cNvSpPr>
            <a:spLocks noGrp="1"/>
          </p:cNvSpPr>
          <p:nvPr>
            <p:ph idx="1"/>
          </p:nvPr>
        </p:nvSpPr>
        <p:spPr/>
        <p:txBody>
          <a:bodyPr vert="horz" lIns="91440" tIns="45720" rIns="91440" bIns="45720" rtlCol="0" anchor="t">
            <a:normAutofit/>
          </a:bodyPr>
          <a:lstStyle/>
          <a:p>
            <a:pPr lvl="1"/>
            <a:r>
              <a:rPr lang="en-US"/>
              <a:t>In your groups, choose a recorder and a presenter.</a:t>
            </a:r>
          </a:p>
          <a:p>
            <a:pPr marL="391795" lvl="1" indent="0">
              <a:buNone/>
            </a:pPr>
            <a:endParaRPr lang="en-US">
              <a:cs typeface="Arial" panose="020B0604020202020204"/>
            </a:endParaRPr>
          </a:p>
          <a:p>
            <a:pPr lvl="1"/>
            <a:r>
              <a:rPr lang="en-US"/>
              <a:t>Topic: What</a:t>
            </a:r>
            <a:r>
              <a:rPr lang="en-US">
                <a:ea typeface="+mn-lt"/>
                <a:cs typeface="+mn-lt"/>
              </a:rPr>
              <a:t> are some ideas and methods to ensure that your students will be connected to all AJCC services they are eligible for?</a:t>
            </a:r>
            <a:endParaRPr lang="en-US"/>
          </a:p>
          <a:p>
            <a:pPr lvl="1"/>
            <a:endParaRPr lang="en-US">
              <a:cs typeface="Arial"/>
            </a:endParaRPr>
          </a:p>
          <a:p>
            <a:pPr lvl="1"/>
            <a:endParaRPr lang="en-US">
              <a:cs typeface="Arial"/>
            </a:endParaRPr>
          </a:p>
        </p:txBody>
      </p:sp>
    </p:spTree>
    <p:extLst>
      <p:ext uri="{BB962C8B-B14F-4D97-AF65-F5344CB8AC3E}">
        <p14:creationId xmlns:p14="http://schemas.microsoft.com/office/powerpoint/2010/main" val="435784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3AF29-8653-45C1-BB00-1E8E882171D5}"/>
              </a:ext>
            </a:extLst>
          </p:cNvPr>
          <p:cNvSpPr>
            <a:spLocks noGrp="1"/>
          </p:cNvSpPr>
          <p:nvPr>
            <p:ph type="title"/>
          </p:nvPr>
        </p:nvSpPr>
        <p:spPr/>
        <p:txBody>
          <a:bodyPr>
            <a:normAutofit/>
          </a:bodyPr>
          <a:lstStyle/>
          <a:p>
            <a:r>
              <a:rPr lang="en-US" dirty="0">
                <a:effectLst/>
                <a:cs typeface="Arial"/>
              </a:rPr>
              <a:t>Types of AJCC (1)</a:t>
            </a:r>
            <a:endParaRPr lang="en-US" dirty="0">
              <a:cs typeface="Arial"/>
            </a:endParaRPr>
          </a:p>
        </p:txBody>
      </p:sp>
      <p:sp>
        <p:nvSpPr>
          <p:cNvPr id="3" name="Content Placeholder 2">
            <a:extLst>
              <a:ext uri="{FF2B5EF4-FFF2-40B4-BE49-F238E27FC236}">
                <a16:creationId xmlns:a16="http://schemas.microsoft.com/office/drawing/2014/main" id="{AE625E13-849A-48CD-B849-43EA36324BFD}"/>
              </a:ext>
            </a:extLst>
          </p:cNvPr>
          <p:cNvSpPr>
            <a:spLocks noGrp="1"/>
          </p:cNvSpPr>
          <p:nvPr>
            <p:ph idx="1"/>
          </p:nvPr>
        </p:nvSpPr>
        <p:spPr/>
        <p:txBody>
          <a:bodyPr/>
          <a:lstStyle/>
          <a:p>
            <a:pPr marL="274320" lvl="1" eaLnBrk="0" fontAlgn="base" hangingPunct="0">
              <a:lnSpc>
                <a:spcPct val="100000"/>
              </a:lnSpc>
              <a:spcBef>
                <a:spcPct val="0"/>
              </a:spcBef>
              <a:spcAft>
                <a:spcPts val="1800"/>
              </a:spcAft>
              <a:buSzPct val="100000"/>
              <a:defRPr/>
            </a:pPr>
            <a:r>
              <a:rPr lang="en-US" altLang="en-US" b="1" dirty="0">
                <a:cs typeface="Arial" panose="020B0604020202020204" pitchFamily="34" charset="0"/>
              </a:rPr>
              <a:t>Comprehensive</a:t>
            </a:r>
            <a:r>
              <a:rPr lang="en-US" altLang="en-US" dirty="0">
                <a:cs typeface="Arial" panose="020B0604020202020204" pitchFamily="34" charset="0"/>
              </a:rPr>
              <a:t> – provides access to all required America's Job Centers of California (AJCC) partner programs, services, and activities with at least one Title I staff physically present</a:t>
            </a:r>
          </a:p>
          <a:p>
            <a:pPr marL="822325" lvl="1" indent="-255588" eaLnBrk="0" fontAlgn="base" hangingPunct="0">
              <a:lnSpc>
                <a:spcPct val="100000"/>
              </a:lnSpc>
              <a:spcBef>
                <a:spcPct val="0"/>
              </a:spcBef>
              <a:spcAft>
                <a:spcPts val="1800"/>
              </a:spcAft>
              <a:buClr>
                <a:srgbClr val="7C9FCF"/>
              </a:buClr>
              <a:buSzPct val="68000"/>
              <a:buFont typeface="Wingdings 3" pitchFamily="18" charset="2"/>
              <a:buChar char=""/>
              <a:defRPr/>
            </a:pPr>
            <a:endParaRPr lang="en-US" dirty="0"/>
          </a:p>
        </p:txBody>
      </p:sp>
    </p:spTree>
    <p:extLst>
      <p:ext uri="{BB962C8B-B14F-4D97-AF65-F5344CB8AC3E}">
        <p14:creationId xmlns:p14="http://schemas.microsoft.com/office/powerpoint/2010/main" val="1292375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3AF29-8653-45C1-BB00-1E8E882171D5}"/>
              </a:ext>
            </a:extLst>
          </p:cNvPr>
          <p:cNvSpPr>
            <a:spLocks noGrp="1"/>
          </p:cNvSpPr>
          <p:nvPr>
            <p:ph type="title"/>
          </p:nvPr>
        </p:nvSpPr>
        <p:spPr/>
        <p:txBody>
          <a:bodyPr>
            <a:normAutofit/>
          </a:bodyPr>
          <a:lstStyle/>
          <a:p>
            <a:r>
              <a:rPr kumimoji="0" lang="en-US" sz="4400" i="0" u="none" strike="noStrike" kern="1200" cap="none" spc="0" normalizeH="0" baseline="0" noProof="0">
                <a:ln>
                  <a:noFill/>
                </a:ln>
                <a:effectLst/>
                <a:uLnTx/>
                <a:uFillTx/>
                <a:cs typeface="Arial"/>
              </a:rPr>
              <a:t>Types of AJCC (2)</a:t>
            </a:r>
            <a:endParaRPr lang="en-US" sz="4000">
              <a:cs typeface="Arial"/>
            </a:endParaRPr>
          </a:p>
        </p:txBody>
      </p:sp>
      <p:sp>
        <p:nvSpPr>
          <p:cNvPr id="3" name="Content Placeholder 2">
            <a:extLst>
              <a:ext uri="{FF2B5EF4-FFF2-40B4-BE49-F238E27FC236}">
                <a16:creationId xmlns:a16="http://schemas.microsoft.com/office/drawing/2014/main" id="{AE625E13-849A-48CD-B849-43EA36324BFD}"/>
              </a:ext>
            </a:extLst>
          </p:cNvPr>
          <p:cNvSpPr>
            <a:spLocks noGrp="1"/>
          </p:cNvSpPr>
          <p:nvPr>
            <p:ph idx="1"/>
          </p:nvPr>
        </p:nvSpPr>
        <p:spPr/>
        <p:txBody>
          <a:bodyPr/>
          <a:lstStyle/>
          <a:p>
            <a:pPr>
              <a:spcBef>
                <a:spcPts val="1200"/>
              </a:spcBef>
              <a:spcAft>
                <a:spcPts val="1200"/>
              </a:spcAft>
            </a:pPr>
            <a:r>
              <a:rPr lang="en-US" altLang="en-US" sz="2800" b="1">
                <a:cs typeface="Arial" panose="020B0604020202020204" pitchFamily="34" charset="0"/>
              </a:rPr>
              <a:t>Affiliate</a:t>
            </a:r>
            <a:r>
              <a:rPr lang="en-US" altLang="en-US" sz="2800">
                <a:cs typeface="Arial" panose="020B0604020202020204" pitchFamily="34" charset="0"/>
              </a:rPr>
              <a:t> – provides access to one or more AJCC partner programs, services, and activities</a:t>
            </a:r>
          </a:p>
          <a:p>
            <a:pPr>
              <a:spcBef>
                <a:spcPts val="1200"/>
              </a:spcBef>
              <a:spcAft>
                <a:spcPts val="1200"/>
              </a:spcAft>
            </a:pPr>
            <a:r>
              <a:rPr lang="en-US" altLang="en-US" sz="2800" b="1">
                <a:cs typeface="Arial" panose="020B0604020202020204" pitchFamily="34" charset="0"/>
              </a:rPr>
              <a:t>Specialized</a:t>
            </a:r>
            <a:r>
              <a:rPr lang="en-US" altLang="en-US" sz="2800">
                <a:cs typeface="Arial" panose="020B0604020202020204" pitchFamily="34" charset="0"/>
              </a:rPr>
              <a:t> – associated with either a Comprehensive or Affiliate AJCC, and addresses specific needs of dislocated workers, youth, or key industry sectors, or clusters </a:t>
            </a:r>
          </a:p>
          <a:p>
            <a:pPr marL="822325" lvl="1" indent="-255588" eaLnBrk="0" fontAlgn="base" hangingPunct="0">
              <a:lnSpc>
                <a:spcPct val="100000"/>
              </a:lnSpc>
              <a:spcBef>
                <a:spcPct val="0"/>
              </a:spcBef>
              <a:spcAft>
                <a:spcPts val="1800"/>
              </a:spcAft>
              <a:buClr>
                <a:srgbClr val="7C9FCF"/>
              </a:buClr>
              <a:buSzPct val="68000"/>
              <a:buFont typeface="Wingdings 3" pitchFamily="18" charset="2"/>
              <a:buChar char=""/>
              <a:defRPr/>
            </a:pPr>
            <a:endParaRPr lang="en-US"/>
          </a:p>
        </p:txBody>
      </p:sp>
    </p:spTree>
    <p:extLst>
      <p:ext uri="{BB962C8B-B14F-4D97-AF65-F5344CB8AC3E}">
        <p14:creationId xmlns:p14="http://schemas.microsoft.com/office/powerpoint/2010/main" val="1046558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33F4-FA82-4E0F-8F22-59F0CF5A73A3}"/>
              </a:ext>
            </a:extLst>
          </p:cNvPr>
          <p:cNvSpPr>
            <a:spLocks noGrp="1"/>
          </p:cNvSpPr>
          <p:nvPr>
            <p:ph type="title"/>
          </p:nvPr>
        </p:nvSpPr>
        <p:spPr/>
        <p:txBody>
          <a:bodyPr/>
          <a:lstStyle/>
          <a:p>
            <a:r>
              <a:rPr lang="en-US" altLang="en-US" sz="4400" dirty="0">
                <a:effectLst/>
                <a:cs typeface="Arial"/>
              </a:rPr>
              <a:t>AJCC Core Partners</a:t>
            </a:r>
            <a:endParaRPr lang="en-US" dirty="0">
              <a:cs typeface="Arial"/>
            </a:endParaRPr>
          </a:p>
        </p:txBody>
      </p:sp>
      <p:sp>
        <p:nvSpPr>
          <p:cNvPr id="3" name="Content Placeholder 2">
            <a:extLst>
              <a:ext uri="{FF2B5EF4-FFF2-40B4-BE49-F238E27FC236}">
                <a16:creationId xmlns:a16="http://schemas.microsoft.com/office/drawing/2014/main" id="{02698144-9CE1-4F16-B73F-46AD19AA47A0}"/>
              </a:ext>
            </a:extLst>
          </p:cNvPr>
          <p:cNvSpPr>
            <a:spLocks noGrp="1"/>
          </p:cNvSpPr>
          <p:nvPr>
            <p:ph idx="1"/>
          </p:nvPr>
        </p:nvSpPr>
        <p:spPr/>
        <p:txBody>
          <a:bodyPr/>
          <a:lstStyle/>
          <a:p>
            <a:pPr>
              <a:spcBef>
                <a:spcPts val="1200"/>
              </a:spcBef>
              <a:spcAft>
                <a:spcPts val="1200"/>
              </a:spcAft>
            </a:pPr>
            <a:r>
              <a:rPr lang="en-US" altLang="en-US" sz="2800" dirty="0">
                <a:cs typeface="Arial" panose="020B0604020202020204" pitchFamily="34" charset="0"/>
              </a:rPr>
              <a:t>Title I Adult, Dislocated Worker, and Youth</a:t>
            </a:r>
          </a:p>
          <a:p>
            <a:pPr>
              <a:spcBef>
                <a:spcPts val="1200"/>
              </a:spcBef>
              <a:spcAft>
                <a:spcPts val="1200"/>
              </a:spcAft>
            </a:pPr>
            <a:r>
              <a:rPr lang="en-US" altLang="en-US" sz="2800" dirty="0">
                <a:cs typeface="Arial" panose="020B0604020202020204" pitchFamily="34" charset="0"/>
              </a:rPr>
              <a:t>Title II Adult Education and Family Literacy Act</a:t>
            </a:r>
          </a:p>
          <a:p>
            <a:pPr>
              <a:spcBef>
                <a:spcPts val="1200"/>
              </a:spcBef>
              <a:spcAft>
                <a:spcPts val="1200"/>
              </a:spcAft>
            </a:pPr>
            <a:r>
              <a:rPr lang="en-US" altLang="en-US" sz="2800" dirty="0">
                <a:cs typeface="Arial" panose="020B0604020202020204" pitchFamily="34" charset="0"/>
              </a:rPr>
              <a:t>Title III Wagner-</a:t>
            </a:r>
            <a:r>
              <a:rPr lang="en-US" altLang="en-US" sz="2800" dirty="0" err="1">
                <a:cs typeface="Arial" panose="020B0604020202020204" pitchFamily="34" charset="0"/>
              </a:rPr>
              <a:t>Peyser</a:t>
            </a:r>
            <a:r>
              <a:rPr lang="en-US" altLang="en-US" sz="2800" dirty="0">
                <a:cs typeface="Arial" panose="020B0604020202020204" pitchFamily="34" charset="0"/>
              </a:rPr>
              <a:t> Act Employment Service</a:t>
            </a:r>
          </a:p>
          <a:p>
            <a:pPr>
              <a:spcBef>
                <a:spcPts val="1200"/>
              </a:spcBef>
              <a:spcAft>
                <a:spcPts val="1200"/>
              </a:spcAft>
            </a:pPr>
            <a:r>
              <a:rPr lang="en-US" altLang="en-US" sz="2800" dirty="0">
                <a:cs typeface="Arial" panose="020B0604020202020204" pitchFamily="34" charset="0"/>
              </a:rPr>
              <a:t>Title IV Vocational Rehabilitation</a:t>
            </a:r>
          </a:p>
          <a:p>
            <a:endParaRPr lang="en-US" dirty="0"/>
          </a:p>
        </p:txBody>
      </p:sp>
    </p:spTree>
    <p:extLst>
      <p:ext uri="{BB962C8B-B14F-4D97-AF65-F5344CB8AC3E}">
        <p14:creationId xmlns:p14="http://schemas.microsoft.com/office/powerpoint/2010/main" val="700628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4E68E-C718-4C6E-BA6F-47513FC6B0E9}"/>
              </a:ext>
            </a:extLst>
          </p:cNvPr>
          <p:cNvSpPr>
            <a:spLocks noGrp="1"/>
          </p:cNvSpPr>
          <p:nvPr>
            <p:ph type="title"/>
          </p:nvPr>
        </p:nvSpPr>
        <p:spPr/>
        <p:txBody>
          <a:bodyPr/>
          <a:lstStyle/>
          <a:p>
            <a:r>
              <a:rPr lang="en-US" altLang="en-US" sz="4400" dirty="0">
                <a:effectLst/>
                <a:cs typeface="Arial"/>
              </a:rPr>
              <a:t>Requirements of AJCC Partners</a:t>
            </a:r>
            <a:endParaRPr lang="en-US" dirty="0">
              <a:cs typeface="Arial"/>
            </a:endParaRPr>
          </a:p>
        </p:txBody>
      </p:sp>
      <p:sp>
        <p:nvSpPr>
          <p:cNvPr id="3" name="Content Placeholder 2">
            <a:extLst>
              <a:ext uri="{FF2B5EF4-FFF2-40B4-BE49-F238E27FC236}">
                <a16:creationId xmlns:a16="http://schemas.microsoft.com/office/drawing/2014/main" id="{DD2AD91F-FF56-47E6-B578-78E37227D13C}"/>
              </a:ext>
            </a:extLst>
          </p:cNvPr>
          <p:cNvSpPr>
            <a:spLocks noGrp="1"/>
          </p:cNvSpPr>
          <p:nvPr>
            <p:ph idx="1"/>
          </p:nvPr>
        </p:nvSpPr>
        <p:spPr/>
        <p:txBody>
          <a:bodyPr vert="horz" lIns="91440" tIns="45720" rIns="91440" bIns="45720" rtlCol="0" anchor="t">
            <a:normAutofit/>
          </a:bodyPr>
          <a:lstStyle/>
          <a:p>
            <a:pPr>
              <a:spcBef>
                <a:spcPct val="0"/>
              </a:spcBef>
              <a:spcAft>
                <a:spcPts val="2000"/>
              </a:spcAft>
            </a:pPr>
            <a:r>
              <a:rPr lang="en-US" altLang="en-US" sz="2800" dirty="0">
                <a:cs typeface="Arial"/>
              </a:rPr>
              <a:t>Provide access to its programs or activities</a:t>
            </a:r>
          </a:p>
          <a:p>
            <a:pPr>
              <a:spcBef>
                <a:spcPct val="0"/>
              </a:spcBef>
              <a:spcAft>
                <a:spcPts val="2000"/>
              </a:spcAft>
            </a:pPr>
            <a:r>
              <a:rPr lang="en-US" altLang="en-US" sz="2800" dirty="0">
                <a:cs typeface="Arial"/>
              </a:rPr>
              <a:t>Use a portion of its funds to support infrastructure and to provide career services</a:t>
            </a:r>
          </a:p>
          <a:p>
            <a:pPr>
              <a:spcBef>
                <a:spcPct val="0"/>
              </a:spcBef>
              <a:spcAft>
                <a:spcPts val="2000"/>
              </a:spcAft>
            </a:pPr>
            <a:r>
              <a:rPr lang="en-US" altLang="en-US" sz="2800" dirty="0">
                <a:cs typeface="Arial"/>
              </a:rPr>
              <a:t>Enter into a Memorandum of Understanding (MOU) with the Local Workforce Development Board (LWDB)</a:t>
            </a:r>
          </a:p>
          <a:p>
            <a:pPr>
              <a:spcBef>
                <a:spcPct val="0"/>
              </a:spcBef>
              <a:spcAft>
                <a:spcPts val="2000"/>
              </a:spcAft>
            </a:pPr>
            <a:r>
              <a:rPr lang="en-US" altLang="en-US" sz="2800" dirty="0">
                <a:cs typeface="Arial"/>
              </a:rPr>
              <a:t>Participate in the operation of the AJCC delivery system consistent with the terms of the MOU</a:t>
            </a:r>
          </a:p>
          <a:p>
            <a:pPr>
              <a:spcBef>
                <a:spcPct val="0"/>
              </a:spcBef>
              <a:spcAft>
                <a:spcPts val="2000"/>
              </a:spcAft>
            </a:pPr>
            <a:r>
              <a:rPr lang="en-US" altLang="en-US" sz="2800" dirty="0">
                <a:cs typeface="Arial"/>
              </a:rPr>
              <a:t>Provide representation on the State and LWDBs as required and participate in Board committees as needed</a:t>
            </a:r>
          </a:p>
          <a:p>
            <a:endParaRPr lang="en-US" dirty="0"/>
          </a:p>
        </p:txBody>
      </p:sp>
    </p:spTree>
    <p:extLst>
      <p:ext uri="{BB962C8B-B14F-4D97-AF65-F5344CB8AC3E}">
        <p14:creationId xmlns:p14="http://schemas.microsoft.com/office/powerpoint/2010/main" val="3359697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F600A-D53D-476E-B030-2884EAA9ED48}"/>
              </a:ext>
            </a:extLst>
          </p:cNvPr>
          <p:cNvSpPr>
            <a:spLocks noGrp="1"/>
          </p:cNvSpPr>
          <p:nvPr>
            <p:ph type="title"/>
          </p:nvPr>
        </p:nvSpPr>
        <p:spPr/>
        <p:txBody>
          <a:bodyPr/>
          <a:lstStyle/>
          <a:p>
            <a:r>
              <a:rPr lang="en-US" altLang="en-US" sz="4400" dirty="0">
                <a:effectLst/>
                <a:cs typeface="Arial"/>
              </a:rPr>
              <a:t>Purpose of the MOU</a:t>
            </a:r>
            <a:endParaRPr lang="en-US" dirty="0">
              <a:cs typeface="Arial"/>
            </a:endParaRPr>
          </a:p>
        </p:txBody>
      </p:sp>
      <p:sp>
        <p:nvSpPr>
          <p:cNvPr id="3" name="Content Placeholder 2">
            <a:extLst>
              <a:ext uri="{FF2B5EF4-FFF2-40B4-BE49-F238E27FC236}">
                <a16:creationId xmlns:a16="http://schemas.microsoft.com/office/drawing/2014/main" id="{BB36898D-273D-452C-875C-9BA8468853F1}"/>
              </a:ext>
            </a:extLst>
          </p:cNvPr>
          <p:cNvSpPr>
            <a:spLocks noGrp="1"/>
          </p:cNvSpPr>
          <p:nvPr>
            <p:ph idx="1"/>
          </p:nvPr>
        </p:nvSpPr>
        <p:spPr/>
        <p:txBody>
          <a:bodyPr vert="horz" lIns="91440" tIns="45720" rIns="91440" bIns="45720" rtlCol="0" anchor="t">
            <a:normAutofit/>
          </a:bodyPr>
          <a:lstStyle/>
          <a:p>
            <a:pPr marL="0" indent="0">
              <a:buClr>
                <a:schemeClr val="bg1"/>
              </a:buClr>
              <a:buNone/>
              <a:defRPr/>
            </a:pPr>
            <a:r>
              <a:rPr lang="en-US" sz="2800" dirty="0">
                <a:cs typeface="Arial"/>
              </a:rPr>
              <a:t>To establish the roles and responsibilities of the LWDB, the Chief Elected Official (CEO), and the AJCC Partners, in relation to the operation of the AJCC delivery system.</a:t>
            </a:r>
          </a:p>
          <a:p>
            <a:pPr marL="0" indent="0">
              <a:buFontTx/>
              <a:buNone/>
              <a:defRPr/>
            </a:pPr>
            <a:endParaRPr lang="en-US" sz="2800" dirty="0">
              <a:cs typeface="Arial" panose="020B0604020202020204" pitchFamily="34" charset="0"/>
            </a:endParaRPr>
          </a:p>
          <a:p>
            <a:pPr lvl="1">
              <a:buClr>
                <a:schemeClr val="bg1"/>
              </a:buClr>
              <a:buFont typeface="Arial" panose="020B0604020202020204" pitchFamily="34" charset="0"/>
              <a:buChar char="•"/>
              <a:defRPr/>
            </a:pPr>
            <a:r>
              <a:rPr lang="en-US" dirty="0">
                <a:cs typeface="Arial"/>
              </a:rPr>
              <a:t>Product of local discussion and negotiation to ensure successful integration and implementation of partner programs</a:t>
            </a:r>
          </a:p>
          <a:p>
            <a:pPr marL="457200" lvl="1" indent="0">
              <a:buClr>
                <a:schemeClr val="bg1"/>
              </a:buClr>
              <a:buNone/>
              <a:defRPr/>
            </a:pPr>
            <a:endParaRPr lang="en-US" sz="2800" dirty="0">
              <a:cs typeface="Arial" panose="020B0604020202020204" pitchFamily="34" charset="0"/>
            </a:endParaRPr>
          </a:p>
          <a:p>
            <a:pPr lvl="1">
              <a:buClr>
                <a:schemeClr val="bg1"/>
              </a:buClr>
              <a:buFont typeface="Arial" panose="020B0604020202020204" pitchFamily="34" charset="0"/>
              <a:buChar char="•"/>
              <a:defRPr/>
            </a:pPr>
            <a:r>
              <a:rPr lang="en-US" b="1" u="sng" dirty="0">
                <a:cs typeface="Arial"/>
              </a:rPr>
              <a:t>All</a:t>
            </a:r>
            <a:r>
              <a:rPr lang="en-US" dirty="0">
                <a:cs typeface="Arial"/>
              </a:rPr>
              <a:t> required partners must be included in the MOU</a:t>
            </a:r>
          </a:p>
          <a:p>
            <a:endParaRPr lang="en-US" dirty="0"/>
          </a:p>
        </p:txBody>
      </p:sp>
    </p:spTree>
    <p:extLst>
      <p:ext uri="{BB962C8B-B14F-4D97-AF65-F5344CB8AC3E}">
        <p14:creationId xmlns:p14="http://schemas.microsoft.com/office/powerpoint/2010/main" val="75872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50EDD-C8CC-45CB-BD33-144242B113B4}"/>
              </a:ext>
            </a:extLst>
          </p:cNvPr>
          <p:cNvSpPr>
            <a:spLocks noGrp="1"/>
          </p:cNvSpPr>
          <p:nvPr>
            <p:ph type="title"/>
          </p:nvPr>
        </p:nvSpPr>
        <p:spPr/>
        <p:txBody>
          <a:bodyPr/>
          <a:lstStyle/>
          <a:p>
            <a:r>
              <a:rPr lang="en-US" altLang="en-US" sz="4400">
                <a:effectLst/>
                <a:latin typeface="Arial"/>
                <a:cs typeface="Arial"/>
              </a:rPr>
              <a:t>Types of MOU</a:t>
            </a:r>
            <a:endParaRPr lang="en-US">
              <a:latin typeface="Arial"/>
              <a:cs typeface="Arial"/>
            </a:endParaRPr>
          </a:p>
        </p:txBody>
      </p:sp>
      <p:sp>
        <p:nvSpPr>
          <p:cNvPr id="3" name="Content Placeholder 2">
            <a:extLst>
              <a:ext uri="{FF2B5EF4-FFF2-40B4-BE49-F238E27FC236}">
                <a16:creationId xmlns:a16="http://schemas.microsoft.com/office/drawing/2014/main" id="{1DBB5369-6C63-45B8-A75E-D292389B91E3}"/>
              </a:ext>
            </a:extLst>
          </p:cNvPr>
          <p:cNvSpPr>
            <a:spLocks noGrp="1"/>
          </p:cNvSpPr>
          <p:nvPr>
            <p:ph idx="1"/>
          </p:nvPr>
        </p:nvSpPr>
        <p:spPr/>
        <p:txBody>
          <a:bodyPr vert="horz" lIns="91440" tIns="45720" rIns="91440" bIns="45720" rtlCol="0" anchor="t">
            <a:normAutofit/>
          </a:bodyPr>
          <a:lstStyle/>
          <a:p>
            <a:pPr>
              <a:spcBef>
                <a:spcPct val="20000"/>
              </a:spcBef>
              <a:buClr>
                <a:schemeClr val="bg1"/>
              </a:buClr>
              <a:defRPr/>
            </a:pPr>
            <a:r>
              <a:rPr lang="en-US" sz="2800" b="1" kern="0" dirty="0"/>
              <a:t>Separate Partner Agreements</a:t>
            </a:r>
            <a:endParaRPr lang="en-US" sz="2800" b="1" kern="0" dirty="0">
              <a:cs typeface="Arial"/>
            </a:endParaRPr>
          </a:p>
          <a:p>
            <a:pPr lvl="1">
              <a:spcBef>
                <a:spcPct val="20000"/>
              </a:spcBef>
              <a:buClr>
                <a:schemeClr val="bg1"/>
              </a:buClr>
              <a:defRPr/>
            </a:pPr>
            <a:r>
              <a:rPr lang="en-US" kern="0" dirty="0"/>
              <a:t>Local WDB (with the agreement of the CEO) may enter into agreements between each partner or groups of partners</a:t>
            </a:r>
            <a:endParaRPr lang="en-US" kern="0" dirty="0">
              <a:cs typeface="Arial"/>
            </a:endParaRPr>
          </a:p>
          <a:p>
            <a:pPr marL="0" lvl="0" indent="0">
              <a:spcBef>
                <a:spcPct val="20000"/>
              </a:spcBef>
              <a:buClr>
                <a:schemeClr val="accent4">
                  <a:lumMod val="75000"/>
                </a:schemeClr>
              </a:buClr>
              <a:buSzTx/>
              <a:buNone/>
              <a:defRPr/>
            </a:pPr>
            <a:endParaRPr lang="en-US" sz="1200" kern="0" dirty="0">
              <a:cs typeface="Arial"/>
            </a:endParaRPr>
          </a:p>
          <a:p>
            <a:pPr>
              <a:spcBef>
                <a:spcPct val="20000"/>
              </a:spcBef>
              <a:buClr>
                <a:schemeClr val="bg1"/>
              </a:buClr>
              <a:defRPr/>
            </a:pPr>
            <a:r>
              <a:rPr lang="en-US" sz="2800" b="1" kern="0" dirty="0"/>
              <a:t>“Umbrella” MOUs</a:t>
            </a:r>
            <a:endParaRPr lang="en-US" sz="2800" kern="0" dirty="0">
              <a:cs typeface="Arial"/>
            </a:endParaRPr>
          </a:p>
          <a:p>
            <a:pPr lvl="1">
              <a:spcBef>
                <a:spcPct val="20000"/>
              </a:spcBef>
              <a:spcAft>
                <a:spcPts val="1200"/>
              </a:spcAft>
              <a:buClr>
                <a:schemeClr val="bg1"/>
              </a:buClr>
              <a:defRPr/>
            </a:pPr>
            <a:r>
              <a:rPr lang="en-US" kern="0" dirty="0"/>
              <a:t>Address issues related to the AJCC system, its CEO, and all partners</a:t>
            </a:r>
            <a:endParaRPr lang="en-US" kern="0" dirty="0">
              <a:cs typeface="Arial"/>
            </a:endParaRPr>
          </a:p>
          <a:p>
            <a:pPr lvl="1">
              <a:spcBef>
                <a:spcPct val="20000"/>
              </a:spcBef>
              <a:spcAft>
                <a:spcPts val="1200"/>
              </a:spcAft>
              <a:buClr>
                <a:schemeClr val="bg1"/>
              </a:buClr>
              <a:defRPr/>
            </a:pPr>
            <a:r>
              <a:rPr lang="en-US" kern="0" dirty="0"/>
              <a:t>Allow partner programs to focus on service delivery</a:t>
            </a:r>
            <a:endParaRPr lang="en-US" kern="0" dirty="0">
              <a:cs typeface="Arial"/>
            </a:endParaRPr>
          </a:p>
          <a:p>
            <a:pPr lvl="1">
              <a:spcBef>
                <a:spcPct val="20000"/>
              </a:spcBef>
              <a:spcAft>
                <a:spcPts val="1200"/>
              </a:spcAft>
              <a:buClr>
                <a:schemeClr val="bg1"/>
              </a:buClr>
              <a:defRPr/>
            </a:pPr>
            <a:r>
              <a:rPr lang="en-US" kern="0" dirty="0"/>
              <a:t>Facilitate transparent and flexible agreements</a:t>
            </a:r>
            <a:endParaRPr lang="en-US" kern="0" dirty="0">
              <a:cs typeface="Arial"/>
            </a:endParaRPr>
          </a:p>
          <a:p>
            <a:endParaRPr lang="en-US" dirty="0"/>
          </a:p>
        </p:txBody>
      </p:sp>
    </p:spTree>
    <p:extLst>
      <p:ext uri="{BB962C8B-B14F-4D97-AF65-F5344CB8AC3E}">
        <p14:creationId xmlns:p14="http://schemas.microsoft.com/office/powerpoint/2010/main" val="3661166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A9784-C9AB-4552-852C-58457728FD1B}"/>
              </a:ext>
            </a:extLst>
          </p:cNvPr>
          <p:cNvSpPr>
            <a:spLocks noGrp="1"/>
          </p:cNvSpPr>
          <p:nvPr>
            <p:ph type="title"/>
          </p:nvPr>
        </p:nvSpPr>
        <p:spPr/>
        <p:txBody>
          <a:bodyPr/>
          <a:lstStyle/>
          <a:p>
            <a:r>
              <a:rPr lang="en-US" altLang="en-US" sz="4400">
                <a:effectLst/>
                <a:cs typeface="Arial"/>
              </a:rPr>
              <a:t>Major Components of the MOU</a:t>
            </a:r>
            <a:endParaRPr lang="en-US">
              <a:cs typeface="Arial"/>
            </a:endParaRPr>
          </a:p>
        </p:txBody>
      </p:sp>
      <p:sp>
        <p:nvSpPr>
          <p:cNvPr id="3" name="Content Placeholder 2">
            <a:extLst>
              <a:ext uri="{FF2B5EF4-FFF2-40B4-BE49-F238E27FC236}">
                <a16:creationId xmlns:a16="http://schemas.microsoft.com/office/drawing/2014/main" id="{8949242C-895D-4013-8D85-3731F0C266F6}"/>
              </a:ext>
            </a:extLst>
          </p:cNvPr>
          <p:cNvSpPr>
            <a:spLocks noGrp="1"/>
          </p:cNvSpPr>
          <p:nvPr>
            <p:ph idx="1"/>
          </p:nvPr>
        </p:nvSpPr>
        <p:spPr/>
        <p:txBody>
          <a:bodyPr vert="horz" lIns="91440" tIns="45720" rIns="91440" bIns="45720" rtlCol="0" anchor="t">
            <a:normAutofit/>
          </a:bodyPr>
          <a:lstStyle/>
          <a:p>
            <a:pPr>
              <a:spcAft>
                <a:spcPts val="600"/>
              </a:spcAft>
            </a:pPr>
            <a:r>
              <a:rPr lang="en-US" sz="2800" b="1">
                <a:cs typeface="Arial" panose="020B0604020202020204" pitchFamily="34" charset="0"/>
              </a:rPr>
              <a:t>Shared Customers</a:t>
            </a:r>
          </a:p>
          <a:p>
            <a:pPr>
              <a:spcAft>
                <a:spcPts val="600"/>
              </a:spcAft>
            </a:pPr>
            <a:r>
              <a:rPr lang="en-US" sz="2800" b="1">
                <a:cs typeface="Arial" panose="020B0604020202020204" pitchFamily="34" charset="0"/>
              </a:rPr>
              <a:t>Shared Services</a:t>
            </a:r>
          </a:p>
          <a:p>
            <a:pPr>
              <a:spcAft>
                <a:spcPts val="600"/>
              </a:spcAft>
            </a:pPr>
            <a:r>
              <a:rPr lang="en-US" sz="2800" b="1">
                <a:cs typeface="Arial" panose="020B0604020202020204" pitchFamily="34" charset="0"/>
              </a:rPr>
              <a:t>Shared Costs</a:t>
            </a:r>
          </a:p>
          <a:p>
            <a:endParaRPr lang="en-US" sz="2800" b="1">
              <a:cs typeface="Arial" panose="020B0604020202020204" pitchFamily="34" charset="0"/>
            </a:endParaRPr>
          </a:p>
          <a:p>
            <a:pPr marL="109220" indent="0">
              <a:buNone/>
            </a:pPr>
            <a:r>
              <a:rPr lang="en-US" sz="2800">
                <a:cs typeface="Arial"/>
              </a:rPr>
              <a:t>Local boards must work with all the required partners in their local area </a:t>
            </a:r>
            <a:r>
              <a:rPr lang="en-US" sz="2800" dirty="0">
                <a:cs typeface="Arial"/>
              </a:rPr>
              <a:t>to develop an agreement regarding the operations of the local system.</a:t>
            </a:r>
          </a:p>
          <a:p>
            <a:pPr marL="0" indent="0">
              <a:buNone/>
            </a:pPr>
            <a:endParaRPr lang="en-US"/>
          </a:p>
        </p:txBody>
      </p:sp>
    </p:spTree>
    <p:extLst>
      <p:ext uri="{BB962C8B-B14F-4D97-AF65-F5344CB8AC3E}">
        <p14:creationId xmlns:p14="http://schemas.microsoft.com/office/powerpoint/2010/main" val="1465921989"/>
      </p:ext>
    </p:extLst>
  </p:cSld>
  <p:clrMapOvr>
    <a:masterClrMapping/>
  </p:clrMapOvr>
</p:sld>
</file>

<file path=ppt/theme/theme1.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3">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DE Set 4">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DE Set 5">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DE Set 6">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DE Set 7">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c0dddc7-4c2c-4aeb-a23f-99e6b6e539ca">
      <UserInfo>
        <DisplayName>Abygail Medina</DisplayName>
        <AccountId>15</AccountId>
        <AccountType/>
      </UserInfo>
      <UserInfo>
        <DisplayName>David Stang</DisplayName>
        <AccountId>18</AccountId>
        <AccountType/>
      </UserInfo>
      <UserInfo>
        <DisplayName>James Shields</DisplayName>
        <AccountId>20</AccountId>
        <AccountType/>
      </UserInfo>
      <UserInfo>
        <DisplayName>Amukela Gwebu</DisplayName>
        <AccountId>16</AccountId>
        <AccountType/>
      </UserInfo>
      <UserInfo>
        <DisplayName>Cory Rayala</DisplayName>
        <AccountId>17</AccountId>
        <AccountType/>
      </UserInfo>
      <UserInfo>
        <DisplayName>Carmen Martinez-Calderon</DisplayName>
        <AccountId>19</AccountId>
        <AccountType/>
      </UserInfo>
      <UserInfo>
        <DisplayName>Vicki Prater</DisplayName>
        <AccountId>13</AccountId>
        <AccountType/>
      </UserInfo>
      <UserInfo>
        <DisplayName>Arturo Ambriz</DisplayName>
        <AccountId>14</AccountId>
        <AccountType/>
      </UserInfo>
      <UserInfo>
        <DisplayName>Colby Franklin</DisplayName>
        <AccountId>21</AccountId>
        <AccountType/>
      </UserInfo>
    </SharedWithUsers>
    <Notes_x002d_Comments xmlns="8ab51f35-1fb3-4be4-a4fa-7dc10d905072" xsi:nil="true"/>
    <lcf76f155ced4ddcb4097134ff3c332f xmlns="8ab51f35-1fb3-4be4-a4fa-7dc10d905072">
      <Terms xmlns="http://schemas.microsoft.com/office/infopath/2007/PartnerControls"/>
    </lcf76f155ced4ddcb4097134ff3c332f>
    <_Flow_SignoffStatus xmlns="8ab51f35-1fb3-4be4-a4fa-7dc10d905072" xsi:nil="true"/>
    <TaxCatchAll xmlns="ac0dddc7-4c2c-4aeb-a23f-99e6b6e539c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CAA177AE90AB84CBBC907C95F34C631" ma:contentTypeVersion="22" ma:contentTypeDescription="Create a new document." ma:contentTypeScope="" ma:versionID="e567d2ce26538baf9feef8a3516a5dfc">
  <xsd:schema xmlns:xsd="http://www.w3.org/2001/XMLSchema" xmlns:xs="http://www.w3.org/2001/XMLSchema" xmlns:p="http://schemas.microsoft.com/office/2006/metadata/properties" xmlns:ns2="ac0dddc7-4c2c-4aeb-a23f-99e6b6e539ca" xmlns:ns3="8ab51f35-1fb3-4be4-a4fa-7dc10d905072" targetNamespace="http://schemas.microsoft.com/office/2006/metadata/properties" ma:root="true" ma:fieldsID="80b78b28574d8437f19ddce5e62f278e" ns2:_="" ns3:_="">
    <xsd:import namespace="ac0dddc7-4c2c-4aeb-a23f-99e6b6e539ca"/>
    <xsd:import namespace="8ab51f35-1fb3-4be4-a4fa-7dc10d905072"/>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Notes_x002d_Comment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0dddc7-4c2c-4aeb-a23f-99e6b6e539c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8" nillable="true" ma:displayName="Taxonomy Catch All Column" ma:hidden="true" ma:list="{fa564d8c-a56f-4d27-9692-c18015842a55}" ma:internalName="TaxCatchAll" ma:showField="CatchAllData" ma:web="ac0dddc7-4c2c-4aeb-a23f-99e6b6e539c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ab51f35-1fb3-4be4-a4fa-7dc10d90507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Notes_x002d_Comments" ma:index="16" nillable="true" ma:displayName="Notes-Comments" ma:internalName="Notes_x002d_Comments">
      <xsd:simpleType>
        <xsd:restriction base="dms:Note">
          <xsd:maxLength value="255"/>
        </xsd:restriction>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_Flow_SignoffStatus" ma:index="24" nillable="true" ma:displayName="Sign-off status" ma:internalName="Sign_x002d_off_x0020_status">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9e8b3729-a4b8-462e-9781-4baf9b076db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0B8D7E-26E7-43DA-B304-771D7E782C31}">
  <ds:schemaRefs>
    <ds:schemaRef ds:uri="http://schemas.microsoft.com/sharepoint/v3/contenttype/forms"/>
  </ds:schemaRefs>
</ds:datastoreItem>
</file>

<file path=customXml/itemProps2.xml><?xml version="1.0" encoding="utf-8"?>
<ds:datastoreItem xmlns:ds="http://schemas.openxmlformats.org/officeDocument/2006/customXml" ds:itemID="{681C47D3-B0B6-4BE7-96F1-DE6CF543F9D7}">
  <ds:schemaRefs>
    <ds:schemaRef ds:uri="http://purl.org/dc/elements/1.1/"/>
    <ds:schemaRef ds:uri="http://schemas.microsoft.com/office/2006/metadata/properties"/>
    <ds:schemaRef ds:uri="http://purl.org/dc/terms/"/>
    <ds:schemaRef ds:uri="8ab51f35-1fb3-4be4-a4fa-7dc10d905072"/>
    <ds:schemaRef ds:uri="http://schemas.microsoft.com/office/2006/documentManagement/types"/>
    <ds:schemaRef ds:uri="http://schemas.microsoft.com/office/infopath/2007/PartnerControls"/>
    <ds:schemaRef ds:uri="http://schemas.openxmlformats.org/package/2006/metadata/core-properties"/>
    <ds:schemaRef ds:uri="ac0dddc7-4c2c-4aeb-a23f-99e6b6e539ca"/>
    <ds:schemaRef ds:uri="http://www.w3.org/XML/1998/namespace"/>
    <ds:schemaRef ds:uri="http://purl.org/dc/dcmitype/"/>
  </ds:schemaRefs>
</ds:datastoreItem>
</file>

<file path=customXml/itemProps3.xml><?xml version="1.0" encoding="utf-8"?>
<ds:datastoreItem xmlns:ds="http://schemas.openxmlformats.org/officeDocument/2006/customXml" ds:itemID="{F2F46097-6D37-4BDF-9C25-6AD04393F137}"/>
</file>

<file path=docProps/app.xml><?xml version="1.0" encoding="utf-8"?>
<Properties xmlns="http://schemas.openxmlformats.org/officeDocument/2006/extended-properties" xmlns:vt="http://schemas.openxmlformats.org/officeDocument/2006/docPropsVTypes">
  <Template/>
  <TotalTime>118</TotalTime>
  <Words>1351</Words>
  <Application>Microsoft Office PowerPoint</Application>
  <PresentationFormat>Widescreen</PresentationFormat>
  <Paragraphs>133</Paragraphs>
  <Slides>27</Slides>
  <Notes>7</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27</vt:i4>
      </vt:variant>
    </vt:vector>
  </HeadingPairs>
  <TitlesOfParts>
    <vt:vector size="37" baseType="lpstr">
      <vt:lpstr>Arial</vt:lpstr>
      <vt:lpstr>Calibri</vt:lpstr>
      <vt:lpstr>Wingdings 3</vt:lpstr>
      <vt:lpstr>CDE Set 1</vt:lpstr>
      <vt:lpstr>CDE Set 2</vt:lpstr>
      <vt:lpstr>CDE Set 3</vt:lpstr>
      <vt:lpstr>CDE Set 4</vt:lpstr>
      <vt:lpstr>CDE Set 5</vt:lpstr>
      <vt:lpstr>CDE Set 6</vt:lpstr>
      <vt:lpstr>CDE Set 7</vt:lpstr>
      <vt:lpstr>Developing the Memorandum of Understanding for Operation of the America's Job Centers of California Delivery System  Neil Kelly Catherine Peacock Education Programs Consultants Adult Education Office</vt:lpstr>
      <vt:lpstr>AJCC</vt:lpstr>
      <vt:lpstr>Types of AJCC (1)</vt:lpstr>
      <vt:lpstr>Types of AJCC (2)</vt:lpstr>
      <vt:lpstr>AJCC Core Partners</vt:lpstr>
      <vt:lpstr>Requirements of AJCC Partners</vt:lpstr>
      <vt:lpstr>Purpose of the MOU</vt:lpstr>
      <vt:lpstr>Types of MOU</vt:lpstr>
      <vt:lpstr>Major Components of the MOU</vt:lpstr>
      <vt:lpstr>Quiz #1</vt:lpstr>
      <vt:lpstr>Shared Customers and Services</vt:lpstr>
      <vt:lpstr>Shared Costs</vt:lpstr>
      <vt:lpstr>Service Costs (1)</vt:lpstr>
      <vt:lpstr>Quiz #2</vt:lpstr>
      <vt:lpstr>Service Costs (2)</vt:lpstr>
      <vt:lpstr>Infrastructure Costs</vt:lpstr>
      <vt:lpstr>Review and Updates to MOU</vt:lpstr>
      <vt:lpstr>Funding Cost Sharing</vt:lpstr>
      <vt:lpstr>Strategic Co-Enrollment (1)</vt:lpstr>
      <vt:lpstr>Strategic Co-Enrollment (2)</vt:lpstr>
      <vt:lpstr>AJCC Role in Strategic  Co-Enrollment</vt:lpstr>
      <vt:lpstr>Co-Enrollment Key Concepts (1)</vt:lpstr>
      <vt:lpstr>Co-Enrollment Key Concepts (2)</vt:lpstr>
      <vt:lpstr>Co-Enrollment Key Concepts (3)</vt:lpstr>
      <vt:lpstr>Intake/Referral</vt:lpstr>
      <vt:lpstr>Panel Discussion</vt:lpstr>
      <vt:lpstr>Small Group Discussion</vt:lpstr>
    </vt:vector>
  </TitlesOfParts>
  <Company>California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PowerPoint Template 2020 - Forms Center (CA Intranet)</dc:title>
  <dc:subject>CDE PowerPoint template for presentations posted on the CDE website and webinar video recording.</dc:subject>
  <dc:creator>sclaus</dc:creator>
  <cp:lastModifiedBy>Rhonda Burnett</cp:lastModifiedBy>
  <cp:revision>64</cp:revision>
  <dcterms:created xsi:type="dcterms:W3CDTF">2020-08-25T03:09:04Z</dcterms:created>
  <dcterms:modified xsi:type="dcterms:W3CDTF">2023-09-08T22:11:15Z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0x0101006CAA177AE90AB84CBBC907C95F34C631</vt:lpwstr>
  </property>
  <property fmtid="{D5CDD505-2E9C-101B-9397-08002B2CF9AE}" pid="3" name="MediaServiceImageTags">
    <vt:lpwstr/>
  </property>
</Properties>
</file>