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886" r:id="rId5"/>
  </p:sldMasterIdLst>
  <p:notesMasterIdLst>
    <p:notesMasterId r:id="rId48"/>
  </p:notesMasterIdLst>
  <p:handoutMasterIdLst>
    <p:handoutMasterId r:id="rId49"/>
  </p:handoutMasterIdLst>
  <p:sldIdLst>
    <p:sldId id="277" r:id="rId6"/>
    <p:sldId id="489" r:id="rId7"/>
    <p:sldId id="879" r:id="rId8"/>
    <p:sldId id="685" r:id="rId9"/>
    <p:sldId id="702" r:id="rId10"/>
    <p:sldId id="882" r:id="rId11"/>
    <p:sldId id="885" r:id="rId12"/>
    <p:sldId id="688" r:id="rId13"/>
    <p:sldId id="825" r:id="rId14"/>
    <p:sldId id="824" r:id="rId15"/>
    <p:sldId id="850" r:id="rId16"/>
    <p:sldId id="851" r:id="rId17"/>
    <p:sldId id="900" r:id="rId18"/>
    <p:sldId id="901" r:id="rId19"/>
    <p:sldId id="797" r:id="rId20"/>
    <p:sldId id="675" r:id="rId21"/>
    <p:sldId id="888" r:id="rId22"/>
    <p:sldId id="799" r:id="rId23"/>
    <p:sldId id="889" r:id="rId24"/>
    <p:sldId id="835" r:id="rId25"/>
    <p:sldId id="806" r:id="rId26"/>
    <p:sldId id="907" r:id="rId27"/>
    <p:sldId id="906" r:id="rId28"/>
    <p:sldId id="905" r:id="rId29"/>
    <p:sldId id="838" r:id="rId30"/>
    <p:sldId id="754" r:id="rId31"/>
    <p:sldId id="755" r:id="rId32"/>
    <p:sldId id="756" r:id="rId33"/>
    <p:sldId id="868" r:id="rId34"/>
    <p:sldId id="833" r:id="rId35"/>
    <p:sldId id="767" r:id="rId36"/>
    <p:sldId id="768" r:id="rId37"/>
    <p:sldId id="769" r:id="rId38"/>
    <p:sldId id="869" r:id="rId39"/>
    <p:sldId id="870" r:id="rId40"/>
    <p:sldId id="893" r:id="rId41"/>
    <p:sldId id="895" r:id="rId42"/>
    <p:sldId id="896" r:id="rId43"/>
    <p:sldId id="897" r:id="rId44"/>
    <p:sldId id="483" r:id="rId45"/>
    <p:sldId id="485" r:id="rId46"/>
    <p:sldId id="776" r:id="rId4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Zachry" initials="CZ" lastIdx="5" clrIdx="0">
    <p:extLst>
      <p:ext uri="{19B8F6BF-5375-455C-9EA6-DF929625EA0E}">
        <p15:presenceInfo xmlns:p15="http://schemas.microsoft.com/office/powerpoint/2012/main" userId="S-1-5-21-2608872058-1432505909-2668327341-11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FF99"/>
    <a:srgbClr val="005596"/>
    <a:srgbClr val="3333FF"/>
    <a:srgbClr val="C4C132"/>
    <a:srgbClr val="D8D565"/>
    <a:srgbClr val="9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5590" autoAdjust="0"/>
  </p:normalViewPr>
  <p:slideViewPr>
    <p:cSldViewPr>
      <p:cViewPr varScale="1">
        <p:scale>
          <a:sx n="150" d="100"/>
          <a:sy n="150" d="100"/>
        </p:scale>
        <p:origin x="1278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90741-D7C5-4D64-87CF-4169685246D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864A7-D173-4ACF-9585-0E5026D50E0C}">
      <dgm:prSet phldrT="[Text]" custT="1"/>
      <dgm:spPr/>
      <dgm:t>
        <a:bodyPr/>
        <a:lstStyle/>
        <a:p>
          <a:r>
            <a: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Office of Career, Technical, and Adult Education</a:t>
          </a:r>
        </a:p>
      </dgm:t>
      <dgm:extLst>
        <a:ext uri="{E40237B7-FDA0-4F09-8148-C483321AD2D9}">
          <dgm14:cNvPr xmlns:dgm14="http://schemas.microsoft.com/office/drawing/2010/diagram" id="0" name="" descr="Office of Career, Technical, and Adult Education&#10;    Provides funds to states for adult education and literacy programs.&#10;    Administers and coordinates programs related to adult education, literacy, and career and technical education. &#10;National Reporting System&#10; A reporting system for federally funded adult education programs developed by the US Department of Education&#10;California Department of Education Adult Education Division&#10; Monitors WIOA, Title II funded agencies&#10; Provides  information and resources to agencies to maintain quality programs &#10;CASAS&#10; Helps agencies meet state and federal requirements&#10; Provides training to funded agencies related to assessment and accountability standards"/>
        </a:ext>
      </dgm:extLst>
    </dgm:pt>
    <dgm:pt modelId="{3A27D08C-2227-4035-87AD-7C5320435D78}" type="parTrans" cxnId="{E0AC37C9-1EC9-4988-A43A-B3C251D48B52}">
      <dgm:prSet/>
      <dgm:spPr/>
      <dgm:t>
        <a:bodyPr/>
        <a:lstStyle/>
        <a:p>
          <a:endParaRPr lang="en-US"/>
        </a:p>
      </dgm:t>
    </dgm:pt>
    <dgm:pt modelId="{767C9792-04E6-4C1B-BC97-781CD84DF1F7}" type="sibTrans" cxnId="{E0AC37C9-1EC9-4988-A43A-B3C251D48B52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3BCE1504-6E6D-4FF3-BEAA-3CB706146750}">
      <dgm:prSet phldrT="[Text]" custT="1"/>
      <dgm:spPr/>
      <dgm:t>
        <a:bodyPr/>
        <a:lstStyle/>
        <a:p>
          <a:r>
            <a:rPr lang="en-US" sz="1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National Reporting System</a:t>
          </a:r>
        </a:p>
      </dgm:t>
      <dgm:extLst>
        <a:ext uri="{E40237B7-FDA0-4F09-8148-C483321AD2D9}">
          <dgm14:cNvPr xmlns:dgm14="http://schemas.microsoft.com/office/drawing/2010/diagram" id="0" name="" descr="Office of Career, Technical, and Adult Education&#10;    Provides funds to states for adult education and literacy programs.&#10;    Administers and coordinates programs related to adult education, literacy, and career and technical education. &#10;National Reporting System&#10; A reporting system for federally funded adult education programs developed by the US Department of Education&#10;California Department of Education Adult Education Division&#10; Monitors WIOA, Title II funded agencies&#10; Provides  information and resources to agencies to maintain quality programs &#10;CASAS&#10; Helps agencies meet state and federal requirements&#10; Provides training to funded agencies related to assessment and accountability standards"/>
        </a:ext>
      </dgm:extLst>
    </dgm:pt>
    <dgm:pt modelId="{020CA3EA-940D-49DD-89F5-E34A1A3307FC}" type="parTrans" cxnId="{34C29A65-0BC7-4AEB-833C-27B690037036}">
      <dgm:prSet/>
      <dgm:spPr/>
      <dgm:t>
        <a:bodyPr/>
        <a:lstStyle/>
        <a:p>
          <a:endParaRPr lang="en-US"/>
        </a:p>
      </dgm:t>
    </dgm:pt>
    <dgm:pt modelId="{B9E2721D-99C2-43CD-A7EF-F507D82BAED5}" type="sibTrans" cxnId="{34C29A65-0BC7-4AEB-833C-27B690037036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03F426A3-0705-46A3-9898-A42345BC6946}">
      <dgm:prSet phldrT="[Text]" custT="1"/>
      <dgm:spPr/>
      <dgm:t>
        <a:bodyPr/>
        <a:lstStyle/>
        <a:p>
          <a:r>
            <a:rPr lang="en-US" sz="1400" dirty="0"/>
            <a:t>A reporting system for federally funded adult education programs developed by the US Department of Education</a:t>
          </a:r>
        </a:p>
      </dgm:t>
    </dgm:pt>
    <dgm:pt modelId="{EE9FFDB7-D8C1-4DE5-9B22-113139886FA6}" type="parTrans" cxnId="{B10C9680-DDF1-46FD-9BB1-641407458056}">
      <dgm:prSet/>
      <dgm:spPr/>
      <dgm:t>
        <a:bodyPr/>
        <a:lstStyle/>
        <a:p>
          <a:endParaRPr lang="en-US"/>
        </a:p>
      </dgm:t>
    </dgm:pt>
    <dgm:pt modelId="{F0409809-E4E3-43C2-8150-17AA2340BB2D}" type="sibTrans" cxnId="{B10C9680-DDF1-46FD-9BB1-641407458056}">
      <dgm:prSet/>
      <dgm:spPr/>
      <dgm:t>
        <a:bodyPr/>
        <a:lstStyle/>
        <a:p>
          <a:endParaRPr lang="en-US"/>
        </a:p>
      </dgm:t>
    </dgm:pt>
    <dgm:pt modelId="{5B22E498-1D1D-4511-8090-BDAE4630F472}">
      <dgm:prSet phldrT="[Text]" custT="1"/>
      <dgm:spPr/>
      <dgm:t>
        <a:bodyPr/>
        <a:lstStyle/>
        <a:p>
          <a:r>
            <a: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California Department of Education Adult Education Division</a:t>
          </a:r>
        </a:p>
      </dgm:t>
      <dgm:extLst>
        <a:ext uri="{E40237B7-FDA0-4F09-8148-C483321AD2D9}">
          <dgm14:cNvPr xmlns:dgm14="http://schemas.microsoft.com/office/drawing/2010/diagram" id="0" name="" descr="Office of Career, Technical, and Adult Education&#10;    Provides funds to states for adult education and literacy programs.&#10;    Administers and coordinates programs related to adult education, literacy, and career and technical education. &#10;National Reporting System&#10; A reporting system for federally funded adult education programs developed by the US Department of Education&#10;California Department of Education Adult Education Division&#10; Monitors WIOA, Title II funded agencies&#10; Provides  information and resources to agencies to maintain quality programs &#10;CASAS&#10; Helps agencies meet state and federal requirements&#10; Provides training to funded agencies related to assessment and accountability standards"/>
        </a:ext>
      </dgm:extLst>
    </dgm:pt>
    <dgm:pt modelId="{0F2152DA-8BBB-4B6E-AC99-42DBCA7AD937}" type="parTrans" cxnId="{80E97DE2-FF1A-4003-A3A8-EC278B8A6261}">
      <dgm:prSet/>
      <dgm:spPr/>
      <dgm:t>
        <a:bodyPr/>
        <a:lstStyle/>
        <a:p>
          <a:endParaRPr lang="en-US"/>
        </a:p>
      </dgm:t>
    </dgm:pt>
    <dgm:pt modelId="{10581194-5D47-4FAB-98CD-55B22C9187B8}" type="sibTrans" cxnId="{80E97DE2-FF1A-4003-A3A8-EC278B8A6261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DEDC51B0-783F-434E-B8BA-662E1EE43DDF}">
      <dgm:prSet phldrT="[Text]" custT="1"/>
      <dgm:spPr/>
      <dgm:t>
        <a:bodyPr/>
        <a:lstStyle/>
        <a:p>
          <a:r>
            <a:rPr lang="en-US" sz="1400" dirty="0"/>
            <a:t>Monitors WIOA, Title II funded agencies</a:t>
          </a:r>
        </a:p>
      </dgm:t>
    </dgm:pt>
    <dgm:pt modelId="{C26C0351-50AE-4A8D-B7DB-279F3167A64C}" type="parTrans" cxnId="{F445872D-004A-4A87-8BD6-B3377CA62F2E}">
      <dgm:prSet/>
      <dgm:spPr/>
      <dgm:t>
        <a:bodyPr/>
        <a:lstStyle/>
        <a:p>
          <a:endParaRPr lang="en-US"/>
        </a:p>
      </dgm:t>
    </dgm:pt>
    <dgm:pt modelId="{CBE97033-C169-4845-B387-D56D9D467EA0}" type="sibTrans" cxnId="{F445872D-004A-4A87-8BD6-B3377CA62F2E}">
      <dgm:prSet/>
      <dgm:spPr/>
      <dgm:t>
        <a:bodyPr/>
        <a:lstStyle/>
        <a:p>
          <a:endParaRPr lang="en-US"/>
        </a:p>
      </dgm:t>
    </dgm:pt>
    <dgm:pt modelId="{8DB03EE8-9061-43DC-85DC-C60711433C16}">
      <dgm:prSet phldrT="[Text]" custT="1"/>
      <dgm:spPr/>
      <dgm:t>
        <a:bodyPr/>
        <a:lstStyle/>
        <a:p>
          <a:r>
            <a:rPr lang="en-US" sz="1400" dirty="0"/>
            <a:t>Provides  information and resources to agencies to maintain quality programs </a:t>
          </a:r>
        </a:p>
      </dgm:t>
    </dgm:pt>
    <dgm:pt modelId="{59A616AA-1DEB-4056-AE71-6CE5C1FA0038}" type="parTrans" cxnId="{F11B3A34-7586-443F-8740-1C387D02622D}">
      <dgm:prSet/>
      <dgm:spPr/>
      <dgm:t>
        <a:bodyPr/>
        <a:lstStyle/>
        <a:p>
          <a:endParaRPr lang="en-US"/>
        </a:p>
      </dgm:t>
    </dgm:pt>
    <dgm:pt modelId="{C9A60162-2D87-4CAC-8E69-90C7BEDB6B18}" type="sibTrans" cxnId="{F11B3A34-7586-443F-8740-1C387D02622D}">
      <dgm:prSet/>
      <dgm:spPr/>
      <dgm:t>
        <a:bodyPr/>
        <a:lstStyle/>
        <a:p>
          <a:endParaRPr lang="en-US"/>
        </a:p>
      </dgm:t>
    </dgm:pt>
    <dgm:pt modelId="{1936DD77-71E4-4F21-B456-32C92C1950AD}">
      <dgm:prSet custT="1"/>
      <dgm:spPr/>
      <dgm:t>
        <a:bodyPr/>
        <a:lstStyle/>
        <a:p>
          <a:r>
            <a: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CASAS</a:t>
          </a:r>
        </a:p>
      </dgm:t>
      <dgm:extLst>
        <a:ext uri="{E40237B7-FDA0-4F09-8148-C483321AD2D9}">
          <dgm14:cNvPr xmlns:dgm14="http://schemas.microsoft.com/office/drawing/2010/diagram" id="0" name="" descr="Office of Career, Technical, and Adult Education&#10;    Provides funds to states for adult education and literacy programs.&#10;    Administers and coordinates programs related to adult education, literacy, and career and technical education. &#10;National Reporting System&#10; A reporting system for federally funded adult education programs developed by the US Department of Education&#10;California Department of Education Adult Education Division&#10; Monitors WIOA, Title II funded agencies&#10; Provides  information and resources to agencies to maintain quality programs &#10;CASAS&#10; Helps agencies meet state and federal requirements&#10; Provides training to funded agencies related to assessment and accountability standards"/>
        </a:ext>
      </dgm:extLst>
    </dgm:pt>
    <dgm:pt modelId="{E9F50694-A0A6-406F-ABA1-BCDAD5F2B347}" type="parTrans" cxnId="{1208BB86-E573-4DF9-A44E-B29E1CE8BFB2}">
      <dgm:prSet/>
      <dgm:spPr/>
      <dgm:t>
        <a:bodyPr/>
        <a:lstStyle/>
        <a:p>
          <a:endParaRPr lang="en-US"/>
        </a:p>
      </dgm:t>
    </dgm:pt>
    <dgm:pt modelId="{97379905-E9D7-4ABD-B28B-3B033AE29637}" type="sibTrans" cxnId="{1208BB86-E573-4DF9-A44E-B29E1CE8BFB2}">
      <dgm:prSet/>
      <dgm:spPr/>
      <dgm:t>
        <a:bodyPr/>
        <a:lstStyle/>
        <a:p>
          <a:endParaRPr lang="en-US"/>
        </a:p>
      </dgm:t>
    </dgm:pt>
    <dgm:pt modelId="{10298F25-46C0-4897-B39B-7A6380D7FA30}">
      <dgm:prSet custT="1"/>
      <dgm:spPr/>
      <dgm:t>
        <a:bodyPr/>
        <a:lstStyle/>
        <a:p>
          <a:r>
            <a:rPr lang="en-US" sz="1400" dirty="0"/>
            <a:t>Helps agencies meet state and federal requirements</a:t>
          </a:r>
        </a:p>
      </dgm:t>
    </dgm:pt>
    <dgm:pt modelId="{9C3DAD28-1F88-4A0F-BA28-DF947BE3E723}" type="parTrans" cxnId="{899CED47-406D-48EF-94BC-8CA52D344330}">
      <dgm:prSet/>
      <dgm:spPr/>
      <dgm:t>
        <a:bodyPr/>
        <a:lstStyle/>
        <a:p>
          <a:endParaRPr lang="en-US"/>
        </a:p>
      </dgm:t>
    </dgm:pt>
    <dgm:pt modelId="{E617B893-237F-473A-A8A5-45B2C9D18492}" type="sibTrans" cxnId="{899CED47-406D-48EF-94BC-8CA52D344330}">
      <dgm:prSet/>
      <dgm:spPr/>
      <dgm:t>
        <a:bodyPr/>
        <a:lstStyle/>
        <a:p>
          <a:endParaRPr lang="en-US"/>
        </a:p>
      </dgm:t>
    </dgm:pt>
    <dgm:pt modelId="{27DFCC98-D570-477F-928F-4EF487BCF47A}">
      <dgm:prSet custT="1"/>
      <dgm:spPr/>
      <dgm:t>
        <a:bodyPr/>
        <a:lstStyle/>
        <a:p>
          <a:r>
            <a:rPr lang="en-US" sz="1400" dirty="0"/>
            <a:t>Provides training to funded agencies related to assessment and accountability standards</a:t>
          </a:r>
        </a:p>
      </dgm:t>
    </dgm:pt>
    <dgm:pt modelId="{150BC201-4DB2-49D7-8416-386DCF55E78C}" type="parTrans" cxnId="{228973AF-D936-47DA-BF85-2C47C81C44CC}">
      <dgm:prSet/>
      <dgm:spPr/>
      <dgm:t>
        <a:bodyPr/>
        <a:lstStyle/>
        <a:p>
          <a:endParaRPr lang="en-US"/>
        </a:p>
      </dgm:t>
    </dgm:pt>
    <dgm:pt modelId="{FF8F3218-122D-45D6-83C7-421597260F27}" type="sibTrans" cxnId="{228973AF-D936-47DA-BF85-2C47C81C44CC}">
      <dgm:prSet/>
      <dgm:spPr/>
      <dgm:t>
        <a:bodyPr/>
        <a:lstStyle/>
        <a:p>
          <a:endParaRPr lang="en-US"/>
        </a:p>
      </dgm:t>
    </dgm:pt>
    <dgm:pt modelId="{9AC9CCEF-D505-4DF2-AFC3-CEA990315854}">
      <dgm:prSet phldrT="[Text]" custT="1"/>
      <dgm:spPr/>
      <dgm:t>
        <a:bodyPr/>
        <a:lstStyle/>
        <a:p>
          <a:r>
            <a:rPr lang="en-US" sz="1200" dirty="0"/>
            <a:t>   </a:t>
          </a:r>
          <a:r>
            <a:rPr lang="en-US" sz="1400" dirty="0"/>
            <a:t>Provides funds to states for adult education and literacy programs.</a:t>
          </a:r>
        </a:p>
      </dgm:t>
    </dgm:pt>
    <dgm:pt modelId="{2A5230F9-86D2-44DC-AC76-B495EE26B433}" type="sibTrans" cxnId="{65DD45D4-F938-4345-A434-9575AFAAA67D}">
      <dgm:prSet/>
      <dgm:spPr/>
      <dgm:t>
        <a:bodyPr/>
        <a:lstStyle/>
        <a:p>
          <a:endParaRPr lang="en-US"/>
        </a:p>
      </dgm:t>
    </dgm:pt>
    <dgm:pt modelId="{3C4CD838-637D-4095-9BF4-BD2E89778BCE}" type="parTrans" cxnId="{65DD45D4-F938-4345-A434-9575AFAAA67D}">
      <dgm:prSet/>
      <dgm:spPr/>
      <dgm:t>
        <a:bodyPr/>
        <a:lstStyle/>
        <a:p>
          <a:endParaRPr lang="en-US"/>
        </a:p>
      </dgm:t>
    </dgm:pt>
    <dgm:pt modelId="{0C9091E2-7AAD-4C94-800B-2FBBDF50AA5A}">
      <dgm:prSet phldrT="[Text]" custT="1"/>
      <dgm:spPr/>
      <dgm:t>
        <a:bodyPr/>
        <a:lstStyle/>
        <a:p>
          <a:r>
            <a:rPr lang="en-US" sz="1400" dirty="0"/>
            <a:t>   Administers and coordinates programs related to adult education, literacy, and career and technical education. </a:t>
          </a:r>
        </a:p>
      </dgm:t>
    </dgm:pt>
    <dgm:pt modelId="{1448707E-23F3-49FC-93BE-397A75261D9C}" type="parTrans" cxnId="{2FE13D38-651E-4477-8672-BC3CF7960437}">
      <dgm:prSet/>
      <dgm:spPr/>
      <dgm:t>
        <a:bodyPr/>
        <a:lstStyle/>
        <a:p>
          <a:endParaRPr lang="en-US"/>
        </a:p>
      </dgm:t>
    </dgm:pt>
    <dgm:pt modelId="{51B09CDB-DF3A-4C63-942E-7E9A1DF63086}" type="sibTrans" cxnId="{2FE13D38-651E-4477-8672-BC3CF7960437}">
      <dgm:prSet/>
      <dgm:spPr/>
      <dgm:t>
        <a:bodyPr/>
        <a:lstStyle/>
        <a:p>
          <a:endParaRPr lang="en-US"/>
        </a:p>
      </dgm:t>
    </dgm:pt>
    <dgm:pt modelId="{8CB11A1F-8039-47C8-82D2-12DE412EF6AE}" type="pres">
      <dgm:prSet presAssocID="{4AB90741-D7C5-4D64-87CF-4169685246DB}" presName="outerComposite" presStyleCnt="0">
        <dgm:presLayoutVars>
          <dgm:chMax val="5"/>
          <dgm:dir/>
          <dgm:resizeHandles val="exact"/>
        </dgm:presLayoutVars>
      </dgm:prSet>
      <dgm:spPr/>
    </dgm:pt>
    <dgm:pt modelId="{DB939504-8330-4E43-BD5A-9EB94AA1D56C}" type="pres">
      <dgm:prSet presAssocID="{4AB90741-D7C5-4D64-87CF-4169685246DB}" presName="dummyMaxCanvas" presStyleCnt="0">
        <dgm:presLayoutVars/>
      </dgm:prSet>
      <dgm:spPr/>
    </dgm:pt>
    <dgm:pt modelId="{B0B1EA33-6104-4072-A15B-84FA5F323FB6}" type="pres">
      <dgm:prSet presAssocID="{4AB90741-D7C5-4D64-87CF-4169685246DB}" presName="FourNodes_1" presStyleLbl="node1" presStyleIdx="0" presStyleCnt="4" custLinFactNeighborX="26042" custLinFactNeighborY="-6623">
        <dgm:presLayoutVars>
          <dgm:bulletEnabled val="1"/>
        </dgm:presLayoutVars>
      </dgm:prSet>
      <dgm:spPr/>
    </dgm:pt>
    <dgm:pt modelId="{B56FB653-0B30-4CF6-9CC4-7DD78AF5EC2B}" type="pres">
      <dgm:prSet presAssocID="{4AB90741-D7C5-4D64-87CF-4169685246DB}" presName="FourNodes_2" presStyleLbl="node1" presStyleIdx="1" presStyleCnt="4" custLinFactNeighborX="17667" custLinFactNeighborY="2536">
        <dgm:presLayoutVars>
          <dgm:bulletEnabled val="1"/>
        </dgm:presLayoutVars>
      </dgm:prSet>
      <dgm:spPr/>
    </dgm:pt>
    <dgm:pt modelId="{7CE0D665-E163-44D5-9E2F-945C2924942C}" type="pres">
      <dgm:prSet presAssocID="{4AB90741-D7C5-4D64-87CF-4169685246DB}" presName="FourNodes_3" presStyleLbl="node1" presStyleIdx="2" presStyleCnt="4" custLinFactNeighborX="9417" custLinFactNeighborY="-3099">
        <dgm:presLayoutVars>
          <dgm:bulletEnabled val="1"/>
        </dgm:presLayoutVars>
      </dgm:prSet>
      <dgm:spPr/>
    </dgm:pt>
    <dgm:pt modelId="{18966A9D-4229-4FF7-8294-9FB521FA529B}" type="pres">
      <dgm:prSet presAssocID="{4AB90741-D7C5-4D64-87CF-4169685246DB}" presName="FourNodes_4" presStyleLbl="node1" presStyleIdx="3" presStyleCnt="4">
        <dgm:presLayoutVars>
          <dgm:bulletEnabled val="1"/>
        </dgm:presLayoutVars>
      </dgm:prSet>
      <dgm:spPr/>
    </dgm:pt>
    <dgm:pt modelId="{C1DB44D5-E31D-4A0E-9981-E95FCC732A07}" type="pres">
      <dgm:prSet presAssocID="{4AB90741-D7C5-4D64-87CF-4169685246DB}" presName="FourConn_1-2" presStyleLbl="fgAccFollowNode1" presStyleIdx="0" presStyleCnt="3" custLinFactX="73077" custLinFactNeighborX="100000" custLinFactNeighborY="4140">
        <dgm:presLayoutVars>
          <dgm:bulletEnabled val="1"/>
        </dgm:presLayoutVars>
      </dgm:prSet>
      <dgm:spPr/>
    </dgm:pt>
    <dgm:pt modelId="{ABAE7817-9C7E-438A-A88E-69EA846B5DEB}" type="pres">
      <dgm:prSet presAssocID="{4AB90741-D7C5-4D64-87CF-4169685246DB}" presName="FourConn_2-3" presStyleLbl="fgAccFollowNode1" presStyleIdx="1" presStyleCnt="3" custLinFactX="5063" custLinFactNeighborX="100000" custLinFactNeighborY="1858">
        <dgm:presLayoutVars>
          <dgm:bulletEnabled val="1"/>
        </dgm:presLayoutVars>
      </dgm:prSet>
      <dgm:spPr/>
    </dgm:pt>
    <dgm:pt modelId="{79B8DE38-FA26-4DE5-99F7-1A3E2AC2F70D}" type="pres">
      <dgm:prSet presAssocID="{4AB90741-D7C5-4D64-87CF-4169685246DB}" presName="FourConn_3-4" presStyleLbl="fgAccFollowNode1" presStyleIdx="2" presStyleCnt="3" custLinFactNeighborX="35409" custLinFactNeighborY="-22028">
        <dgm:presLayoutVars>
          <dgm:bulletEnabled val="1"/>
        </dgm:presLayoutVars>
      </dgm:prSet>
      <dgm:spPr/>
    </dgm:pt>
    <dgm:pt modelId="{E616CE15-C6D4-4CC9-83BE-AC6590818DFC}" type="pres">
      <dgm:prSet presAssocID="{4AB90741-D7C5-4D64-87CF-4169685246DB}" presName="FourNodes_1_text" presStyleLbl="node1" presStyleIdx="3" presStyleCnt="4">
        <dgm:presLayoutVars>
          <dgm:bulletEnabled val="1"/>
        </dgm:presLayoutVars>
      </dgm:prSet>
      <dgm:spPr/>
    </dgm:pt>
    <dgm:pt modelId="{A1658D14-3A60-4643-A088-1BB216083D29}" type="pres">
      <dgm:prSet presAssocID="{4AB90741-D7C5-4D64-87CF-4169685246DB}" presName="FourNodes_2_text" presStyleLbl="node1" presStyleIdx="3" presStyleCnt="4">
        <dgm:presLayoutVars>
          <dgm:bulletEnabled val="1"/>
        </dgm:presLayoutVars>
      </dgm:prSet>
      <dgm:spPr/>
    </dgm:pt>
    <dgm:pt modelId="{D438E3A3-EB57-413C-9AE8-A5255F335789}" type="pres">
      <dgm:prSet presAssocID="{4AB90741-D7C5-4D64-87CF-4169685246DB}" presName="FourNodes_3_text" presStyleLbl="node1" presStyleIdx="3" presStyleCnt="4">
        <dgm:presLayoutVars>
          <dgm:bulletEnabled val="1"/>
        </dgm:presLayoutVars>
      </dgm:prSet>
      <dgm:spPr/>
    </dgm:pt>
    <dgm:pt modelId="{E2824761-8E6D-46BB-AC09-BDBAA6F5C924}" type="pres">
      <dgm:prSet presAssocID="{4AB90741-D7C5-4D64-87CF-4169685246D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8475503-126F-4FBB-BE60-BE8F77E21494}" type="presOf" srcId="{DEDC51B0-783F-434E-B8BA-662E1EE43DDF}" destId="{7CE0D665-E163-44D5-9E2F-945C2924942C}" srcOrd="0" destOrd="1" presId="urn:microsoft.com/office/officeart/2005/8/layout/vProcess5"/>
    <dgm:cxn modelId="{639CBB04-D4FD-4541-99E5-51B38DE379D5}" type="presOf" srcId="{5B22E498-1D1D-4511-8090-BDAE4630F472}" destId="{D438E3A3-EB57-413C-9AE8-A5255F335789}" srcOrd="1" destOrd="0" presId="urn:microsoft.com/office/officeart/2005/8/layout/vProcess5"/>
    <dgm:cxn modelId="{E67DF308-A82A-4D12-A43C-23A12A703A1B}" type="presOf" srcId="{0C9091E2-7AAD-4C94-800B-2FBBDF50AA5A}" destId="{E616CE15-C6D4-4CC9-83BE-AC6590818DFC}" srcOrd="1" destOrd="2" presId="urn:microsoft.com/office/officeart/2005/8/layout/vProcess5"/>
    <dgm:cxn modelId="{6355A40F-502C-4926-8632-75E738040220}" type="presOf" srcId="{27DFCC98-D570-477F-928F-4EF487BCF47A}" destId="{E2824761-8E6D-46BB-AC09-BDBAA6F5C924}" srcOrd="1" destOrd="2" presId="urn:microsoft.com/office/officeart/2005/8/layout/vProcess5"/>
    <dgm:cxn modelId="{FEED4017-685B-460B-8405-558EFEC1674D}" type="presOf" srcId="{DEDC51B0-783F-434E-B8BA-662E1EE43DDF}" destId="{D438E3A3-EB57-413C-9AE8-A5255F335789}" srcOrd="1" destOrd="1" presId="urn:microsoft.com/office/officeart/2005/8/layout/vProcess5"/>
    <dgm:cxn modelId="{8ADC1024-5532-49B9-9311-51922FD03002}" type="presOf" srcId="{A3A864A7-D173-4ACF-9585-0E5026D50E0C}" destId="{B0B1EA33-6104-4072-A15B-84FA5F323FB6}" srcOrd="0" destOrd="0" presId="urn:microsoft.com/office/officeart/2005/8/layout/vProcess5"/>
    <dgm:cxn modelId="{F445872D-004A-4A87-8BD6-B3377CA62F2E}" srcId="{5B22E498-1D1D-4511-8090-BDAE4630F472}" destId="{DEDC51B0-783F-434E-B8BA-662E1EE43DDF}" srcOrd="0" destOrd="0" parTransId="{C26C0351-50AE-4A8D-B7DB-279F3167A64C}" sibTransId="{CBE97033-C169-4845-B387-D56D9D467EA0}"/>
    <dgm:cxn modelId="{F11B3A34-7586-443F-8740-1C387D02622D}" srcId="{5B22E498-1D1D-4511-8090-BDAE4630F472}" destId="{8DB03EE8-9061-43DC-85DC-C60711433C16}" srcOrd="1" destOrd="0" parTransId="{59A616AA-1DEB-4056-AE71-6CE5C1FA0038}" sibTransId="{C9A60162-2D87-4CAC-8E69-90C7BEDB6B18}"/>
    <dgm:cxn modelId="{2FE13D38-651E-4477-8672-BC3CF7960437}" srcId="{A3A864A7-D173-4ACF-9585-0E5026D50E0C}" destId="{0C9091E2-7AAD-4C94-800B-2FBBDF50AA5A}" srcOrd="1" destOrd="0" parTransId="{1448707E-23F3-49FC-93BE-397A75261D9C}" sibTransId="{51B09CDB-DF3A-4C63-942E-7E9A1DF63086}"/>
    <dgm:cxn modelId="{BC2BB03B-9A5B-4753-8068-25715E91FB3B}" type="presOf" srcId="{3BCE1504-6E6D-4FF3-BEAA-3CB706146750}" destId="{B56FB653-0B30-4CF6-9CC4-7DD78AF5EC2B}" srcOrd="0" destOrd="0" presId="urn:microsoft.com/office/officeart/2005/8/layout/vProcess5"/>
    <dgm:cxn modelId="{B4ED4B45-868B-4E3A-8823-80BA95EA0CD3}" type="presOf" srcId="{03F426A3-0705-46A3-9898-A42345BC6946}" destId="{A1658D14-3A60-4643-A088-1BB216083D29}" srcOrd="1" destOrd="1" presId="urn:microsoft.com/office/officeart/2005/8/layout/vProcess5"/>
    <dgm:cxn modelId="{34C29A65-0BC7-4AEB-833C-27B690037036}" srcId="{4AB90741-D7C5-4D64-87CF-4169685246DB}" destId="{3BCE1504-6E6D-4FF3-BEAA-3CB706146750}" srcOrd="1" destOrd="0" parTransId="{020CA3EA-940D-49DD-89F5-E34A1A3307FC}" sibTransId="{B9E2721D-99C2-43CD-A7EF-F507D82BAED5}"/>
    <dgm:cxn modelId="{899CED47-406D-48EF-94BC-8CA52D344330}" srcId="{1936DD77-71E4-4F21-B456-32C92C1950AD}" destId="{10298F25-46C0-4897-B39B-7A6380D7FA30}" srcOrd="0" destOrd="0" parTransId="{9C3DAD28-1F88-4A0F-BA28-DF947BE3E723}" sibTransId="{E617B893-237F-473A-A8A5-45B2C9D18492}"/>
    <dgm:cxn modelId="{2BE8C27A-26B4-4ED4-8B71-EC410E008252}" type="presOf" srcId="{5B22E498-1D1D-4511-8090-BDAE4630F472}" destId="{7CE0D665-E163-44D5-9E2F-945C2924942C}" srcOrd="0" destOrd="0" presId="urn:microsoft.com/office/officeart/2005/8/layout/vProcess5"/>
    <dgm:cxn modelId="{B10C9680-DDF1-46FD-9BB1-641407458056}" srcId="{3BCE1504-6E6D-4FF3-BEAA-3CB706146750}" destId="{03F426A3-0705-46A3-9898-A42345BC6946}" srcOrd="0" destOrd="0" parTransId="{EE9FFDB7-D8C1-4DE5-9B22-113139886FA6}" sibTransId="{F0409809-E4E3-43C2-8150-17AA2340BB2D}"/>
    <dgm:cxn modelId="{3A4B1381-E1DB-4A39-BB7A-B408FE777ADC}" type="presOf" srcId="{8DB03EE8-9061-43DC-85DC-C60711433C16}" destId="{7CE0D665-E163-44D5-9E2F-945C2924942C}" srcOrd="0" destOrd="2" presId="urn:microsoft.com/office/officeart/2005/8/layout/vProcess5"/>
    <dgm:cxn modelId="{1208BB86-E573-4DF9-A44E-B29E1CE8BFB2}" srcId="{4AB90741-D7C5-4D64-87CF-4169685246DB}" destId="{1936DD77-71E4-4F21-B456-32C92C1950AD}" srcOrd="3" destOrd="0" parTransId="{E9F50694-A0A6-406F-ABA1-BCDAD5F2B347}" sibTransId="{97379905-E9D7-4ABD-B28B-3B033AE29637}"/>
    <dgm:cxn modelId="{A404CF8C-647B-4FE5-AC1C-96F2E78093DF}" type="presOf" srcId="{9AC9CCEF-D505-4DF2-AFC3-CEA990315854}" destId="{B0B1EA33-6104-4072-A15B-84FA5F323FB6}" srcOrd="0" destOrd="1" presId="urn:microsoft.com/office/officeart/2005/8/layout/vProcess5"/>
    <dgm:cxn modelId="{9929F69D-F738-42C5-A28E-2BD0653BC589}" type="presOf" srcId="{1936DD77-71E4-4F21-B456-32C92C1950AD}" destId="{18966A9D-4229-4FF7-8294-9FB521FA529B}" srcOrd="0" destOrd="0" presId="urn:microsoft.com/office/officeart/2005/8/layout/vProcess5"/>
    <dgm:cxn modelId="{53005AA6-5664-45CA-9DF3-2424BA1BEE2F}" type="presOf" srcId="{4AB90741-D7C5-4D64-87CF-4169685246DB}" destId="{8CB11A1F-8039-47C8-82D2-12DE412EF6AE}" srcOrd="0" destOrd="0" presId="urn:microsoft.com/office/officeart/2005/8/layout/vProcess5"/>
    <dgm:cxn modelId="{228973AF-D936-47DA-BF85-2C47C81C44CC}" srcId="{1936DD77-71E4-4F21-B456-32C92C1950AD}" destId="{27DFCC98-D570-477F-928F-4EF487BCF47A}" srcOrd="1" destOrd="0" parTransId="{150BC201-4DB2-49D7-8416-386DCF55E78C}" sibTransId="{FF8F3218-122D-45D6-83C7-421597260F27}"/>
    <dgm:cxn modelId="{3617A6B5-8EE1-4807-A506-25DC0698AEC4}" type="presOf" srcId="{1936DD77-71E4-4F21-B456-32C92C1950AD}" destId="{E2824761-8E6D-46BB-AC09-BDBAA6F5C924}" srcOrd="1" destOrd="0" presId="urn:microsoft.com/office/officeart/2005/8/layout/vProcess5"/>
    <dgm:cxn modelId="{D645F5BB-0108-40BF-95E2-68E2832DBCF8}" type="presOf" srcId="{03F426A3-0705-46A3-9898-A42345BC6946}" destId="{B56FB653-0B30-4CF6-9CC4-7DD78AF5EC2B}" srcOrd="0" destOrd="1" presId="urn:microsoft.com/office/officeart/2005/8/layout/vProcess5"/>
    <dgm:cxn modelId="{D66D0AC1-9A66-43B2-B0AA-94B9CB7DBD87}" type="presOf" srcId="{A3A864A7-D173-4ACF-9585-0E5026D50E0C}" destId="{E616CE15-C6D4-4CC9-83BE-AC6590818DFC}" srcOrd="1" destOrd="0" presId="urn:microsoft.com/office/officeart/2005/8/layout/vProcess5"/>
    <dgm:cxn modelId="{E0AC37C9-1EC9-4988-A43A-B3C251D48B52}" srcId="{4AB90741-D7C5-4D64-87CF-4169685246DB}" destId="{A3A864A7-D173-4ACF-9585-0E5026D50E0C}" srcOrd="0" destOrd="0" parTransId="{3A27D08C-2227-4035-87AD-7C5320435D78}" sibTransId="{767C9792-04E6-4C1B-BC97-781CD84DF1F7}"/>
    <dgm:cxn modelId="{838E82D1-CFEE-4967-9E26-12F04186E849}" type="presOf" srcId="{0C9091E2-7AAD-4C94-800B-2FBBDF50AA5A}" destId="{B0B1EA33-6104-4072-A15B-84FA5F323FB6}" srcOrd="0" destOrd="2" presId="urn:microsoft.com/office/officeart/2005/8/layout/vProcess5"/>
    <dgm:cxn modelId="{65DD45D4-F938-4345-A434-9575AFAAA67D}" srcId="{A3A864A7-D173-4ACF-9585-0E5026D50E0C}" destId="{9AC9CCEF-D505-4DF2-AFC3-CEA990315854}" srcOrd="0" destOrd="0" parTransId="{3C4CD838-637D-4095-9BF4-BD2E89778BCE}" sibTransId="{2A5230F9-86D2-44DC-AC76-B495EE26B433}"/>
    <dgm:cxn modelId="{1C9258DB-E33D-4599-A20A-5F6922B0F922}" type="presOf" srcId="{10298F25-46C0-4897-B39B-7A6380D7FA30}" destId="{E2824761-8E6D-46BB-AC09-BDBAA6F5C924}" srcOrd="1" destOrd="1" presId="urn:microsoft.com/office/officeart/2005/8/layout/vProcess5"/>
    <dgm:cxn modelId="{80E97DE2-FF1A-4003-A3A8-EC278B8A6261}" srcId="{4AB90741-D7C5-4D64-87CF-4169685246DB}" destId="{5B22E498-1D1D-4511-8090-BDAE4630F472}" srcOrd="2" destOrd="0" parTransId="{0F2152DA-8BBB-4B6E-AC99-42DBCA7AD937}" sibTransId="{10581194-5D47-4FAB-98CD-55B22C9187B8}"/>
    <dgm:cxn modelId="{0B1F86E5-FAB8-404B-8F90-0E2D625D1765}" type="presOf" srcId="{10298F25-46C0-4897-B39B-7A6380D7FA30}" destId="{18966A9D-4229-4FF7-8294-9FB521FA529B}" srcOrd="0" destOrd="1" presId="urn:microsoft.com/office/officeart/2005/8/layout/vProcess5"/>
    <dgm:cxn modelId="{086E62EE-4CB1-414D-B5AC-BB955923D3E2}" type="presOf" srcId="{10581194-5D47-4FAB-98CD-55B22C9187B8}" destId="{79B8DE38-FA26-4DE5-99F7-1A3E2AC2F70D}" srcOrd="0" destOrd="0" presId="urn:microsoft.com/office/officeart/2005/8/layout/vProcess5"/>
    <dgm:cxn modelId="{21D544F6-4856-4E1B-8A10-EEB4BC7142EF}" type="presOf" srcId="{3BCE1504-6E6D-4FF3-BEAA-3CB706146750}" destId="{A1658D14-3A60-4643-A088-1BB216083D29}" srcOrd="1" destOrd="0" presId="urn:microsoft.com/office/officeart/2005/8/layout/vProcess5"/>
    <dgm:cxn modelId="{AAE65FF9-38D1-400E-8EF0-72AB57DBA7E9}" type="presOf" srcId="{27DFCC98-D570-477F-928F-4EF487BCF47A}" destId="{18966A9D-4229-4FF7-8294-9FB521FA529B}" srcOrd="0" destOrd="2" presId="urn:microsoft.com/office/officeart/2005/8/layout/vProcess5"/>
    <dgm:cxn modelId="{D259EFF9-1A6C-4376-9071-58ED9C5C8763}" type="presOf" srcId="{767C9792-04E6-4C1B-BC97-781CD84DF1F7}" destId="{C1DB44D5-E31D-4A0E-9981-E95FCC732A07}" srcOrd="0" destOrd="0" presId="urn:microsoft.com/office/officeart/2005/8/layout/vProcess5"/>
    <dgm:cxn modelId="{64EF9EFA-B0D0-4677-8B22-6E1D0DC031F8}" type="presOf" srcId="{8DB03EE8-9061-43DC-85DC-C60711433C16}" destId="{D438E3A3-EB57-413C-9AE8-A5255F335789}" srcOrd="1" destOrd="2" presId="urn:microsoft.com/office/officeart/2005/8/layout/vProcess5"/>
    <dgm:cxn modelId="{B2C955FB-1A3E-4CEE-BE21-84AD2FBBD6C1}" type="presOf" srcId="{9AC9CCEF-D505-4DF2-AFC3-CEA990315854}" destId="{E616CE15-C6D4-4CC9-83BE-AC6590818DFC}" srcOrd="1" destOrd="1" presId="urn:microsoft.com/office/officeart/2005/8/layout/vProcess5"/>
    <dgm:cxn modelId="{4F3881FB-5390-4328-B650-81E120E3BCF8}" type="presOf" srcId="{B9E2721D-99C2-43CD-A7EF-F507D82BAED5}" destId="{ABAE7817-9C7E-438A-A88E-69EA846B5DEB}" srcOrd="0" destOrd="0" presId="urn:microsoft.com/office/officeart/2005/8/layout/vProcess5"/>
    <dgm:cxn modelId="{9DFB63C7-B38A-4B71-A0B0-EB60E2221C9F}" type="presParOf" srcId="{8CB11A1F-8039-47C8-82D2-12DE412EF6AE}" destId="{DB939504-8330-4E43-BD5A-9EB94AA1D56C}" srcOrd="0" destOrd="0" presId="urn:microsoft.com/office/officeart/2005/8/layout/vProcess5"/>
    <dgm:cxn modelId="{328FCC56-4158-4B12-A84C-8BD24A417E2A}" type="presParOf" srcId="{8CB11A1F-8039-47C8-82D2-12DE412EF6AE}" destId="{B0B1EA33-6104-4072-A15B-84FA5F323FB6}" srcOrd="1" destOrd="0" presId="urn:microsoft.com/office/officeart/2005/8/layout/vProcess5"/>
    <dgm:cxn modelId="{B7D68C85-C182-45D5-A605-3AEED828D8A8}" type="presParOf" srcId="{8CB11A1F-8039-47C8-82D2-12DE412EF6AE}" destId="{B56FB653-0B30-4CF6-9CC4-7DD78AF5EC2B}" srcOrd="2" destOrd="0" presId="urn:microsoft.com/office/officeart/2005/8/layout/vProcess5"/>
    <dgm:cxn modelId="{F42FB76E-EA14-4A11-A2B9-0E9C29631A7A}" type="presParOf" srcId="{8CB11A1F-8039-47C8-82D2-12DE412EF6AE}" destId="{7CE0D665-E163-44D5-9E2F-945C2924942C}" srcOrd="3" destOrd="0" presId="urn:microsoft.com/office/officeart/2005/8/layout/vProcess5"/>
    <dgm:cxn modelId="{2183E170-9BD7-4567-ABBE-073977DCE5C9}" type="presParOf" srcId="{8CB11A1F-8039-47C8-82D2-12DE412EF6AE}" destId="{18966A9D-4229-4FF7-8294-9FB521FA529B}" srcOrd="4" destOrd="0" presId="urn:microsoft.com/office/officeart/2005/8/layout/vProcess5"/>
    <dgm:cxn modelId="{DA2DAA04-744B-4819-A3C9-2456EF32568A}" type="presParOf" srcId="{8CB11A1F-8039-47C8-82D2-12DE412EF6AE}" destId="{C1DB44D5-E31D-4A0E-9981-E95FCC732A07}" srcOrd="5" destOrd="0" presId="urn:microsoft.com/office/officeart/2005/8/layout/vProcess5"/>
    <dgm:cxn modelId="{D1A40F0D-F4E6-48F5-B090-C830209F0BB2}" type="presParOf" srcId="{8CB11A1F-8039-47C8-82D2-12DE412EF6AE}" destId="{ABAE7817-9C7E-438A-A88E-69EA846B5DEB}" srcOrd="6" destOrd="0" presId="urn:microsoft.com/office/officeart/2005/8/layout/vProcess5"/>
    <dgm:cxn modelId="{86A004B5-D9E0-4AA7-8CD8-EDD8A8E66DEC}" type="presParOf" srcId="{8CB11A1F-8039-47C8-82D2-12DE412EF6AE}" destId="{79B8DE38-FA26-4DE5-99F7-1A3E2AC2F70D}" srcOrd="7" destOrd="0" presId="urn:microsoft.com/office/officeart/2005/8/layout/vProcess5"/>
    <dgm:cxn modelId="{F075F8AE-E471-45D2-8A1D-BE018623030B}" type="presParOf" srcId="{8CB11A1F-8039-47C8-82D2-12DE412EF6AE}" destId="{E616CE15-C6D4-4CC9-83BE-AC6590818DFC}" srcOrd="8" destOrd="0" presId="urn:microsoft.com/office/officeart/2005/8/layout/vProcess5"/>
    <dgm:cxn modelId="{CB7608CC-CAAB-4531-8A99-808EE0A57628}" type="presParOf" srcId="{8CB11A1F-8039-47C8-82D2-12DE412EF6AE}" destId="{A1658D14-3A60-4643-A088-1BB216083D29}" srcOrd="9" destOrd="0" presId="urn:microsoft.com/office/officeart/2005/8/layout/vProcess5"/>
    <dgm:cxn modelId="{C1A912D6-0B4E-42CE-A34E-95B7E6681BFF}" type="presParOf" srcId="{8CB11A1F-8039-47C8-82D2-12DE412EF6AE}" destId="{D438E3A3-EB57-413C-9AE8-A5255F335789}" srcOrd="10" destOrd="0" presId="urn:microsoft.com/office/officeart/2005/8/layout/vProcess5"/>
    <dgm:cxn modelId="{7FBFD7D3-403F-40A4-931D-6157063E451F}" type="presParOf" srcId="{8CB11A1F-8039-47C8-82D2-12DE412EF6AE}" destId="{E2824761-8E6D-46BB-AC09-BDBAA6F5C9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1EA33-6104-4072-A15B-84FA5F323FB6}">
      <dsp:nvSpPr>
        <dsp:cNvPr id="0" name=""/>
        <dsp:cNvSpPr/>
      </dsp:nvSpPr>
      <dsp:spPr>
        <a:xfrm>
          <a:off x="1541252" y="0"/>
          <a:ext cx="6165010" cy="1089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Office of Career, Technical, and Adult Education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  </a:t>
          </a:r>
          <a:r>
            <a:rPr lang="en-US" sz="1400" kern="1200" dirty="0"/>
            <a:t>Provides funds to states for adult education and literacy programs.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  Administers and coordinates programs related to adult education, literacy, and career and technical education. </a:t>
          </a:r>
        </a:p>
      </dsp:txBody>
      <dsp:txXfrm>
        <a:off x="1573167" y="31915"/>
        <a:ext cx="4897106" cy="1025830"/>
      </dsp:txXfrm>
    </dsp:sp>
    <dsp:sp modelId="{B56FB653-0B30-4CF6-9CC4-7DD78AF5EC2B}">
      <dsp:nvSpPr>
        <dsp:cNvPr id="0" name=""/>
        <dsp:cNvSpPr/>
      </dsp:nvSpPr>
      <dsp:spPr>
        <a:xfrm>
          <a:off x="1541252" y="1315413"/>
          <a:ext cx="6165010" cy="1089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National Reporting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reporting system for federally funded adult education programs developed by the US Department of Education</a:t>
          </a:r>
        </a:p>
      </dsp:txBody>
      <dsp:txXfrm>
        <a:off x="1573167" y="1347328"/>
        <a:ext cx="4876581" cy="1025830"/>
      </dsp:txXfrm>
    </dsp:sp>
    <dsp:sp modelId="{7CE0D665-E163-44D5-9E2F-945C2924942C}">
      <dsp:nvSpPr>
        <dsp:cNvPr id="0" name=""/>
        <dsp:cNvSpPr/>
      </dsp:nvSpPr>
      <dsp:spPr>
        <a:xfrm>
          <a:off x="1541252" y="2541791"/>
          <a:ext cx="6165010" cy="1089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California Department of Education Adult Education Division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Monitors WIOA, Title II funded agencies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Provides  information and resources to agencies to maintain quality programs </a:t>
          </a:r>
        </a:p>
      </dsp:txBody>
      <dsp:txXfrm>
        <a:off x="1573167" y="2573706"/>
        <a:ext cx="4884288" cy="1025830"/>
      </dsp:txXfrm>
    </dsp:sp>
    <dsp:sp modelId="{18966A9D-4229-4FF7-8294-9FB521FA529B}">
      <dsp:nvSpPr>
        <dsp:cNvPr id="0" name=""/>
        <dsp:cNvSpPr/>
      </dsp:nvSpPr>
      <dsp:spPr>
        <a:xfrm>
          <a:off x="1541252" y="3863340"/>
          <a:ext cx="6165010" cy="1089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rPr>
            <a:t>CASAS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Helps agencies meet state and federal requirements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Provides training to funded agencies related to assessment and accountability standards</a:t>
          </a:r>
        </a:p>
      </dsp:txBody>
      <dsp:txXfrm>
        <a:off x="1573167" y="3895255"/>
        <a:ext cx="4876581" cy="1025830"/>
      </dsp:txXfrm>
    </dsp:sp>
    <dsp:sp modelId="{C1DB44D5-E31D-4A0E-9981-E95FCC732A07}">
      <dsp:nvSpPr>
        <dsp:cNvPr id="0" name=""/>
        <dsp:cNvSpPr/>
      </dsp:nvSpPr>
      <dsp:spPr>
        <a:xfrm>
          <a:off x="6682599" y="863903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841962" y="863903"/>
        <a:ext cx="389553" cy="532980"/>
      </dsp:txXfrm>
    </dsp:sp>
    <dsp:sp modelId="{ABAE7817-9C7E-438A-A88E-69EA846B5DEB}">
      <dsp:nvSpPr>
        <dsp:cNvPr id="0" name=""/>
        <dsp:cNvSpPr/>
      </dsp:nvSpPr>
      <dsp:spPr>
        <a:xfrm>
          <a:off x="6717190" y="213552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876553" y="2135520"/>
        <a:ext cx="389553" cy="532980"/>
      </dsp:txXfrm>
    </dsp:sp>
    <dsp:sp modelId="{79B8DE38-FA26-4DE5-99F7-1A3E2AC2F70D}">
      <dsp:nvSpPr>
        <dsp:cNvPr id="0" name=""/>
        <dsp:cNvSpPr/>
      </dsp:nvSpPr>
      <dsp:spPr>
        <a:xfrm>
          <a:off x="6732458" y="325412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891821" y="3254120"/>
        <a:ext cx="389553" cy="532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263720C-3635-4BDA-9792-00AE9012C81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1FA2D2-41C9-4444-BEEC-DD5099DA3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9B2A9-5746-454C-AEC8-995C78FDBE69}" type="datetimeFigureOut">
              <a:rPr lang="en-US"/>
              <a:pPr>
                <a:defRPr/>
              </a:pPr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7C8DA2-A479-4C49-8E28-1E19AE127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CASAS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9C972-F585-475D-9966-6C736C257E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Huge requirement </a:t>
            </a:r>
          </a:p>
          <a:p>
            <a:r>
              <a:rPr lang="en-US" dirty="0"/>
              <a:t>“tis the season” – update</a:t>
            </a:r>
            <a:r>
              <a:rPr lang="en-US" baseline="0" dirty="0"/>
              <a:t> it each new school year</a:t>
            </a:r>
          </a:p>
          <a:p>
            <a:r>
              <a:rPr lang="en-US" baseline="0" dirty="0"/>
              <a:t>Testing strategy, which assessments, 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3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3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3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9CD5F-244E-420C-802F-A51A5D392B5D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Note Additional Assessment Import Wizard</a:t>
            </a:r>
          </a:p>
          <a:p>
            <a:pPr eaLnBrk="1" hangingPunct="1"/>
            <a:r>
              <a:rPr lang="en-US"/>
              <a:t>Reminder re: no ESL Citizenship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CASAS 2010</a:t>
            </a:r>
          </a:p>
        </p:txBody>
      </p:sp>
    </p:spTree>
    <p:extLst>
      <p:ext uri="{BB962C8B-B14F-4D97-AF65-F5344CB8AC3E}">
        <p14:creationId xmlns:p14="http://schemas.microsoft.com/office/powerpoint/2010/main" val="178489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CLASS Instance</a:t>
            </a:r>
          </a:p>
          <a:p>
            <a:r>
              <a:rPr lang="en-US" dirty="0"/>
              <a:t>Special</a:t>
            </a:r>
            <a:r>
              <a:rPr lang="en-US" baseline="0" dirty="0"/>
              <a:t> Programs:  Must mark CTE if they’re studying that</a:t>
            </a:r>
          </a:p>
          <a:p>
            <a:endParaRPr lang="en-US" baseline="0" dirty="0"/>
          </a:p>
          <a:p>
            <a:r>
              <a:rPr lang="en-US" dirty="0"/>
              <a:t>For some students in ESL but not CTE: Mark IET on STUDENT record.</a:t>
            </a:r>
          </a:p>
          <a:p>
            <a:r>
              <a:rPr lang="en-US" dirty="0"/>
              <a:t>Do those individual students marked as IET need to be exited out of IET when they finish the Tech-Ed?  No, automatically done</a:t>
            </a:r>
            <a:r>
              <a:rPr lang="en-US" baseline="0" dirty="0"/>
              <a:t> by TE.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4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9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0C679-3469-477A-97EA-815BD95E7EA8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How long have participants been involved?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CASAS 2010</a:t>
            </a:r>
          </a:p>
        </p:txBody>
      </p:sp>
    </p:spTree>
    <p:extLst>
      <p:ext uri="{BB962C8B-B14F-4D97-AF65-F5344CB8AC3E}">
        <p14:creationId xmlns:p14="http://schemas.microsoft.com/office/powerpoint/2010/main" val="23448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WIOA replaced WIA.  Workforce Innovation</a:t>
            </a:r>
            <a:r>
              <a:rPr lang="en-US" baseline="0" dirty="0"/>
              <a:t> and </a:t>
            </a:r>
            <a:r>
              <a:rPr lang="en-US" baseline="0" dirty="0" err="1"/>
              <a:t>Opport</a:t>
            </a:r>
            <a:r>
              <a:rPr lang="en-US" baseline="0" dirty="0"/>
              <a:t> Act</a:t>
            </a:r>
          </a:p>
          <a:p>
            <a:r>
              <a:rPr lang="en-US" baseline="0" dirty="0"/>
              <a:t>Seismic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9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1 biggest in funding… workforce program</a:t>
            </a:r>
          </a:p>
          <a:p>
            <a:r>
              <a:rPr lang="en-US" dirty="0"/>
              <a:t>Title 3 short-term issues,</a:t>
            </a:r>
            <a:r>
              <a:rPr lang="en-US" baseline="0" dirty="0"/>
              <a:t>   title4: </a:t>
            </a:r>
            <a:r>
              <a:rPr lang="en-US" baseline="0" dirty="0" err="1"/>
              <a:t>workmans</a:t>
            </a:r>
            <a:r>
              <a:rPr lang="en-US" baseline="0" dirty="0"/>
              <a:t>’ comp, disability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0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each</a:t>
            </a:r>
            <a:r>
              <a:rPr lang="en-US" baseline="0" dirty="0"/>
              <a:t> for ABE and ASE … where educational gains are counted</a:t>
            </a:r>
          </a:p>
          <a:p>
            <a:r>
              <a:rPr lang="en-US" baseline="0" dirty="0"/>
              <a:t>Who doesn’t know what </a:t>
            </a:r>
            <a:r>
              <a:rPr lang="en-US" baseline="0" dirty="0" err="1"/>
              <a:t>PoP</a:t>
            </a:r>
            <a:r>
              <a:rPr lang="en-US" baseline="0" dirty="0"/>
              <a:t> is ? More than 1 enrollment period in one year.</a:t>
            </a:r>
          </a:p>
          <a:p>
            <a:r>
              <a:rPr lang="en-US" baseline="0" dirty="0"/>
              <a:t>90 days absent creates a new </a:t>
            </a:r>
            <a:r>
              <a:rPr lang="en-US" baseline="0" dirty="0" err="1"/>
              <a:t>enrollmt</a:t>
            </a:r>
            <a:r>
              <a:rPr lang="en-US" baseline="0" dirty="0"/>
              <a:t> (new </a:t>
            </a:r>
            <a:r>
              <a:rPr lang="en-US" baseline="0" dirty="0" err="1"/>
              <a:t>PoP</a:t>
            </a:r>
            <a:r>
              <a:rPr lang="en-US" baseline="0" dirty="0"/>
              <a:t>)  and new pre- test required.</a:t>
            </a:r>
          </a:p>
          <a:p>
            <a:r>
              <a:rPr lang="en-US" baseline="0" dirty="0"/>
              <a:t>Aug 1 starts, disappear Sept 6, return 10/31 – 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 starts, disappear Sept 6, return 1/1 – new Pop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8DA2-A479-4C49-8E28-1E19AE127B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0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BB986-81F4-4563-A056-06DEA1A4BB14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19138"/>
            <a:ext cx="4802187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8507" eaLnBrk="1" hangingPunct="1">
              <a:defRPr/>
            </a:pPr>
            <a:r>
              <a:rPr lang="en-US" dirty="0"/>
              <a:t>Sending DIR.pdf is a formality.100% of state on TE, we can access your data anytime. </a:t>
            </a:r>
          </a:p>
          <a:p>
            <a:pPr defTabSz="948507" eaLnBrk="1" hangingPunct="1">
              <a:defRPr/>
            </a:pPr>
            <a:endParaRPr lang="en-US" baseline="0" dirty="0"/>
          </a:p>
          <a:p>
            <a:pPr defTabSz="948507" eaLnBrk="1" hangingPunct="1">
              <a:defRPr/>
            </a:pPr>
            <a:r>
              <a:rPr lang="en-US" baseline="0" dirty="0"/>
              <a:t>Flags… Might be alarm-based if your %records are a missing stuff. </a:t>
            </a:r>
            <a:r>
              <a:rPr lang="en-US" dirty="0"/>
              <a:t>Gender, birth, attendance,</a:t>
            </a:r>
            <a:r>
              <a:rPr lang="en-US" baseline="0" dirty="0"/>
              <a:t> </a:t>
            </a:r>
          </a:p>
          <a:p>
            <a:pPr defTabSz="948507" eaLnBrk="1" hangingPunct="1">
              <a:defRPr/>
            </a:pPr>
            <a:r>
              <a:rPr lang="en-US" baseline="0" dirty="0"/>
              <a:t>Using 18-19 data percentages.  Maybe Spring 2020.</a:t>
            </a:r>
          </a:p>
          <a:p>
            <a:pPr defTabSz="948507" eaLnBrk="1" hangingPunct="1">
              <a:defRPr/>
            </a:pPr>
            <a:endParaRPr lang="en-US" baseline="0" dirty="0"/>
          </a:p>
          <a:p>
            <a:pPr defTabSz="948507" eaLnBrk="1" hangingPunct="1">
              <a:defRPr/>
            </a:pPr>
            <a:r>
              <a:rPr lang="en-US" baseline="0" dirty="0"/>
              <a:t>WIA survey – ongoing, each quarter. 2 and 4 q after exit.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Probe for familiarity with Core Perf, Inst Questionnaire, WIA Survey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CASAS 2010</a:t>
            </a:r>
          </a:p>
        </p:txBody>
      </p:sp>
    </p:spTree>
    <p:extLst>
      <p:ext uri="{BB962C8B-B14F-4D97-AF65-F5344CB8AC3E}">
        <p14:creationId xmlns:p14="http://schemas.microsoft.com/office/powerpoint/2010/main" val="23163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719138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CASAS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F0C87-5BFC-48AF-A56F-709598CF34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8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2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9144000" cy="76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588" y="6781800"/>
            <a:ext cx="9144001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4958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95819"/>
            <a:ext cx="4800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1000" y="2971800"/>
            <a:ext cx="7467600" cy="144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&lt;Insert Session Title Here&gt;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9" y="563511"/>
            <a:ext cx="2385785" cy="8080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-1588" y="16002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34317"/>
            <a:ext cx="561474" cy="190177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135857" y="5057774"/>
            <a:ext cx="8008144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990" y="3900877"/>
            <a:ext cx="176687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2625328" y="5705052"/>
            <a:ext cx="635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150862" y="1390651"/>
            <a:ext cx="6865144" cy="3347821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638301"/>
            <a:ext cx="89154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636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638301"/>
            <a:ext cx="438912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0" y="1638300"/>
            <a:ext cx="438912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271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832450"/>
            <a:ext cx="8915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8561" y="2448362"/>
            <a:ext cx="176687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69853" y="2376494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853" y="2341569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5" y="2468569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6"/>
            <a:ext cx="7772400" cy="1362075"/>
          </a:xfrm>
        </p:spPr>
        <p:txBody>
          <a:bodyPr anchor="b">
            <a:normAutofit/>
          </a:bodyPr>
          <a:lstStyle>
            <a:lvl1pPr algn="l">
              <a:buNone/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07E1-233A-409B-8C79-B00920778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917"/>
            <a:ext cx="1295400" cy="438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91629"/>
            <a:ext cx="561474" cy="190177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5299-AA21-468A-8072-B633C7B40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fld id="{D4864F27-6ADB-4864-AA12-FED3AFBBB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8BC8-2C0C-4A7E-9939-0532A98EE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6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6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E6E-DCBC-4FAF-AFA2-D75A969C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2E74-5D8D-44D8-832B-31A4D9C7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3147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6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6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A9B2-8CEB-4913-A4C3-1CA5836C9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80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401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3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0055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FA011D-1F49-4CDB-B358-0F2F0DD89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2" name="Title Placeholder 8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241"/>
            <a:ext cx="1295400" cy="438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29406"/>
            <a:ext cx="561474" cy="190177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76" r:id="rId3"/>
    <p:sldLayoutId id="2147483880" r:id="rId4"/>
    <p:sldLayoutId id="2147483877" r:id="rId5"/>
    <p:sldLayoutId id="2147483881" r:id="rId6"/>
    <p:sldLayoutId id="2147483882" r:id="rId7"/>
    <p:sldLayoutId id="2147483884" r:id="rId8"/>
    <p:sldLayoutId id="2147483885" r:id="rId9"/>
  </p:sldLayoutIdLst>
  <p:transition spd="slow"/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4206240" y="1920240"/>
            <a:ext cx="731520" cy="9143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03799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638301"/>
            <a:ext cx="89154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84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quarterly-data-submission-wizard-instructions_sept2020.pdf?sfvrsn=885325a_2?Status=Mas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casas.org/training-and-support/casas-peer-communities/california-adult-education-accountability-and-assessment/ca-follow-up-survey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asas.org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sas.org/training-and-support/casas-peer-communities/california-accountability" TargetMode="External"/><Relationship Id="rId5" Type="http://schemas.openxmlformats.org/officeDocument/2006/relationships/hyperlink" Target="http://casas.org/training-and-support/casas-peer-communities" TargetMode="External"/><Relationship Id="rId4" Type="http://schemas.openxmlformats.org/officeDocument/2006/relationships/hyperlink" Target="http://casas.org/training-and-suppor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asas.org/training-and-support" TargetMode="External"/><Relationship Id="rId2" Type="http://schemas.openxmlformats.org/officeDocument/2006/relationships/hyperlink" Target="http://casas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hyperlink" Target="http://casas.org/training-and-support/casas-peer-communities/california-accountability" TargetMode="External"/><Relationship Id="rId4" Type="http://schemas.openxmlformats.org/officeDocument/2006/relationships/hyperlink" Target="http://casas.org/training-and-support/casas-peer-communit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apm@casas.org" TargetMode="External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echsupport@casas.or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92E6-132B-49E9-A2D0-92404866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State Leadership Project: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D5E6-6E99-47D5-8F01-E881E336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19744"/>
            <a:ext cx="8915400" cy="30047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300" dirty="0"/>
              <a:t>Comprehensive Adult Student </a:t>
            </a:r>
            <a:br>
              <a:rPr lang="en-US" sz="3300" dirty="0"/>
            </a:br>
            <a:r>
              <a:rPr lang="en-US" sz="3300" dirty="0"/>
              <a:t>Assessment Network (CASAS)</a:t>
            </a:r>
          </a:p>
        </p:txBody>
      </p:sp>
    </p:spTree>
    <p:extLst>
      <p:ext uri="{BB962C8B-B14F-4D97-AF65-F5344CB8AC3E}">
        <p14:creationId xmlns:p14="http://schemas.microsoft.com/office/powerpoint/2010/main" val="239463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757FB-968F-E509-904C-741F78182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57150"/>
            <a:ext cx="7315200" cy="914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WIOA, Title II Data Collection Timeline</a:t>
            </a:r>
          </a:p>
        </p:txBody>
      </p:sp>
      <p:graphicFrame>
        <p:nvGraphicFramePr>
          <p:cNvPr id="9939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70194"/>
              </p:ext>
            </p:extLst>
          </p:nvPr>
        </p:nvGraphicFramePr>
        <p:xfrm>
          <a:off x="0" y="1066801"/>
          <a:ext cx="9067800" cy="6155260"/>
        </p:xfrm>
        <a:graphic>
          <a:graphicData uri="http://schemas.openxmlformats.org/drawingml/2006/table">
            <a:tbl>
              <a:tblPr firstRow="1"/>
              <a:tblGrid>
                <a:gridCol w="574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Deliverable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Submission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Date Due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1st Quarter Data Submission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Employment/Earnings Follow-up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EL Civics COAAPs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October 31, 2023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2nd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Qtr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 Data Submission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Employment/Earnings Follow-up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CDE Training Deadline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January 31, 2024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3rd Quarter Data Submission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Employment/Earnings Follow-up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Cont. Improvement Plan (CIP)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April 30, 2024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Year End Data Submission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Employment/Earnings Follow-up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AE Personnel 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charset="0"/>
                        </a:rPr>
                        <a:t>July 15, 2024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A352D-E9F8-473F-B26C-AE6F49765E03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947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0"/>
            <a:ext cx="5905500" cy="85554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Quarterly Data Submission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99103" y="1396366"/>
            <a:ext cx="8944897" cy="3826669"/>
          </a:xfrm>
        </p:spPr>
        <p:txBody>
          <a:bodyPr>
            <a:normAutofit/>
          </a:bodyPr>
          <a:lstStyle/>
          <a:p>
            <a:r>
              <a:rPr lang="en-US" dirty="0"/>
              <a:t>WIOA, Title II agencies will use the </a:t>
            </a:r>
            <a:r>
              <a:rPr lang="en-US" b="1" dirty="0"/>
              <a:t>TE Quarterly Data Submission Wizard </a:t>
            </a:r>
            <a:r>
              <a:rPr lang="en-US" dirty="0"/>
              <a:t>to submit quarterly data, including the Data Integrity Report (DIR).</a:t>
            </a:r>
          </a:p>
          <a:p>
            <a:r>
              <a:rPr lang="en-US" dirty="0"/>
              <a:t>Agencies will no longer send/email pdf copies of the DIR when completing quarterly data requirements.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03" y="3810000"/>
            <a:ext cx="8640097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/>
              <a:t>Step-by-Step Quarterly Data Submission Wizard Instructions</a:t>
            </a:r>
            <a:r>
              <a:rPr lang="en-US" sz="2400" dirty="0"/>
              <a:t>:</a:t>
            </a:r>
          </a:p>
          <a:p>
            <a:endParaRPr lang="en-US" sz="2000" dirty="0"/>
          </a:p>
          <a:p>
            <a:pPr algn="ctr"/>
            <a:r>
              <a:rPr lang="en-US" sz="2000" dirty="0"/>
              <a:t>	</a:t>
            </a:r>
            <a:r>
              <a:rPr lang="en-US" sz="2400" dirty="0">
                <a:hlinkClick r:id="rId3"/>
              </a:rPr>
              <a:t>https://www.casas.org/docs/default-source/caacct/quarterly-data-submission-wizard-instructions_sept2020.pdf?sfvrsn=885325a_2?Status=Master</a:t>
            </a:r>
            <a:r>
              <a:rPr lang="en-US" sz="24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9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3239"/>
            <a:ext cx="8915400" cy="817191"/>
          </a:xfrm>
        </p:spPr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Employment &amp; Earnings Survey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61" y="1447800"/>
            <a:ext cx="8749481" cy="3592654"/>
          </a:xfrm>
        </p:spPr>
        <p:txBody>
          <a:bodyPr/>
          <a:lstStyle/>
          <a:p>
            <a:r>
              <a:rPr lang="en-US" dirty="0"/>
              <a:t>Access detailed quarterly step by step help documents, and many other survey related resources:</a:t>
            </a:r>
          </a:p>
          <a:p>
            <a:pPr marL="210741" indent="0">
              <a:buNone/>
            </a:pPr>
            <a:r>
              <a:rPr lang="en-US" dirty="0">
                <a:hlinkClick r:id="rId2"/>
              </a:rPr>
              <a:t>https://www.casas.org/training-and-support/casas-peer-communities/california-adult-education-accountability-and-assessment/ca-follow-up-survey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E &amp; E Survey Table by quarter&#10;" title="E &amp; E Survey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43" y="3843578"/>
            <a:ext cx="5177262" cy="2393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30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13E5-18C4-108A-6C9C-C9B234C6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333399"/>
                </a:solidFill>
              </a:rPr>
              <a:t>Employment &amp; Earnings Survey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61ACA-92E3-E3B0-1BA9-D7030CE7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OCTAE Goals for California">
            <a:extLst>
              <a:ext uri="{FF2B5EF4-FFF2-40B4-BE49-F238E27FC236}">
                <a16:creationId xmlns:a16="http://schemas.microsoft.com/office/drawing/2014/main" id="{873D0007-087F-1DF0-49F7-EC23CD0A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066800"/>
            <a:ext cx="9144000" cy="3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746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4B89-05A0-BC01-55C5-EF5F95D9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333399"/>
                </a:solidFill>
              </a:rPr>
              <a:t>Employment &amp; Earnings Survey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4994D-A799-A163-CFCC-CAB53F4F1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New Items in PY 2023-24 for California Agencies">
            <a:extLst>
              <a:ext uri="{FF2B5EF4-FFF2-40B4-BE49-F238E27FC236}">
                <a16:creationId xmlns:a16="http://schemas.microsoft.com/office/drawing/2014/main" id="{892D7F75-BCAA-279E-4505-97DA8B2E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098"/>
            <a:ext cx="9144000" cy="36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59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35" y="76815"/>
            <a:ext cx="7010400" cy="914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End of Year Data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3200" dirty="0"/>
              <a:t>End of Year submission deadline continues to be </a:t>
            </a:r>
            <a:r>
              <a:rPr lang="en-US" sz="3200" b="1" dirty="0"/>
              <a:t>July 15</a:t>
            </a:r>
            <a:r>
              <a:rPr lang="en-US" sz="3200" b="1" baseline="30000" dirty="0"/>
              <a:t>th</a:t>
            </a:r>
            <a:r>
              <a:rPr lang="en-US" sz="3200" b="1" dirty="0"/>
              <a:t>.</a:t>
            </a:r>
          </a:p>
          <a:p>
            <a:r>
              <a:rPr lang="en-US" sz="3200" dirty="0"/>
              <a:t>The End of Year deadline for CAEP reporting will also be </a:t>
            </a:r>
            <a:r>
              <a:rPr lang="en-US" sz="3200" b="1" dirty="0"/>
              <a:t>July 15, 2024.</a:t>
            </a:r>
          </a:p>
          <a:p>
            <a:r>
              <a:rPr lang="en-US" sz="3200" dirty="0"/>
              <a:t>Statewide aggregation of data will begin on </a:t>
            </a:r>
            <a:r>
              <a:rPr lang="en-US" sz="3200" b="1" dirty="0"/>
              <a:t>August 1</a:t>
            </a:r>
            <a:r>
              <a:rPr lang="en-US" sz="3200" b="1" baseline="30000" dirty="0"/>
              <a:t>st</a:t>
            </a:r>
            <a:r>
              <a:rPr lang="en-US" sz="3200" dirty="0"/>
              <a:t>. After that time no revised data submissions will be accepted.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295299-AA21-468A-8072-B633C7B40E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5453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Data Collection Requirements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Entry Records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333399"/>
                </a:solidFill>
              </a:rPr>
              <a:t>For Each WIOA, Title II Learner: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Record enrollment in an WIOA, Title II funded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Collect Date of Birth, Gender, Race, and Ethnicity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Assist the learner in selecting highest year of school, highest degree, barriers to employment, and labor force status</a:t>
            </a:r>
          </a:p>
        </p:txBody>
      </p:sp>
      <p:pic>
        <p:nvPicPr>
          <p:cNvPr id="21509" name="Picture 10" descr="TOPS: Tracking of Programs and Student Entry Record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4523" r="35715" b="69447"/>
          <a:stretch>
            <a:fillRect/>
          </a:stretch>
        </p:blipFill>
        <p:spPr bwMode="auto">
          <a:xfrm>
            <a:off x="6858000" y="1143006"/>
            <a:ext cx="20574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498" name="Picture 2" descr="Entry Record Labor Force St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636" y="4800600"/>
            <a:ext cx="136524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Entry Record Fields 6 and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06568"/>
            <a:ext cx="1312700" cy="19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7" name="Picture 1" descr="Entry Record field 14 Barriers to Employ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0013" y="4495800"/>
            <a:ext cx="1230166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0460-0107-41C3-8A4C-7982970F29D2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2093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Data Collection Requirements (1)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38312"/>
            <a:ext cx="6096000" cy="4914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Entry Records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rgbClr val="333399"/>
                </a:solidFill>
              </a:rPr>
              <a:t>For Each WIOA, Title II Learner: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333399"/>
                </a:solidFill>
              </a:rPr>
              <a:t>Documenting primary and secondary goals is required for all CA WIOA, Title II learners.</a:t>
            </a:r>
          </a:p>
        </p:txBody>
      </p:sp>
      <p:pic>
        <p:nvPicPr>
          <p:cNvPr id="21509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4523" r="35715" b="69447"/>
          <a:stretch>
            <a:fillRect/>
          </a:stretch>
        </p:blipFill>
        <p:spPr bwMode="auto">
          <a:xfrm>
            <a:off x="6858000" y="1143006"/>
            <a:ext cx="20574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Field 12 Primary Secondary goals">
            <a:extLst>
              <a:ext uri="{FF2B5EF4-FFF2-40B4-BE49-F238E27FC236}">
                <a16:creationId xmlns:a16="http://schemas.microsoft.com/office/drawing/2014/main" id="{65AB5B4D-D5B5-692A-5ECE-9CED65E6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2667000"/>
            <a:ext cx="1905000" cy="3575538"/>
          </a:xfrm>
          <a:prstGeom prst="rect">
            <a:avLst/>
          </a:prstGeom>
        </p:spPr>
      </p:pic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0460-0107-41C3-8A4C-7982970F29D2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3926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Data Collection Requirements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170"/>
            <a:ext cx="8229600" cy="4602169"/>
          </a:xfr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Update Records</a:t>
            </a:r>
            <a:endParaRPr lang="en-US" dirty="0"/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Outcomes must be completed after a substantial block of instruction or at the end of the instructional period (semester, trimester, quarter, term)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For attendance hours:</a:t>
            </a:r>
          </a:p>
          <a:p>
            <a:pPr marL="933450" lvl="1" indent="-533400" eaLnBrk="1" hangingPunct="1"/>
            <a:r>
              <a:rPr lang="en-US" sz="2400" dirty="0">
                <a:solidFill>
                  <a:srgbClr val="333399"/>
                </a:solidFill>
              </a:rPr>
              <a:t>Complete Update Record at least once a month</a:t>
            </a:r>
          </a:p>
          <a:p>
            <a:pPr marL="933450" lvl="1" indent="-533400" eaLnBrk="1" hangingPunct="1"/>
            <a:r>
              <a:rPr lang="en-US" sz="2400" dirty="0">
                <a:solidFill>
                  <a:srgbClr val="333399"/>
                </a:solidFill>
              </a:rPr>
              <a:t>Record all learner attendance hours in TE Attendance module (in TE Class Instance Record)</a:t>
            </a:r>
          </a:p>
          <a:p>
            <a:pPr marL="933450" lvl="1" indent="-533400" eaLnBrk="1" hangingPunct="1"/>
            <a:r>
              <a:rPr lang="en-US" sz="2400" dirty="0">
                <a:solidFill>
                  <a:srgbClr val="333399"/>
                </a:solidFill>
              </a:rPr>
              <a:t>Import attendance hours from third party system at least once per month. </a:t>
            </a:r>
          </a:p>
        </p:txBody>
      </p:sp>
      <p:pic>
        <p:nvPicPr>
          <p:cNvPr id="25605" name="Picture 4" descr="TOPS Tracking of Programs and Students Update Record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4940" r="34940" b="76521"/>
          <a:stretch>
            <a:fillRect/>
          </a:stretch>
        </p:blipFill>
        <p:spPr bwMode="auto">
          <a:xfrm>
            <a:off x="6629400" y="1143000"/>
            <a:ext cx="2133600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Arrow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8600" y="3810000"/>
            <a:ext cx="86868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3AD30-8356-48C3-A67A-C485840600EF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9520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Data Collection Requirements (3)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2715"/>
            <a:ext cx="8686800" cy="4602169"/>
          </a:xfr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Update Records</a:t>
            </a:r>
            <a:endParaRPr lang="en-US" dirty="0"/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Outcomes must be completed after a substantial block of instruction or at the end of the instructional period (semester, trimester, quarter, term)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Outcomes (field 9) now more important than ever!</a:t>
            </a:r>
          </a:p>
          <a:p>
            <a:pPr marL="533400" indent="-533400" eaLnBrk="1" hangingPunct="1"/>
            <a:endParaRPr lang="en-US" sz="2800" dirty="0">
              <a:solidFill>
                <a:srgbClr val="333399"/>
              </a:solidFill>
            </a:endParaRPr>
          </a:p>
          <a:p>
            <a:pPr marL="933450" lvl="1" indent="-533400" eaLnBrk="1" hangingPunct="1"/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25605" name="Picture 4" descr="Update 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4940" r="34940" b="76521"/>
          <a:stretch>
            <a:fillRect/>
          </a:stretch>
        </p:blipFill>
        <p:spPr bwMode="auto">
          <a:xfrm>
            <a:off x="6629400" y="1143000"/>
            <a:ext cx="2133600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Update field 9">
            <a:extLst>
              <a:ext uri="{FF2B5EF4-FFF2-40B4-BE49-F238E27FC236}">
                <a16:creationId xmlns:a16="http://schemas.microsoft.com/office/drawing/2014/main" id="{E8894DB5-4968-F5E3-5158-997F00242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4" t="44041" b="28177"/>
          <a:stretch/>
        </p:blipFill>
        <p:spPr>
          <a:xfrm>
            <a:off x="1592321" y="4336827"/>
            <a:ext cx="5959358" cy="2268294"/>
          </a:xfrm>
          <a:prstGeom prst="rect">
            <a:avLst/>
          </a:prstGeom>
        </p:spPr>
      </p:pic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3AD30-8356-48C3-A67A-C485840600EF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546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ABC3795-B83C-312B-E2B8-791CD2A71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7541" y="228600"/>
            <a:ext cx="4800600" cy="3000609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chemeClr val="tx1"/>
                </a:solidFill>
              </a:rPr>
              <a:t>California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WIOA, Title II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2023–24</a:t>
            </a:r>
          </a:p>
        </p:txBody>
      </p:sp>
      <p:pic>
        <p:nvPicPr>
          <p:cNvPr id="6148" name="Picture 5" descr="Map of Califo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" y="152400"/>
            <a:ext cx="48292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E670B-7561-479F-8233-C96C229EF490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6074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California Assessment Policy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392"/>
            <a:ext cx="8458200" cy="5257800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Highlights of 2023–24 CDE Assessment Policy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Lists appropriate CASAS assessment instruments authorized for use for WIOA II accountability reporting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Details policies for appropriate test administration, scoring, and use of test results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Includes instructions for appraisal use, hours between pre-/post-testing, and distance learning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Includes Guidelines for Local Assessment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Authorizes new CASAS GOALS, GOALS 2, and STEPS series for state and federal reporting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E9B4-28D1-4722-9CA8-757633120720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605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Guidelines for Local Assessment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WIOA, Title II agencies must develop and implement a Local Agency Assessment Policy, and update it annually.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Local agencies may develop their own assessment policy guidelines, and are encouraged to develop policies that emphasize local priorities 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At a minimum, the local policy must include all CDE assessment policy guidelines and those included in the Local Assessment template.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CDE will review local policy and implementation during program monitoring.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F228D-E8D7-4C1F-B1BD-A532E8ABE2F8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5164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A7B1-9BE9-1436-48B9-77FC510E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CASAS Reading STEPS – Test Specifics</a:t>
            </a:r>
          </a:p>
        </p:txBody>
      </p:sp>
      <p:pic>
        <p:nvPicPr>
          <p:cNvPr id="5" name="Picture 4" descr="Reading STEPS">
            <a:extLst>
              <a:ext uri="{FF2B5EF4-FFF2-40B4-BE49-F238E27FC236}">
                <a16:creationId xmlns:a16="http://schemas.microsoft.com/office/drawing/2014/main" id="{7DFBAB83-5B69-EF26-C916-95DA73240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56" y="1365890"/>
            <a:ext cx="779145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F9298-BAB7-6EFE-4103-BC6C530E80B9}"/>
              </a:ext>
            </a:extLst>
          </p:cNvPr>
          <p:cNvSpPr txBox="1"/>
          <p:nvPr/>
        </p:nvSpPr>
        <p:spPr>
          <a:xfrm>
            <a:off x="762000" y="4795267"/>
            <a:ext cx="7839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STEPS = Student Test of English Progress and Success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C095E-2841-BF18-8035-16203419B5D3}"/>
              </a:ext>
            </a:extLst>
          </p:cNvPr>
          <p:cNvSpPr txBox="1"/>
          <p:nvPr/>
        </p:nvSpPr>
        <p:spPr>
          <a:xfrm>
            <a:off x="914400" y="5324690"/>
            <a:ext cx="7839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https://www.casas.org/product-overviews/assessments/reading-steps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FAE50-5BCF-E935-E44E-E57B69AFD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18" y="5829300"/>
            <a:ext cx="1609725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EAB2B-ED69-9A09-F293-C7F30A83A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4650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6929-FA99-7F0D-9A77-3EBD59D6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CASAS Listening STEPS – Test Specifics</a:t>
            </a:r>
          </a:p>
        </p:txBody>
      </p:sp>
      <p:pic>
        <p:nvPicPr>
          <p:cNvPr id="5" name="Picture 4" descr="Listening STEPS">
            <a:extLst>
              <a:ext uri="{FF2B5EF4-FFF2-40B4-BE49-F238E27FC236}">
                <a16:creationId xmlns:a16="http://schemas.microsoft.com/office/drawing/2014/main" id="{9CF5B7E3-A1EB-0250-EA95-AEAB4678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209870"/>
            <a:ext cx="7839075" cy="326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6CCFC-5F74-32D1-EC60-AA7B9B0B92BC}"/>
              </a:ext>
            </a:extLst>
          </p:cNvPr>
          <p:cNvSpPr txBox="1"/>
          <p:nvPr/>
        </p:nvSpPr>
        <p:spPr>
          <a:xfrm>
            <a:off x="652462" y="4667149"/>
            <a:ext cx="7839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STEPS = Student Test of English Progress and Success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0FE75-158A-B3F0-08A5-519F1B16B17E}"/>
              </a:ext>
            </a:extLst>
          </p:cNvPr>
          <p:cNvSpPr txBox="1"/>
          <p:nvPr/>
        </p:nvSpPr>
        <p:spPr>
          <a:xfrm>
            <a:off x="914399" y="5248955"/>
            <a:ext cx="770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https://www.casas.org/product-overviews/assessments/listening-steps</a:t>
            </a:r>
          </a:p>
        </p:txBody>
      </p:sp>
      <p:pic>
        <p:nvPicPr>
          <p:cNvPr id="6" name="Picture 5" descr="STEPS Logo">
            <a:extLst>
              <a:ext uri="{FF2B5EF4-FFF2-40B4-BE49-F238E27FC236}">
                <a16:creationId xmlns:a16="http://schemas.microsoft.com/office/drawing/2014/main" id="{79190526-FDD6-A453-CEBB-20AA865B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6" y="5777193"/>
            <a:ext cx="1609725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ABFC2-F43C-561D-76E5-19998AB57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1402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6159-88E2-A688-3ABB-1D0FA960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CASAS Math GOALS 2 – Test Specifics</a:t>
            </a:r>
          </a:p>
        </p:txBody>
      </p:sp>
      <p:pic>
        <p:nvPicPr>
          <p:cNvPr id="5" name="Picture 4" descr="Math GOALS 2">
            <a:extLst>
              <a:ext uri="{FF2B5EF4-FFF2-40B4-BE49-F238E27FC236}">
                <a16:creationId xmlns:a16="http://schemas.microsoft.com/office/drawing/2014/main" id="{0A9D89F7-B576-B96A-B4C4-096F7DFD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514475"/>
            <a:ext cx="8058150" cy="3314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8E6B9-BE9E-8304-CB36-91A6BD5DA2DD}"/>
              </a:ext>
            </a:extLst>
          </p:cNvPr>
          <p:cNvSpPr txBox="1"/>
          <p:nvPr/>
        </p:nvSpPr>
        <p:spPr>
          <a:xfrm>
            <a:off x="587147" y="4855087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GOALS = Greater Opportunities for Adult Learning Success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62CA1-D2F7-8679-AB40-70D4D9D3CEE2}"/>
              </a:ext>
            </a:extLst>
          </p:cNvPr>
          <p:cNvSpPr txBox="1"/>
          <p:nvPr/>
        </p:nvSpPr>
        <p:spPr>
          <a:xfrm>
            <a:off x="972329" y="5338523"/>
            <a:ext cx="8058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https://www.casas.org/product-overviews/assessments/math-goals-2</a:t>
            </a:r>
          </a:p>
        </p:txBody>
      </p:sp>
      <p:pic>
        <p:nvPicPr>
          <p:cNvPr id="6" name="Picture 5" descr="GOALS Logo">
            <a:extLst>
              <a:ext uri="{FF2B5EF4-FFF2-40B4-BE49-F238E27FC236}">
                <a16:creationId xmlns:a16="http://schemas.microsoft.com/office/drawing/2014/main" id="{1B9FB81C-A7FD-7A8C-9A8F-B6B408F5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59" y="5787627"/>
            <a:ext cx="1857375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D31E3-A082-DCA5-8ADB-4C391FF04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0842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FAQ: </a:t>
            </a:r>
            <a:r>
              <a:rPr lang="en-US" sz="2800" dirty="0">
                <a:solidFill>
                  <a:srgbClr val="333399"/>
                </a:solidFill>
              </a:rPr>
              <a:t>CASAS Assessments </a:t>
            </a:r>
            <a:br>
              <a:rPr lang="en-US" sz="2800" dirty="0">
                <a:solidFill>
                  <a:srgbClr val="333399"/>
                </a:solidFill>
              </a:rPr>
            </a:br>
            <a:r>
              <a:rPr lang="en-US" sz="2800" dirty="0">
                <a:solidFill>
                  <a:srgbClr val="333399"/>
                </a:solidFill>
              </a:rPr>
              <a:t>Authorized for NRS for 2023–24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7"/>
            <a:ext cx="8153400" cy="419099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Authorized for NRS</a:t>
            </a:r>
          </a:p>
          <a:p>
            <a:pPr marL="0" indent="0">
              <a:buNone/>
            </a:pPr>
            <a:r>
              <a:rPr lang="en-US" i="1" u="sng" dirty="0">
                <a:solidFill>
                  <a:srgbClr val="333399"/>
                </a:solidFill>
              </a:rPr>
              <a:t>ABE and ASE only</a:t>
            </a:r>
            <a:r>
              <a:rPr lang="en-US" dirty="0">
                <a:solidFill>
                  <a:srgbClr val="333399"/>
                </a:solidFill>
              </a:rPr>
              <a:t>:</a:t>
            </a:r>
          </a:p>
          <a:p>
            <a:r>
              <a:rPr lang="en-US" dirty="0">
                <a:solidFill>
                  <a:srgbClr val="333399"/>
                </a:solidFill>
              </a:rPr>
              <a:t>CASAS GOALS Reading and Math GOALS2 </a:t>
            </a:r>
          </a:p>
          <a:p>
            <a:pPr marL="0" indent="0">
              <a:buNone/>
            </a:pPr>
            <a:r>
              <a:rPr lang="en-US" i="1" u="sng" dirty="0">
                <a:solidFill>
                  <a:srgbClr val="333399"/>
                </a:solidFill>
              </a:rPr>
              <a:t>ESL only</a:t>
            </a:r>
            <a:r>
              <a:rPr lang="en-US" i="1" dirty="0">
                <a:solidFill>
                  <a:srgbClr val="333399"/>
                </a:solidFill>
              </a:rPr>
              <a:t>:</a:t>
            </a:r>
          </a:p>
          <a:p>
            <a:r>
              <a:rPr lang="en-US" dirty="0">
                <a:solidFill>
                  <a:srgbClr val="333399"/>
                </a:solidFill>
              </a:rPr>
              <a:t>STEPS Listening and Reading </a:t>
            </a:r>
          </a:p>
          <a:p>
            <a:r>
              <a:rPr lang="en-US" dirty="0">
                <a:solidFill>
                  <a:srgbClr val="333399"/>
                </a:solidFill>
              </a:rPr>
              <a:t>Life and Work Listening and Reading </a:t>
            </a:r>
          </a:p>
          <a:p>
            <a:r>
              <a:rPr lang="en-US" dirty="0">
                <a:solidFill>
                  <a:srgbClr val="333399"/>
                </a:solidFill>
              </a:rPr>
              <a:t>Secondary Level Assessment (SLA):</a:t>
            </a:r>
          </a:p>
          <a:p>
            <a:pPr lvl="1"/>
            <a:r>
              <a:rPr lang="en-US" dirty="0">
                <a:solidFill>
                  <a:srgbClr val="333399"/>
                </a:solidFill>
              </a:rPr>
              <a:t>Language Arts 513-14</a:t>
            </a:r>
          </a:p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3875" y="5470587"/>
            <a:ext cx="82296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POWER, AA-AAAAA not authorized for NRS, but are authorized for CA payment points</a:t>
            </a:r>
          </a:p>
          <a:p>
            <a:r>
              <a:rPr lang="en-US" sz="2000" i="1" dirty="0"/>
              <a:t>Life and Work &amp; SLA are authorized for 23–24 but not 24–25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295299-AA21-468A-8072-B633C7B40E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752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NRS Table 4 Outcomes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5181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0" u="sng" dirty="0">
                <a:solidFill>
                  <a:srgbClr val="FF0000"/>
                </a:solidFill>
              </a:rPr>
              <a:t>Benchmarks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NRS Federal Table 4 – Complete a Level (Column 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NRS Federal Table 4 – </a:t>
            </a:r>
            <a:r>
              <a:rPr lang="en-US" sz="2800" b="1" dirty="0">
                <a:solidFill>
                  <a:srgbClr val="333399"/>
                </a:solidFill>
              </a:rPr>
              <a:t>HSE/HS Diploma (Column F) </a:t>
            </a:r>
            <a:endParaRPr lang="en-US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i="1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7BFA4-330F-4ABC-B901-115ECA722C28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277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EL Civics Outcomes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181600"/>
          </a:xfr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0" u="sng" dirty="0">
                <a:solidFill>
                  <a:srgbClr val="FF0000"/>
                </a:solidFill>
              </a:rPr>
              <a:t>SODs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333399"/>
                </a:solidFill>
              </a:rPr>
              <a:t>Civic Participation</a:t>
            </a:r>
            <a:r>
              <a:rPr lang="en-US" sz="2800" dirty="0">
                <a:solidFill>
                  <a:srgbClr val="333399"/>
                </a:solidFill>
              </a:rPr>
              <a:t>: Pass up to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>
                <a:solidFill>
                  <a:srgbClr val="333399"/>
                </a:solidFill>
              </a:rPr>
              <a:t> EL Civics Additional Assessments (COAAPs).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333399"/>
                </a:solidFill>
              </a:rPr>
              <a:t>Citizenship Preparation</a:t>
            </a:r>
            <a:r>
              <a:rPr lang="en-US" sz="2800" dirty="0">
                <a:solidFill>
                  <a:srgbClr val="333399"/>
                </a:solidFill>
              </a:rPr>
              <a:t>: Pass the CASAS Citizenship Interview Test, and/or Government &amp; History for Citizenship Test.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333399"/>
                </a:solidFill>
              </a:rPr>
              <a:t>243 Integrated EL Civics</a:t>
            </a:r>
            <a:r>
              <a:rPr lang="en-US" sz="2800" dirty="0">
                <a:solidFill>
                  <a:srgbClr val="333399"/>
                </a:solidFill>
              </a:rPr>
              <a:t>: Pass up to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>
                <a:solidFill>
                  <a:srgbClr val="333399"/>
                </a:solidFill>
              </a:rPr>
              <a:t> EL Civics Additional Assessments (COAAPs)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7BFA4-330F-4ABC-B901-115ECA722C28}" type="slidenum">
              <a:rPr lang="en-US" smtClean="0">
                <a:latin typeface="Arial" pitchFamily="34" charset="0"/>
              </a:rPr>
              <a:pPr>
                <a:defRPr/>
              </a:pPr>
              <a:t>27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1481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IET Outcomes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0" u="sng" dirty="0">
                <a:solidFill>
                  <a:srgbClr val="FF0000"/>
                </a:solidFill>
              </a:rPr>
              <a:t>IET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333399"/>
                </a:solidFill>
              </a:rPr>
              <a:t>243 Integrated EL Civics</a:t>
            </a:r>
            <a:r>
              <a:rPr lang="en-US" sz="2800" dirty="0">
                <a:solidFill>
                  <a:srgbClr val="333399"/>
                </a:solidFill>
              </a:rPr>
              <a:t>: Pass up to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>
                <a:solidFill>
                  <a:srgbClr val="333399"/>
                </a:solidFill>
              </a:rPr>
              <a:t> EL Civics Additional Assessments (COAAPs) for learners co-enrolled in Integrated Education and Training (IET).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7BFA4-330F-4ABC-B901-115ECA722C28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9793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2</a:t>
            </a:r>
            <a:r>
              <a:rPr lang="en-US" sz="2800" baseline="30000" dirty="0">
                <a:solidFill>
                  <a:srgbClr val="333399"/>
                </a:solidFill>
              </a:rPr>
              <a:t>nd</a:t>
            </a:r>
            <a:r>
              <a:rPr lang="en-US" sz="2800" dirty="0">
                <a:solidFill>
                  <a:srgbClr val="333399"/>
                </a:solidFill>
              </a:rPr>
              <a:t> Payment Points Attestation Letter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219200"/>
            <a:ext cx="8305801" cy="4419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</a:rPr>
              <a:t>December 15, 2023</a:t>
            </a:r>
          </a:p>
          <a:p>
            <a:pPr eaLnBrk="1" hangingPunct="1"/>
            <a:r>
              <a:rPr lang="en-US" sz="2800" dirty="0">
                <a:solidFill>
                  <a:srgbClr val="000099"/>
                </a:solidFill>
              </a:rPr>
              <a:t>Allows WIOA, Title II agencies to once again verify their payment points totals, with particular emphasis on HSE and HS diploma.</a:t>
            </a:r>
          </a:p>
          <a:p>
            <a:pPr eaLnBrk="1" hangingPunct="1"/>
            <a:r>
              <a:rPr lang="en-US" sz="2800" dirty="0">
                <a:solidFill>
                  <a:srgbClr val="000099"/>
                </a:solidFill>
              </a:rPr>
              <a:t>Verify students that did/did not make it through the CDE HSE data match.</a:t>
            </a:r>
          </a:p>
          <a:p>
            <a:pPr eaLnBrk="1" hangingPunct="1"/>
            <a:r>
              <a:rPr lang="en-US" sz="2800" dirty="0">
                <a:solidFill>
                  <a:srgbClr val="000099"/>
                </a:solidFill>
              </a:rPr>
              <a:t>Compare HS diploma earners in districts that have not completed their list by August 1.</a:t>
            </a:r>
          </a:p>
          <a:p>
            <a:pPr eaLnBrk="1" hangingPunct="1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5D18-30FF-4A3D-8FB2-E49A88F4D307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6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California Accountability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6868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At the end of this session, participants will be able to: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Describe NRS requirements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Identify the CA funding sources, data submission timeline and deliverables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Implement basic data collection    requirements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Implement appropriate pre- and post-testing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Identify payment points outcomes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Designate special programs and focus areas 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333399"/>
                </a:solidFill>
              </a:rPr>
              <a:t>Locate resources and technical assistance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endParaRPr lang="en-US" sz="1600" dirty="0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E3BD6-B958-4534-AF4D-7F484D7D5DA6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6367"/>
      </p:ext>
    </p:extLst>
  </p:cSld>
  <p:clrMapOvr>
    <a:masterClrMapping/>
  </p:clrMapOvr>
  <p:transition spd="slow" advTm="24906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EL Civics Guidelines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543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Entry Record for each EL Civics focus area a student attends — </a:t>
            </a:r>
            <a:r>
              <a:rPr lang="en-US" sz="2800" b="0" dirty="0">
                <a:solidFill>
                  <a:srgbClr val="000099"/>
                </a:solidFill>
              </a:rPr>
              <a:t>must be for an EL Civics designated class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Update Record— </a:t>
            </a:r>
            <a:r>
              <a:rPr lang="en-US" sz="2800" b="0" dirty="0">
                <a:solidFill>
                  <a:srgbClr val="000099"/>
                </a:solidFill>
              </a:rPr>
              <a:t>follow the same guidelines as ESL</a:t>
            </a:r>
            <a:endParaRPr lang="en-US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CASAS pre- and post-tests—</a:t>
            </a:r>
            <a:r>
              <a:rPr lang="en-US" sz="2800" b="0" dirty="0">
                <a:solidFill>
                  <a:srgbClr val="000099"/>
                </a:solidFill>
              </a:rPr>
              <a:t>use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b="0" dirty="0">
                <a:solidFill>
                  <a:srgbClr val="000099"/>
                </a:solidFill>
              </a:rPr>
              <a:t>reading or listening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</a:rPr>
              <a:t>EL Civics students must have instructional program of ESL.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b="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0" dirty="0">
              <a:solidFill>
                <a:srgbClr val="333399"/>
              </a:solidFill>
            </a:endParaRPr>
          </a:p>
        </p:txBody>
      </p:sp>
      <p:pic>
        <p:nvPicPr>
          <p:cNvPr id="48133" name="Picture 4" descr="034183d59394737088cf1aa6e054d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029200"/>
            <a:ext cx="2533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44352-4463-4CEC-A8CC-D1692259E05C}" type="slidenum">
              <a:rPr lang="en-US" smtClean="0">
                <a:latin typeface="Arial" pitchFamily="34" charset="0"/>
              </a:rPr>
              <a:pPr>
                <a:defRPr/>
              </a:pPr>
              <a:t>30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394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EL Civics Student Outcome Dataset (SODS)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04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3200" u="sng" dirty="0">
                <a:solidFill>
                  <a:srgbClr val="FF0000"/>
                </a:solidFill>
              </a:rPr>
              <a:t>Civic Participation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Pass one or more CDE-approved Additional Assessments (COAAPs)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One learner may earn payment points for passing up to three COAAPs in a program year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Completion of Entry, Update, Pretest, and Post-test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0C1EF-9E67-4848-B6E2-B3921B554D8A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549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EL Civics Student Outcome Dataset (SODS) - 1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u="sng" dirty="0">
                <a:solidFill>
                  <a:srgbClr val="FF0000"/>
                </a:solidFill>
              </a:rPr>
              <a:t>Citizenship Preparation</a:t>
            </a:r>
            <a:r>
              <a:rPr lang="en-US" dirty="0"/>
              <a:t> 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Pass Citizenship Interview Test  (Score = </a:t>
            </a:r>
            <a:r>
              <a:rPr lang="en-US" sz="2800" dirty="0">
                <a:solidFill>
                  <a:srgbClr val="FF0000"/>
                </a:solidFill>
              </a:rPr>
              <a:t>206</a:t>
            </a:r>
            <a:r>
              <a:rPr lang="en-US" sz="2800" dirty="0">
                <a:solidFill>
                  <a:srgbClr val="333399"/>
                </a:solidFill>
              </a:rPr>
              <a:t> or above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Pass Government and History for Citizenship Test (Score = </a:t>
            </a:r>
            <a:r>
              <a:rPr lang="en-US" sz="2800" dirty="0">
                <a:solidFill>
                  <a:srgbClr val="FF0000"/>
                </a:solidFill>
              </a:rPr>
              <a:t>206</a:t>
            </a:r>
            <a:r>
              <a:rPr lang="en-US" sz="2800" dirty="0">
                <a:solidFill>
                  <a:srgbClr val="333399"/>
                </a:solidFill>
              </a:rPr>
              <a:t> or above)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Also requires presence of Entry, Update, Pretest, Post-test</a:t>
            </a:r>
          </a:p>
          <a:p>
            <a:pPr eaLnBrk="1" hangingPunct="1">
              <a:buNone/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3CBD1-B384-4293-91C0-E8330F2BCECA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5976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EL Civics Student Outcome Dataset (SODS) - 2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04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3200" u="sng" dirty="0">
                <a:solidFill>
                  <a:srgbClr val="FF0000"/>
                </a:solidFill>
              </a:rPr>
              <a:t>243 Integrated EL Civics (IELCE)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Pass one or more CDE-approved Additional Assessments (COAAPs) specified for IELCE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Learner may earn payment points for passing up to three COAAPs in a program year</a:t>
            </a:r>
          </a:p>
          <a:p>
            <a:pPr marL="533400" indent="-533400" eaLnBrk="1" hangingPunct="1"/>
            <a:r>
              <a:rPr lang="en-US" sz="2800" dirty="0">
                <a:solidFill>
                  <a:srgbClr val="333399"/>
                </a:solidFill>
              </a:rPr>
              <a:t>Completion of Entry, Update, Pretest, and Post-test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0C1EF-9E67-4848-B6E2-B3921B554D8A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358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2192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 TE Class Designation</a:t>
            </a:r>
          </a:p>
        </p:txBody>
      </p:sp>
      <p:sp>
        <p:nvSpPr>
          <p:cNvPr id="2053" name="Rectangle 3" descr="FOCUS Area Drop Down Menu. 231 EL Civics Civic Participation is highlited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0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 b="0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81000" y="1281743"/>
            <a:ext cx="8305800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>
              <a:spcBef>
                <a:spcPct val="20000"/>
              </a:spcBef>
              <a:buSzPct val="100000"/>
              <a:buFont typeface="Wingdings" pitchFamily="2" charset="2"/>
              <a:buChar char="Ü"/>
            </a:pPr>
            <a:r>
              <a:rPr lang="en-US" sz="3200" dirty="0">
                <a:solidFill>
                  <a:srgbClr val="333399"/>
                </a:solidFill>
              </a:rPr>
              <a:t>Designate the correct WIOA, Title II instructional program(s) for each assigned class.</a:t>
            </a:r>
          </a:p>
          <a:p>
            <a:pPr marL="406400" indent="-406400">
              <a:spcBef>
                <a:spcPct val="20000"/>
              </a:spcBef>
              <a:buSzPct val="100000"/>
              <a:buFont typeface="Wingdings" pitchFamily="2" charset="2"/>
              <a:buChar char="Ü"/>
            </a:pPr>
            <a:r>
              <a:rPr lang="en-US" sz="3200" dirty="0">
                <a:solidFill>
                  <a:srgbClr val="333399"/>
                </a:solidFill>
              </a:rPr>
              <a:t>Designate the appropriate focus area for each EL Civics class in the TE Class Instance Record.  </a:t>
            </a:r>
          </a:p>
        </p:txBody>
      </p:sp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00400" y="4724400"/>
            <a:ext cx="4469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 Class Instanc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-1"/>
          <a:stretch/>
        </p:blipFill>
        <p:spPr bwMode="auto">
          <a:xfrm>
            <a:off x="3173506" y="4702819"/>
            <a:ext cx="4760738" cy="1567161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B9CA6-7877-4179-BB8D-ECF97EBA01A0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372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Integrated Education &amp; Training (IET)</a:t>
            </a:r>
          </a:p>
        </p:txBody>
      </p:sp>
      <p:pic>
        <p:nvPicPr>
          <p:cNvPr id="3" name="Picture 2" descr="Special Programs = I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288560"/>
            <a:ext cx="4450556" cy="19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64170" y="3651907"/>
            <a:ext cx="434498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b="1" dirty="0"/>
              <a:t>243 IELCE classes </a:t>
            </a:r>
            <a:r>
              <a:rPr lang="en-US" sz="2400" dirty="0"/>
              <a:t>that </a:t>
            </a:r>
            <a:r>
              <a:rPr lang="en-US" sz="2400" b="1" dirty="0"/>
              <a:t> </a:t>
            </a:r>
            <a:r>
              <a:rPr lang="en-US" sz="2400" dirty="0"/>
              <a:t>include Integrated Education and Training, mark “Integrated Education &amp; Training” under Special Programs.</a:t>
            </a:r>
          </a:p>
        </p:txBody>
      </p:sp>
      <p:sp>
        <p:nvSpPr>
          <p:cNvPr id="6" name="Left-Up Arrow 5" descr="Arrow showing relationship between Special Programs and 243 Classes."/>
          <p:cNvSpPr/>
          <p:nvPr/>
        </p:nvSpPr>
        <p:spPr>
          <a:xfrm rot="16200000">
            <a:off x="5402832" y="2529158"/>
            <a:ext cx="345059" cy="1737145"/>
          </a:xfrm>
          <a:prstGeom prst="leftUpArrow">
            <a:avLst>
              <a:gd name="adj1" fmla="val 18678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CASAS CA Accountability Page 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38BC8-2C0C-4A7E-9939-0532A98EE2C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 descr="CASAS CA acct page">
            <a:extLst>
              <a:ext uri="{FF2B5EF4-FFF2-40B4-BE49-F238E27FC236}">
                <a16:creationId xmlns:a16="http://schemas.microsoft.com/office/drawing/2014/main" id="{9EFD9B62-92B7-4D48-333C-338F43EB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8" y="1752600"/>
            <a:ext cx="8632494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492766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5" y="85477"/>
            <a:ext cx="8915400" cy="754177"/>
          </a:xfrm>
        </p:spPr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CASAS CA Accountability Page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58" y="1219200"/>
            <a:ext cx="596203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Go to the Training &amp; Networking page to access recordings and documentation related to the statewide and regional network meetings. </a:t>
            </a:r>
          </a:p>
          <a:p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https://www.casas.org/training-and-support/casas-peer-communities/california-adult-education-accountability-and-assessment/training-and-networking/networking-meetings</a:t>
            </a:r>
            <a:endParaRPr lang="en-US" sz="2400" dirty="0"/>
          </a:p>
        </p:txBody>
      </p:sp>
      <p:pic>
        <p:nvPicPr>
          <p:cNvPr id="3" name="Picture 2" descr="CASAS CA Acct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43200"/>
            <a:ext cx="4604413" cy="3833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035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2023–24 Data Dictionary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933" y="1219203"/>
            <a:ext cx="908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Home</a:t>
            </a:r>
            <a:r>
              <a:rPr lang="en-US" dirty="0"/>
              <a:t> &gt; </a:t>
            </a:r>
            <a:r>
              <a:rPr lang="en-US" dirty="0">
                <a:hlinkClick r:id="rId4"/>
              </a:rPr>
              <a:t>Training and Support</a:t>
            </a:r>
            <a:r>
              <a:rPr lang="en-US" dirty="0"/>
              <a:t> &gt; </a:t>
            </a:r>
            <a:r>
              <a:rPr lang="en-US" dirty="0">
                <a:hlinkClick r:id="rId5"/>
              </a:rPr>
              <a:t>CASAS Peer Communities</a:t>
            </a:r>
            <a:r>
              <a:rPr lang="en-US" dirty="0"/>
              <a:t> &gt; </a:t>
            </a:r>
            <a:r>
              <a:rPr lang="en-US" dirty="0">
                <a:hlinkClick r:id="rId6"/>
              </a:rPr>
              <a:t>California Accountability</a:t>
            </a:r>
            <a:r>
              <a:rPr lang="en-US" dirty="0"/>
              <a:t> &gt;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376525" y="1981200"/>
            <a:ext cx="8229600" cy="440119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2023–24 Data Dictionary for WIOA, Title II and CAEP</a:t>
            </a:r>
          </a:p>
          <a:p>
            <a:r>
              <a:rPr lang="en-US" dirty="0">
                <a:solidFill>
                  <a:srgbClr val="002060"/>
                </a:solidFill>
              </a:rPr>
              <a:t>Summary of Changes</a:t>
            </a:r>
          </a:p>
          <a:p>
            <a:r>
              <a:rPr lang="en-US" dirty="0">
                <a:solidFill>
                  <a:srgbClr val="002060"/>
                </a:solidFill>
              </a:rPr>
              <a:t>Updated Attachment A CA Assessment Policy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Picture 1" descr="Data Dictionary"/>
          <p:cNvPicPr>
            <a:picLocks noChangeAspect="1"/>
          </p:cNvPicPr>
          <p:nvPr/>
        </p:nvPicPr>
        <p:blipFill rotWithShape="1">
          <a:blip r:embed="rId7"/>
          <a:srcRect r="2128" b="733"/>
          <a:stretch/>
        </p:blipFill>
        <p:spPr>
          <a:xfrm>
            <a:off x="2590800" y="3962400"/>
            <a:ext cx="5257800" cy="2411088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F3421-45A1-4DB6-8E7F-E37026803F4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58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2023–24 Ordering Guide for </a:t>
            </a:r>
            <a:br>
              <a:rPr lang="en-US" sz="2800" dirty="0">
                <a:solidFill>
                  <a:srgbClr val="333399"/>
                </a:solidFill>
              </a:rPr>
            </a:br>
            <a:r>
              <a:rPr lang="en-US" sz="2800" dirty="0">
                <a:solidFill>
                  <a:srgbClr val="333399"/>
                </a:solidFill>
              </a:rPr>
              <a:t>CA WIOA, Title II Agencies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219203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Home</a:t>
            </a:r>
            <a:r>
              <a:rPr lang="en-US" dirty="0"/>
              <a:t> &gt; </a:t>
            </a:r>
            <a:r>
              <a:rPr lang="en-US" dirty="0">
                <a:hlinkClick r:id="rId3"/>
              </a:rPr>
              <a:t>Training and Support</a:t>
            </a:r>
            <a:r>
              <a:rPr lang="en-US" dirty="0"/>
              <a:t> &gt; </a:t>
            </a:r>
            <a:r>
              <a:rPr lang="en-US" dirty="0">
                <a:hlinkClick r:id="rId4"/>
              </a:rPr>
              <a:t>CASAS Peer Communities</a:t>
            </a:r>
            <a:r>
              <a:rPr lang="en-US" dirty="0"/>
              <a:t> &gt; </a:t>
            </a:r>
            <a:r>
              <a:rPr lang="en-US" dirty="0">
                <a:hlinkClick r:id="rId5"/>
              </a:rPr>
              <a:t>California Accountability</a:t>
            </a:r>
            <a:r>
              <a:rPr lang="en-US" dirty="0"/>
              <a:t> &gt; Ordering Guides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70337"/>
            <a:ext cx="2702855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WIOA, Title II agencies can order select CASAS materials free of charge using the 2023–24 Ordering Guide.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Picture 1" descr="CA WIOA Order Guid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2971800"/>
            <a:ext cx="5077529" cy="1628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F3421-45A1-4DB6-8E7F-E37026803F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90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National Reporting System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The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National Reporting System (NRS)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99"/>
                </a:solidFill>
              </a:rPr>
              <a:t>is the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333399"/>
                </a:solidFill>
              </a:rPr>
              <a:t>accountability system that provides a means of regular evaluation for federally funded WIOA, Title II adult education programs.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In June 2014, Congress passed the Workforce Innovation and Opportunity Act (WIOA), and President Obama signed it into law in July 2014.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June 2016 the U.S. DOL and U.S. DOE released final WIOA guidelines, and the NRS released the new updated Federal Tables</a:t>
            </a:r>
          </a:p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Federal Tables display data in format required by U.S. Department of Education.</a:t>
            </a:r>
          </a:p>
          <a:p>
            <a:pPr eaLnBrk="1" hangingPunct="1"/>
            <a:endParaRPr lang="en-US" sz="2800" dirty="0">
              <a:solidFill>
                <a:srgbClr val="333399"/>
              </a:solidFill>
            </a:endParaRPr>
          </a:p>
          <a:p>
            <a:pPr eaLnBrk="1" hangingPunct="1"/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BD813-23E7-48BD-981D-15E028E72980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699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Resources (1)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5596" y="1122010"/>
            <a:ext cx="75274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u="sng" dirty="0">
                <a:solidFill>
                  <a:srgbClr val="FF0000"/>
                </a:solidFill>
              </a:rPr>
              <a:t>Regional and Statewide Network Meetings </a:t>
            </a:r>
          </a:p>
        </p:txBody>
      </p:sp>
      <p:pic>
        <p:nvPicPr>
          <p:cNvPr id="70661" name="Picture 3" descr="Map of 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24" y="4953000"/>
            <a:ext cx="11145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6631" y="1752600"/>
            <a:ext cx="7917369" cy="5486400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333399"/>
                </a:solidFill>
              </a:rPr>
              <a:t>Virtual Statewide Meetings monthly (usually first Tuesday of the month).</a:t>
            </a:r>
          </a:p>
          <a:p>
            <a:pPr marL="346075" indent="-346075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333399"/>
                </a:solidFill>
              </a:rPr>
              <a:t>Virtual Statewide TE Meetings monthly (usually on Friday mornings).</a:t>
            </a:r>
          </a:p>
          <a:p>
            <a:pPr marL="346075" indent="-346075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333399"/>
                </a:solidFill>
              </a:rPr>
              <a:t>Regional California network meetings where participants can address more specific concerns and strategies with peers.</a:t>
            </a:r>
          </a:p>
          <a:p>
            <a:pPr marL="346075" indent="-346075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333399"/>
                </a:solidFill>
              </a:rPr>
              <a:t>Meetings held face to face and online.</a:t>
            </a:r>
          </a:p>
          <a:p>
            <a:pPr marL="346075" indent="-346075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333399"/>
                </a:solidFill>
              </a:rPr>
              <a:t>Register for network meetings at </a:t>
            </a:r>
            <a:r>
              <a:rPr lang="en-US" sz="2800" dirty="0">
                <a:solidFill>
                  <a:srgbClr val="333399"/>
                </a:solidFill>
                <a:hlinkClick r:id="rId3"/>
              </a:rPr>
              <a:t>www.casas.org</a:t>
            </a:r>
            <a:r>
              <a:rPr lang="en-US" sz="2800" dirty="0">
                <a:solidFill>
                  <a:srgbClr val="333399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/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7F75B-CFEF-47F3-9D42-79FB6B489AC5}" type="slidenum">
              <a:rPr lang="en-US" smtClean="0">
                <a:latin typeface="Arial" pitchFamily="34" charset="0"/>
              </a:rPr>
              <a:pPr>
                <a:defRPr/>
              </a:pPr>
              <a:t>40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6912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Resources (2)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0" dirty="0">
                <a:solidFill>
                  <a:srgbClr val="333399"/>
                </a:solidFill>
              </a:rPr>
              <a:t>CASAS Technical Support: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>
                <a:solidFill>
                  <a:srgbClr val="333399"/>
                </a:solidFill>
              </a:rPr>
              <a:t>1-800-255-1036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0" dirty="0">
                <a:solidFill>
                  <a:srgbClr val="333399"/>
                </a:solidFill>
              </a:rPr>
              <a:t>CASAS Fax #: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>
                <a:solidFill>
                  <a:srgbClr val="333399"/>
                </a:solidFill>
              </a:rPr>
              <a:t>1-858-292-2910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>
              <a:solidFill>
                <a:srgbClr val="333399"/>
              </a:solidFill>
            </a:endParaRPr>
          </a:p>
          <a:p>
            <a:pPr eaLnBrk="1" hangingPunct="1"/>
            <a:endParaRPr lang="en-US" sz="3600" dirty="0">
              <a:solidFill>
                <a:srgbClr val="33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b="0" dirty="0"/>
          </a:p>
          <a:p>
            <a:pPr eaLnBrk="1" hangingPunct="1">
              <a:buFont typeface="Wingdings" pitchFamily="2" charset="2"/>
              <a:buNone/>
            </a:pPr>
            <a:endParaRPr lang="en-US" sz="3600" b="0" dirty="0"/>
          </a:p>
        </p:txBody>
      </p:sp>
      <p:pic>
        <p:nvPicPr>
          <p:cNvPr id="72709" name="Picture 4" descr="bd1964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3" y="1600200"/>
            <a:ext cx="2079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95600" y="4549676"/>
            <a:ext cx="579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99"/>
                </a:solidFill>
              </a:rPr>
              <a:t>E-mail:</a:t>
            </a:r>
          </a:p>
          <a:p>
            <a:pPr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rgbClr val="008080"/>
                </a:solidFill>
              </a:rPr>
              <a:t> </a:t>
            </a:r>
            <a:r>
              <a:rPr lang="en-US" sz="3600" dirty="0">
                <a:solidFill>
                  <a:srgbClr val="008080"/>
                </a:solidFill>
                <a:hlinkClick r:id="rId3"/>
              </a:rPr>
              <a:t>capm@casas.org</a:t>
            </a:r>
            <a:endParaRPr lang="en-US" sz="3600" dirty="0">
              <a:solidFill>
                <a:srgbClr val="008080"/>
              </a:solidFill>
            </a:endParaRPr>
          </a:p>
          <a:p>
            <a:pPr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rgbClr val="008080"/>
                </a:solidFill>
                <a:hlinkClick r:id="rId4"/>
              </a:rPr>
              <a:t> techsupport@casas.org</a:t>
            </a:r>
            <a:endParaRPr lang="en-US" sz="3600" dirty="0">
              <a:solidFill>
                <a:srgbClr val="008080"/>
              </a:solidFill>
            </a:endParaRP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43B45-8C5B-451A-8F8A-3B6EDAFA4D4F}" type="slidenum">
              <a:rPr lang="en-US" smtClean="0">
                <a:latin typeface="Arial" pitchFamily="34" charset="0"/>
              </a:rPr>
              <a:pPr>
                <a:defRPr/>
              </a:pPr>
              <a:t>41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7536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52E6-64B1-2730-1A91-58A2E779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990600"/>
            <a:ext cx="9144000" cy="914400"/>
          </a:xfrm>
        </p:spPr>
        <p:txBody>
          <a:bodyPr/>
          <a:lstStyle/>
          <a:p>
            <a:r>
              <a:rPr lang="en-US" sz="4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Thanks for your participation!</a:t>
            </a:r>
          </a:p>
        </p:txBody>
      </p:sp>
      <p:pic>
        <p:nvPicPr>
          <p:cNvPr id="7475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000250"/>
            <a:ext cx="4727575" cy="48006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AE49F-F245-9836-2845-3097DD121DA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43BC9-FC1B-4EBD-952F-D1BBD55AF2A8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265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WIOA Core Program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7686"/>
            <a:ext cx="8229600" cy="5153114"/>
          </a:xfrm>
        </p:spPr>
        <p:txBody>
          <a:bodyPr>
            <a:normAutofit/>
          </a:bodyPr>
          <a:lstStyle/>
          <a:p>
            <a:r>
              <a:rPr lang="en-US" sz="3200" dirty="0"/>
              <a:t>WIOA Title I:  Adult, Dislocated Worker, and Youth </a:t>
            </a:r>
          </a:p>
          <a:p>
            <a:r>
              <a:rPr lang="en-US" sz="3200" dirty="0"/>
              <a:t>WIOA Title II: Adult Education and Literacy (AEFLA)</a:t>
            </a:r>
          </a:p>
          <a:p>
            <a:r>
              <a:rPr lang="en-US" sz="3200" dirty="0"/>
              <a:t>WIOA Title III: Wagner-</a:t>
            </a:r>
            <a:r>
              <a:rPr lang="en-US" sz="3200" dirty="0" err="1"/>
              <a:t>Peyser</a:t>
            </a:r>
            <a:r>
              <a:rPr lang="en-US" sz="3200" dirty="0"/>
              <a:t>/One-stops </a:t>
            </a:r>
          </a:p>
          <a:p>
            <a:r>
              <a:rPr lang="en-US" sz="3200" dirty="0"/>
              <a:t>WIOA Title IV: Vocational Rehabilitation </a:t>
            </a:r>
          </a:p>
        </p:txBody>
      </p:sp>
      <p:pic>
        <p:nvPicPr>
          <p:cNvPr id="5" name="Picture 4" descr="A person standing next to a board&#10;&#10;WIOA Titles I - IV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724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295299-AA21-468A-8072-B633C7B40E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FF0E-157D-4F6A-B786-BD268E190743}" type="datetime1">
              <a:rPr lang="en-US" smtClean="0"/>
              <a:t>10/3/2023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873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EA65B-F235-2424-A12C-0F522AC55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4776" y="14941"/>
            <a:ext cx="7315200" cy="914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NRS Table 4</a:t>
            </a:r>
          </a:p>
        </p:txBody>
      </p:sp>
      <p:pic>
        <p:nvPicPr>
          <p:cNvPr id="2" name="Picture 1" descr="NRS Table 4">
            <a:extLst>
              <a:ext uri="{FF2B5EF4-FFF2-40B4-BE49-F238E27FC236}">
                <a16:creationId xmlns:a16="http://schemas.microsoft.com/office/drawing/2014/main" id="{764108FC-1C8B-1E60-2F3A-4B1401CE0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12" r="33908"/>
          <a:stretch/>
        </p:blipFill>
        <p:spPr>
          <a:xfrm>
            <a:off x="304800" y="1524000"/>
            <a:ext cx="5663707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1840E-B5D1-CDFE-0D67-B0ED157492E8}"/>
              </a:ext>
            </a:extLst>
          </p:cNvPr>
          <p:cNvSpPr txBox="1"/>
          <p:nvPr/>
        </p:nvSpPr>
        <p:spPr>
          <a:xfrm>
            <a:off x="6172200" y="1847165"/>
            <a:ext cx="266544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Table 4 </a:t>
            </a:r>
            <a:r>
              <a:rPr lang="en-US" sz="2400" dirty="0"/>
              <a:t>reports Measurable Skills Gains (MSGs) = </a:t>
            </a:r>
          </a:p>
          <a:p>
            <a:endParaRPr lang="en-US" sz="2400" dirty="0"/>
          </a:p>
          <a:p>
            <a:r>
              <a:rPr lang="en-US" sz="2400" dirty="0"/>
              <a:t>MSG’s </a:t>
            </a:r>
          </a:p>
          <a:p>
            <a:r>
              <a:rPr lang="en-US" sz="2400" dirty="0"/>
              <a:t>Columns E   F   G</a:t>
            </a:r>
          </a:p>
          <a:p>
            <a:endParaRPr lang="en-US" sz="2400" dirty="0"/>
          </a:p>
          <a:p>
            <a:r>
              <a:rPr lang="en-US" sz="2400" dirty="0"/>
              <a:t>Percentage =</a:t>
            </a:r>
          </a:p>
          <a:p>
            <a:r>
              <a:rPr lang="en-US" sz="2400" i="1" dirty="0"/>
              <a:t>E + F + G / B</a:t>
            </a:r>
          </a:p>
        </p:txBody>
      </p:sp>
    </p:spTree>
    <p:extLst>
      <p:ext uri="{BB962C8B-B14F-4D97-AF65-F5344CB8AC3E}">
        <p14:creationId xmlns:p14="http://schemas.microsoft.com/office/powerpoint/2010/main" val="10764047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3ED4E0-55C4-D1D7-13F9-995E0803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NRS Table 5</a:t>
            </a:r>
          </a:p>
        </p:txBody>
      </p:sp>
      <p:pic>
        <p:nvPicPr>
          <p:cNvPr id="2" name="Picture 1" descr="NRS Table 5"/>
          <p:cNvPicPr>
            <a:picLocks noChangeAspect="1"/>
          </p:cNvPicPr>
          <p:nvPr/>
        </p:nvPicPr>
        <p:blipFill rotWithShape="1">
          <a:blip r:embed="rId2"/>
          <a:srcRect l="6300"/>
          <a:stretch/>
        </p:blipFill>
        <p:spPr>
          <a:xfrm>
            <a:off x="248009" y="1295399"/>
            <a:ext cx="4323991" cy="51982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94537" y="1143000"/>
            <a:ext cx="3998344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Outcomes on Table 5</a:t>
            </a:r>
            <a:r>
              <a:rPr lang="en-US" sz="24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Employment after 2Q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Employment after 4Q</a:t>
            </a:r>
          </a:p>
          <a:p>
            <a:r>
              <a:rPr lang="en-US" sz="2400" i="1" dirty="0"/>
              <a:t>TE Employment &amp; Earnings Survey + EDD data match</a:t>
            </a:r>
          </a:p>
          <a:p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Median Earnings</a:t>
            </a:r>
          </a:p>
          <a:p>
            <a:r>
              <a:rPr lang="en-US" sz="2400" i="1" dirty="0"/>
              <a:t>EDD data match</a:t>
            </a:r>
          </a:p>
          <a:p>
            <a:endParaRPr lang="en-US" sz="24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HSE/HSD then Employment 4Q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HSE/HSD Enter Post-Secondary 4Q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Complete Post-Secondary</a:t>
            </a:r>
          </a:p>
          <a:p>
            <a:r>
              <a:rPr lang="en-US" sz="2400" i="1" dirty="0"/>
              <a:t>CCCCO data match</a:t>
            </a:r>
          </a:p>
        </p:txBody>
      </p:sp>
    </p:spTree>
    <p:extLst>
      <p:ext uri="{BB962C8B-B14F-4D97-AF65-F5344CB8AC3E}">
        <p14:creationId xmlns:p14="http://schemas.microsoft.com/office/powerpoint/2010/main" val="21372202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12785-A44A-D42B-A10C-ECBE620605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136518"/>
            <a:ext cx="7315200" cy="777881"/>
          </a:xfrm>
        </p:spPr>
        <p:txBody>
          <a:bodyPr/>
          <a:lstStyle/>
          <a:p>
            <a:r>
              <a:rPr lang="en-US" dirty="0"/>
              <a:t>CASAS Information</a:t>
            </a:r>
          </a:p>
        </p:txBody>
      </p:sp>
      <p:graphicFrame>
        <p:nvGraphicFramePr>
          <p:cNvPr id="7" name="Diagram 6" descr="Diagram for OCTAE, NRS, CDE, CASAS roles"/>
          <p:cNvGraphicFramePr/>
          <p:nvPr>
            <p:extLst>
              <p:ext uri="{D42A27DB-BD31-4B8C-83A1-F6EECF244321}">
                <p14:modId xmlns:p14="http://schemas.microsoft.com/office/powerpoint/2010/main" val="3531708954"/>
              </p:ext>
            </p:extLst>
          </p:nvPr>
        </p:nvGraphicFramePr>
        <p:xfrm>
          <a:off x="1066803" y="1143000"/>
          <a:ext cx="770626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70" name="Picture 3" descr="USDO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8" y="1295401"/>
            <a:ext cx="10017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 descr="NR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2624773"/>
            <a:ext cx="13112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5" descr="CDE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2" y="3733800"/>
            <a:ext cx="947737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6" descr="CASAS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9939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32E74-5D8D-44D8-832B-31A4D9C7BE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8153400" y="6477006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Calibri" pitchFamily="34" charset="0"/>
              </a:rPr>
              <a:t>Page 14</a:t>
            </a:r>
          </a:p>
        </p:txBody>
      </p:sp>
      <p:sp>
        <p:nvSpPr>
          <p:cNvPr id="36866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l" eaLnBrk="1" hangingPunct="1"/>
            <a:fld id="{0C12D4C1-898C-4BE8-9238-14760A982DA8}" type="datetime1">
              <a:rPr lang="en-US" smtClean="0">
                <a:solidFill>
                  <a:srgbClr val="FFFFFF"/>
                </a:solidFill>
              </a:rPr>
              <a:t>10/3/2023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01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333399"/>
                </a:solidFill>
              </a:rPr>
              <a:t>WIOA, Title II Data Deliverables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4900"/>
            <a:ext cx="8763000" cy="5490734"/>
          </a:xfrm>
          <a:solidFill>
            <a:schemeClr val="bg1"/>
          </a:solidFill>
        </p:spPr>
        <p:txBody>
          <a:bodyPr wrap="square">
            <a:noAutofit/>
          </a:bodyPr>
          <a:lstStyle/>
          <a:p>
            <a:pPr marL="509588" indent="-450850"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333399"/>
                </a:solidFill>
              </a:rPr>
              <a:t>Quarterly </a:t>
            </a:r>
            <a:r>
              <a:rPr lang="en-US" sz="2800" b="0" dirty="0" err="1">
                <a:solidFill>
                  <a:srgbClr val="333399"/>
                </a:solidFill>
              </a:rPr>
              <a:t>TOPSpro</a:t>
            </a:r>
            <a:r>
              <a:rPr lang="en-US" sz="2800" b="0" dirty="0">
                <a:solidFill>
                  <a:srgbClr val="333399"/>
                </a:solidFill>
              </a:rPr>
              <a:t> Enterprise (TE) data submission</a:t>
            </a:r>
            <a:r>
              <a:rPr lang="en-US" sz="2000" dirty="0"/>
              <a:t>	</a:t>
            </a:r>
          </a:p>
          <a:p>
            <a:pPr marL="914400" lvl="1" indent="-290513" eaLnBrk="1" hangingPunct="1">
              <a:lnSpc>
                <a:spcPct val="90000"/>
              </a:lnSpc>
            </a:pPr>
            <a:r>
              <a:rPr lang="en-US" sz="2400" b="1" dirty="0"/>
              <a:t>Updated</a:t>
            </a:r>
            <a:r>
              <a:rPr lang="en-US" sz="2400" dirty="0"/>
              <a:t> </a:t>
            </a:r>
            <a:r>
              <a:rPr lang="en-US" sz="2400" dirty="0" err="1"/>
              <a:t>TOPSpro</a:t>
            </a:r>
            <a:r>
              <a:rPr lang="en-US" sz="2400" dirty="0"/>
              <a:t> Enterprise data and Data Integrity Report </a:t>
            </a:r>
            <a:r>
              <a:rPr lang="en-US" sz="2400" b="1" i="1" dirty="0"/>
              <a:t>via Quarterly Data Submission Wizard</a:t>
            </a:r>
          </a:p>
          <a:p>
            <a:pPr marL="509588" indent="-45085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End of Year Data Submission</a:t>
            </a:r>
          </a:p>
          <a:p>
            <a:pPr marL="914400" lvl="1" indent="-290513" eaLnBrk="1" hangingPunct="1">
              <a:lnSpc>
                <a:spcPct val="90000"/>
              </a:lnSpc>
            </a:pPr>
            <a:r>
              <a:rPr lang="en-US" sz="2400" b="1" dirty="0"/>
              <a:t>Updated</a:t>
            </a:r>
            <a:r>
              <a:rPr lang="en-US" sz="2400" dirty="0"/>
              <a:t> </a:t>
            </a:r>
            <a:r>
              <a:rPr lang="en-US" sz="2400" dirty="0" err="1"/>
              <a:t>TOPSpro</a:t>
            </a:r>
            <a:r>
              <a:rPr lang="en-US" sz="2400" dirty="0"/>
              <a:t> Enterprise backup and Data Integrity Report </a:t>
            </a:r>
            <a:r>
              <a:rPr lang="en-US" sz="2400" b="1" i="1" dirty="0"/>
              <a:t>via Quarterly Data Submission Wizard</a:t>
            </a:r>
          </a:p>
          <a:p>
            <a:pPr marL="914400" lvl="1" indent="-290513" eaLnBrk="1" hangingPunct="1">
              <a:lnSpc>
                <a:spcPct val="90000"/>
              </a:lnSpc>
            </a:pPr>
            <a:r>
              <a:rPr lang="en-US" sz="2400" dirty="0">
                <a:ea typeface="Times New Roman" pitchFamily="18" charset="0"/>
                <a:cs typeface="Arial" charset="0"/>
              </a:rPr>
              <a:t>Include Certification Letter </a:t>
            </a:r>
            <a:r>
              <a:rPr lang="en-US" sz="2400" dirty="0"/>
              <a:t>+ Payment Points Summary</a:t>
            </a:r>
            <a:endParaRPr lang="en-US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914400" lvl="1" indent="-290513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ea typeface="Times New Roman" pitchFamily="18" charset="0"/>
                <a:cs typeface="Arial" charset="0"/>
              </a:rPr>
              <a:t>AE Personnel Wizard/Personnel Data</a:t>
            </a:r>
          </a:p>
          <a:p>
            <a:pPr marL="509588" indent="-45085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Employment and Earnings Follow up Survey Requirements</a:t>
            </a:r>
          </a:p>
          <a:p>
            <a:pPr marL="909638" lvl="1" indent="-450850" eaLnBrk="1" hangingPunct="1">
              <a:lnSpc>
                <a:spcPct val="90000"/>
              </a:lnSpc>
            </a:pPr>
            <a:r>
              <a:rPr lang="en-US" sz="2400" dirty="0"/>
              <a:t>Survey for follow-up on employment and wage outcomes each quarter using NRS Core Performance Wizard in TE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CB0DF-F72E-40DA-8235-32F7BD60737F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36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704404"/>
      </a:hlink>
      <a:folHlink>
        <a:srgbClr val="704404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A177AE90AB84CBBC907C95F34C631" ma:contentTypeVersion="22" ma:contentTypeDescription="Create a new document." ma:contentTypeScope="" ma:versionID="e567d2ce26538baf9feef8a3516a5dfc">
  <xsd:schema xmlns:xsd="http://www.w3.org/2001/XMLSchema" xmlns:xs="http://www.w3.org/2001/XMLSchema" xmlns:p="http://schemas.microsoft.com/office/2006/metadata/properties" xmlns:ns2="ac0dddc7-4c2c-4aeb-a23f-99e6b6e539ca" xmlns:ns3="8ab51f35-1fb3-4be4-a4fa-7dc10d905072" targetNamespace="http://schemas.microsoft.com/office/2006/metadata/properties" ma:root="true" ma:fieldsID="80b78b28574d8437f19ddce5e62f278e" ns2:_="" ns3:_="">
    <xsd:import namespace="ac0dddc7-4c2c-4aeb-a23f-99e6b6e539ca"/>
    <xsd:import namespace="8ab51f35-1fb3-4be4-a4fa-7dc10d9050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Notes_x002d_Comme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dddc7-4c2c-4aeb-a23f-99e6b6e539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fa564d8c-a56f-4d27-9692-c18015842a55}" ma:internalName="TaxCatchAll" ma:showField="CatchAllData" ma:web="ac0dddc7-4c2c-4aeb-a23f-99e6b6e53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51f35-1fb3-4be4-a4fa-7dc10d90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Notes_x002d_Comments" ma:index="16" nillable="true" ma:displayName="Notes-Comments" ma:internalName="Notes_x002d_Comments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e8b3729-a4b8-462e-9781-4baf9b076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2d_Comments xmlns="8ab51f35-1fb3-4be4-a4fa-7dc10d905072" xsi:nil="true"/>
    <lcf76f155ced4ddcb4097134ff3c332f xmlns="8ab51f35-1fb3-4be4-a4fa-7dc10d905072">
      <Terms xmlns="http://schemas.microsoft.com/office/infopath/2007/PartnerControls"/>
    </lcf76f155ced4ddcb4097134ff3c332f>
    <_Flow_SignoffStatus xmlns="8ab51f35-1fb3-4be4-a4fa-7dc10d905072" xsi:nil="true"/>
    <TaxCatchAll xmlns="ac0dddc7-4c2c-4aeb-a23f-99e6b6e539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DDBE6-606A-478C-B4CD-F486EC5B8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dddc7-4c2c-4aeb-a23f-99e6b6e539ca"/>
    <ds:schemaRef ds:uri="8ab51f35-1fb3-4be4-a4fa-7dc10d905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28BE0A-BC2C-4A8C-B3A7-EDE0D33CAA7D}">
  <ds:schemaRefs>
    <ds:schemaRef ds:uri="http://schemas.microsoft.com/office/2006/metadata/properties"/>
    <ds:schemaRef ds:uri="http://schemas.microsoft.com/office/infopath/2007/PartnerControls"/>
    <ds:schemaRef ds:uri="8ab51f35-1fb3-4be4-a4fa-7dc10d905072"/>
    <ds:schemaRef ds:uri="ac0dddc7-4c2c-4aeb-a23f-99e6b6e539ca"/>
  </ds:schemaRefs>
</ds:datastoreItem>
</file>

<file path=customXml/itemProps3.xml><?xml version="1.0" encoding="utf-8"?>
<ds:datastoreItem xmlns:ds="http://schemas.openxmlformats.org/officeDocument/2006/customXml" ds:itemID="{398AFC6B-BA98-40B5-A460-F46B0A92D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19022</TotalTime>
  <Words>2270</Words>
  <Application>Microsoft Office PowerPoint</Application>
  <PresentationFormat>On-screen Show (4:3)</PresentationFormat>
  <Paragraphs>324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Helvetica</vt:lpstr>
      <vt:lpstr>Times New Roman</vt:lpstr>
      <vt:lpstr>Wingdings</vt:lpstr>
      <vt:lpstr>1_Default Design</vt:lpstr>
      <vt:lpstr>CDE Set 1</vt:lpstr>
      <vt:lpstr>State Leadership Project:</vt:lpstr>
      <vt:lpstr>California WIOA, Title II  2023–24</vt:lpstr>
      <vt:lpstr>California Accountability </vt:lpstr>
      <vt:lpstr>National Reporting System</vt:lpstr>
      <vt:lpstr>WIOA Core Program Partners</vt:lpstr>
      <vt:lpstr>NRS Table 4</vt:lpstr>
      <vt:lpstr>NRS Table 5</vt:lpstr>
      <vt:lpstr>CASAS Information</vt:lpstr>
      <vt:lpstr>WIOA, Title II Data Deliverables</vt:lpstr>
      <vt:lpstr>WIOA, Title II Data Collection Timeline</vt:lpstr>
      <vt:lpstr>Quarterly Data Submission </vt:lpstr>
      <vt:lpstr>Employment &amp; Earnings Survey</vt:lpstr>
      <vt:lpstr>Employment &amp; Earnings Survey (1)</vt:lpstr>
      <vt:lpstr>Employment &amp; Earnings Survey (2)</vt:lpstr>
      <vt:lpstr>End of Year Data Submission</vt:lpstr>
      <vt:lpstr>Data Collection Requirements</vt:lpstr>
      <vt:lpstr>Data Collection Requirements (1)</vt:lpstr>
      <vt:lpstr>Data Collection Requirements (2)</vt:lpstr>
      <vt:lpstr>Data Collection Requirements (3)</vt:lpstr>
      <vt:lpstr>California Assessment Policy</vt:lpstr>
      <vt:lpstr>Guidelines for Local Assessment</vt:lpstr>
      <vt:lpstr>CASAS Reading STEPS – Test Specifics</vt:lpstr>
      <vt:lpstr>CASAS Listening STEPS – Test Specifics</vt:lpstr>
      <vt:lpstr>CASAS Math GOALS 2 – Test Specifics</vt:lpstr>
      <vt:lpstr>FAQ: CASAS Assessments  Authorized for NRS for 2023–24</vt:lpstr>
      <vt:lpstr>NRS Table 4 Outcomes</vt:lpstr>
      <vt:lpstr>EL Civics Outcomes</vt:lpstr>
      <vt:lpstr>IET Outcomes</vt:lpstr>
      <vt:lpstr>2nd Payment Points Attestation Letter</vt:lpstr>
      <vt:lpstr>EL Civics Guidelines</vt:lpstr>
      <vt:lpstr>EL Civics Student Outcome Dataset (SODS)</vt:lpstr>
      <vt:lpstr>EL Civics Student Outcome Dataset (SODS) - 1</vt:lpstr>
      <vt:lpstr>EL Civics Student Outcome Dataset (SODS) - 2</vt:lpstr>
      <vt:lpstr> TE Class Designation</vt:lpstr>
      <vt:lpstr>Integrated Education &amp; Training (IET)</vt:lpstr>
      <vt:lpstr>CASAS CA Accountability Page (1)</vt:lpstr>
      <vt:lpstr>CASAS CA Accountability Page (2)</vt:lpstr>
      <vt:lpstr>2023–24 Data Dictionary </vt:lpstr>
      <vt:lpstr>2023–24 Ordering Guide for  CA WIOA, Title II Agencies</vt:lpstr>
      <vt:lpstr>Resources (1)</vt:lpstr>
      <vt:lpstr>Resources (2)</vt:lpstr>
      <vt:lpstr>Thanks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adolney</dc:creator>
  <cp:lastModifiedBy>Michael Pierce</cp:lastModifiedBy>
  <cp:revision>644</cp:revision>
  <cp:lastPrinted>2018-06-05T15:49:00Z</cp:lastPrinted>
  <dcterms:created xsi:type="dcterms:W3CDTF">2008-03-13T22:52:28Z</dcterms:created>
  <dcterms:modified xsi:type="dcterms:W3CDTF">2023-10-03T14:32:54Z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0x0101006CAA177AE90AB84CBBC907C95F34C631</vt:lpwstr>
  </property>
</Properties>
</file>