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1" r:id="rId5"/>
  </p:sldMasterIdLst>
  <p:notesMasterIdLst>
    <p:notesMasterId r:id="rId34"/>
  </p:notesMasterIdLst>
  <p:sldIdLst>
    <p:sldId id="422" r:id="rId6"/>
    <p:sldId id="256" r:id="rId7"/>
    <p:sldId id="392" r:id="rId8"/>
    <p:sldId id="393" r:id="rId9"/>
    <p:sldId id="397" r:id="rId10"/>
    <p:sldId id="396" r:id="rId11"/>
    <p:sldId id="391" r:id="rId12"/>
    <p:sldId id="379" r:id="rId13"/>
    <p:sldId id="399" r:id="rId14"/>
    <p:sldId id="400" r:id="rId15"/>
    <p:sldId id="398" r:id="rId16"/>
    <p:sldId id="378" r:id="rId17"/>
    <p:sldId id="423" r:id="rId18"/>
    <p:sldId id="401" r:id="rId19"/>
    <p:sldId id="402" r:id="rId20"/>
    <p:sldId id="377" r:id="rId21"/>
    <p:sldId id="425" r:id="rId22"/>
    <p:sldId id="404" r:id="rId23"/>
    <p:sldId id="415" r:id="rId24"/>
    <p:sldId id="405" r:id="rId25"/>
    <p:sldId id="426" r:id="rId26"/>
    <p:sldId id="419" r:id="rId27"/>
    <p:sldId id="412" r:id="rId28"/>
    <p:sldId id="420" r:id="rId29"/>
    <p:sldId id="268" r:id="rId30"/>
    <p:sldId id="421" r:id="rId31"/>
    <p:sldId id="407" r:id="rId32"/>
    <p:sldId id="40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933FBC-E3AB-176D-C007-5BEE6408F905}" name="Whalen, Sudie" initials="WS" userId="S::swhalen@air.org::36014963-9b6d-41a1-9463-8bafc0880e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halen, Sudie" initials="WS" lastIdx="4" clrIdx="0">
    <p:extLst>
      <p:ext uri="{19B8F6BF-5375-455C-9EA6-DF929625EA0E}">
        <p15:presenceInfo xmlns:p15="http://schemas.microsoft.com/office/powerpoint/2012/main" userId="S::swhalen@air.org::36014963-9b6d-41a1-9463-8bafc0880e81" providerId="AD"/>
      </p:ext>
    </p:extLst>
  </p:cmAuthor>
  <p:cmAuthor id="2" name="Fedele-McLeod, Mariann" initials="FM" lastIdx="2" clrIdx="1">
    <p:extLst>
      <p:ext uri="{19B8F6BF-5375-455C-9EA6-DF929625EA0E}">
        <p15:presenceInfo xmlns:p15="http://schemas.microsoft.com/office/powerpoint/2012/main" userId="S::mfedele-mcleod@air.org::8f1f2d20-f908-4b45-a8ad-466056daca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3617B"/>
    <a:srgbClr val="8E3622"/>
    <a:srgbClr val="B85410"/>
    <a:srgbClr val="0066CC"/>
    <a:srgbClr val="003399"/>
    <a:srgbClr val="06607C"/>
    <a:srgbClr val="822859"/>
    <a:srgbClr val="93662E"/>
    <a:srgbClr val="066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95C5F3-5C38-6F11-FFE3-AF4D0C31360B}" v="50" dt="2023-09-28T19:16:01.349"/>
    <p1510:client id="{A7BF5D77-F86D-D030-701C-7A23AC4612DC}" v="85" dt="2023-09-28T19:29:48.919"/>
    <p1510:client id="{D7CF7148-94FC-4E55-9B4F-A27F761B8C76}" v="27" dt="2023-09-01T16:59:37.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6" autoAdjust="0"/>
    <p:restoredTop sz="83738" autoAdjust="0"/>
  </p:normalViewPr>
  <p:slideViewPr>
    <p:cSldViewPr snapToGrid="0">
      <p:cViewPr varScale="1">
        <p:scale>
          <a:sx n="80" d="100"/>
          <a:sy n="80" d="100"/>
        </p:scale>
        <p:origin x="621" y="57"/>
      </p:cViewPr>
      <p:guideLst/>
    </p:cSldViewPr>
  </p:slideViewPr>
  <p:outlineViewPr>
    <p:cViewPr>
      <p:scale>
        <a:sx n="33" d="100"/>
        <a:sy n="33" d="100"/>
      </p:scale>
      <p:origin x="0" y="-1156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606C4-7706-409A-B47E-DFB3DF7F2B5E}" type="datetimeFigureOut">
              <a:rPr lang="en-US" smtClean="0"/>
              <a:t>10/2/2023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4B68B-5887-4A34-8FEC-FC888E6DA491}" type="slidenum">
              <a:rPr lang="en-US" smtClean="0"/>
              <a:t>‹#›</a:t>
            </a:fld>
            <a:endParaRPr lang="en-US" dirty="0"/>
          </a:p>
        </p:txBody>
      </p:sp>
    </p:spTree>
    <p:extLst>
      <p:ext uri="{BB962C8B-B14F-4D97-AF65-F5344CB8AC3E}">
        <p14:creationId xmlns:p14="http://schemas.microsoft.com/office/powerpoint/2010/main" val="345468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orms.gle/PWcbzwe7jyNk4NdL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am10.safelinks.protection.outlook.com/?url=https%3A%2F%2Fdocs.google.com%2Fforms%2Fd%2Fe%2F1FAIpQLSdtUKH4l1ybb9a44Wd9CX50zyW7O9IVMrPh4p-7ql92FzixpA%2Fviewform%3Ffbzx%3D4638193680551020205&amp;data=05%7C01%7Cmfedele-mcleod%40air.org%7Ca6536be222ca4c819f5308dbab0ec3bd%7C9ea45dbc7b724abfa77cc770a0a8b962%7C0%7C0%7C638291853548596027%7CUnknown%7CTWFpbGZsb3d8eyJWIjoiMC4wLjAwMDAiLCJQIjoiV2luMzIiLCJBTiI6Ik1haWwiLCJXVCI6Mn0%3D%7C3000%7C%7C%7C&amp;sdata=4tGwPXy6fWYZpAtz4ix%2FY6m44HGlFiWyhtzFO45leWI%3D&amp;reserved=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563C1"/>
                </a:solidFill>
                <a:effectLst/>
                <a:latin typeface="Arial" panose="020B0604020202020204" pitchFamily="34" charset="0"/>
                <a:ea typeface="Calibri" panose="020F0502020204030204" pitchFamily="34" charset="0"/>
                <a:hlinkClick r:id="rId3"/>
              </a:rPr>
              <a:t>https://forms.gle/PWcbzwe7jyNk4NdLA</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9F4557-55C7-4236-8E20-827E7BCA82DD}" type="slidenum">
              <a:rPr lang="en-US" altLang="en-US" smtClean="0"/>
              <a:pPr>
                <a:spcBef>
                  <a:spcPct val="0"/>
                </a:spcBef>
              </a:pPr>
              <a:t>8</a:t>
            </a:fld>
            <a:endParaRPr lang="en-US" altLang="en-US" dirty="0"/>
          </a:p>
        </p:txBody>
      </p:sp>
    </p:spTree>
    <p:extLst>
      <p:ext uri="{BB962C8B-B14F-4D97-AF65-F5344CB8AC3E}">
        <p14:creationId xmlns:p14="http://schemas.microsoft.com/office/powerpoint/2010/main" val="3455589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0000FF"/>
                </a:solidFill>
                <a:effectLst/>
                <a:latin typeface="Calibri" panose="020F0502020204030204" pitchFamily="34" charset="0"/>
                <a:ea typeface="Calibri" panose="020F0502020204030204" pitchFamily="34" charset="0"/>
                <a:hlinkClick r:id="rId3"/>
              </a:rPr>
              <a:t>https://docs.google.com/forms/d/e/1FAIpQLSdtUKH4l1ybb9a44Wd9CX50zyW7O9IVMrPh4p-7ql92FzixpA/viewform?fbzx=4638193680551020205</a:t>
            </a:r>
            <a:endParaRPr lang="en-US" dirty="0"/>
          </a:p>
        </p:txBody>
      </p:sp>
      <p:sp>
        <p:nvSpPr>
          <p:cNvPr id="4" name="Slide Number Placeholder 3"/>
          <p:cNvSpPr>
            <a:spLocks noGrp="1"/>
          </p:cNvSpPr>
          <p:nvPr>
            <p:ph type="sldNum" sz="quarter" idx="5"/>
          </p:nvPr>
        </p:nvSpPr>
        <p:spPr/>
        <p:txBody>
          <a:bodyPr/>
          <a:lstStyle/>
          <a:p>
            <a:fld id="{E654B68B-5887-4A34-8FEC-FC888E6DA491}" type="slidenum">
              <a:rPr lang="en-US" smtClean="0"/>
              <a:t>9</a:t>
            </a:fld>
            <a:endParaRPr lang="en-US" dirty="0"/>
          </a:p>
        </p:txBody>
      </p:sp>
    </p:spTree>
    <p:extLst>
      <p:ext uri="{BB962C8B-B14F-4D97-AF65-F5344CB8AC3E}">
        <p14:creationId xmlns:p14="http://schemas.microsoft.com/office/powerpoint/2010/main" val="319807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 and/or sudie</a:t>
            </a:r>
          </a:p>
        </p:txBody>
      </p:sp>
      <p:sp>
        <p:nvSpPr>
          <p:cNvPr id="4" name="Slide Number Placeholder 3"/>
          <p:cNvSpPr>
            <a:spLocks noGrp="1"/>
          </p:cNvSpPr>
          <p:nvPr>
            <p:ph type="sldNum" sz="quarter" idx="5"/>
          </p:nvPr>
        </p:nvSpPr>
        <p:spPr/>
        <p:txBody>
          <a:bodyPr/>
          <a:lstStyle/>
          <a:p>
            <a:fld id="{E654B68B-5887-4A34-8FEC-FC888E6DA491}" type="slidenum">
              <a:rPr lang="en-US" smtClean="0"/>
              <a:t>12</a:t>
            </a:fld>
            <a:endParaRPr lang="en-US" dirty="0"/>
          </a:p>
        </p:txBody>
      </p:sp>
    </p:spTree>
    <p:extLst>
      <p:ext uri="{BB962C8B-B14F-4D97-AF65-F5344CB8AC3E}">
        <p14:creationId xmlns:p14="http://schemas.microsoft.com/office/powerpoint/2010/main" val="267713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https://docs.google.com/forms/d/e/1FAIpQLSehvVjGTUFI5XFL2zhBQzlwxILS7TPhSQp62hI36GL1hbDGvQ/viewform</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9F4557-55C7-4236-8E20-827E7BCA82DD}" type="slidenum">
              <a:rPr lang="en-US" altLang="en-US" smtClean="0"/>
              <a:pPr>
                <a:spcBef>
                  <a:spcPct val="0"/>
                </a:spcBef>
              </a:pPr>
              <a:t>16</a:t>
            </a:fld>
            <a:endParaRPr lang="en-US" altLang="en-US" dirty="0"/>
          </a:p>
        </p:txBody>
      </p:sp>
    </p:spTree>
    <p:extLst>
      <p:ext uri="{BB962C8B-B14F-4D97-AF65-F5344CB8AC3E}">
        <p14:creationId xmlns:p14="http://schemas.microsoft.com/office/powerpoint/2010/main" val="4022312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Sachiko</a:t>
            </a:r>
          </a:p>
        </p:txBody>
      </p:sp>
      <p:sp>
        <p:nvSpPr>
          <p:cNvPr id="4" name="Slide Number Placeholder 3"/>
          <p:cNvSpPr>
            <a:spLocks noGrp="1"/>
          </p:cNvSpPr>
          <p:nvPr>
            <p:ph type="sldNum" sz="quarter" idx="5"/>
          </p:nvPr>
        </p:nvSpPr>
        <p:spPr/>
        <p:txBody>
          <a:bodyPr/>
          <a:lstStyle/>
          <a:p>
            <a:fld id="{E654B68B-5887-4A34-8FEC-FC888E6DA491}" type="slidenum">
              <a:rPr lang="en-US" smtClean="0"/>
              <a:t>19</a:t>
            </a:fld>
            <a:endParaRPr lang="en-US" dirty="0"/>
          </a:p>
        </p:txBody>
      </p:sp>
    </p:spTree>
    <p:extLst>
      <p:ext uri="{BB962C8B-B14F-4D97-AF65-F5344CB8AC3E}">
        <p14:creationId xmlns:p14="http://schemas.microsoft.com/office/powerpoint/2010/main" val="3177158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Sudie</a:t>
            </a:r>
          </a:p>
        </p:txBody>
      </p:sp>
      <p:sp>
        <p:nvSpPr>
          <p:cNvPr id="4" name="Slide Number Placeholder 3"/>
          <p:cNvSpPr>
            <a:spLocks noGrp="1"/>
          </p:cNvSpPr>
          <p:nvPr>
            <p:ph type="sldNum" sz="quarter" idx="5"/>
          </p:nvPr>
        </p:nvSpPr>
        <p:spPr/>
        <p:txBody>
          <a:bodyPr/>
          <a:lstStyle/>
          <a:p>
            <a:fld id="{E654B68B-5887-4A34-8FEC-FC888E6DA491}" type="slidenum">
              <a:rPr lang="en-US" smtClean="0"/>
              <a:t>22</a:t>
            </a:fld>
            <a:endParaRPr lang="en-US" dirty="0"/>
          </a:p>
        </p:txBody>
      </p:sp>
    </p:spTree>
    <p:extLst>
      <p:ext uri="{BB962C8B-B14F-4D97-AF65-F5344CB8AC3E}">
        <p14:creationId xmlns:p14="http://schemas.microsoft.com/office/powerpoint/2010/main" val="88265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Sudie and kevin</a:t>
            </a:r>
          </a:p>
        </p:txBody>
      </p:sp>
      <p:sp>
        <p:nvSpPr>
          <p:cNvPr id="4" name="Slide Number Placeholder 3"/>
          <p:cNvSpPr>
            <a:spLocks noGrp="1"/>
          </p:cNvSpPr>
          <p:nvPr>
            <p:ph type="sldNum" sz="quarter" idx="5"/>
          </p:nvPr>
        </p:nvSpPr>
        <p:spPr/>
        <p:txBody>
          <a:bodyPr/>
          <a:lstStyle/>
          <a:p>
            <a:fld id="{E654B68B-5887-4A34-8FEC-FC888E6DA491}" type="slidenum">
              <a:rPr lang="en-US" smtClean="0"/>
              <a:t>23</a:t>
            </a:fld>
            <a:endParaRPr lang="en-US" dirty="0"/>
          </a:p>
        </p:txBody>
      </p:sp>
    </p:spTree>
    <p:extLst>
      <p:ext uri="{BB962C8B-B14F-4D97-AF65-F5344CB8AC3E}">
        <p14:creationId xmlns:p14="http://schemas.microsoft.com/office/powerpoint/2010/main" val="384737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Mariann</a:t>
            </a:r>
          </a:p>
        </p:txBody>
      </p:sp>
      <p:sp>
        <p:nvSpPr>
          <p:cNvPr id="4" name="Slide Number Placeholder 3"/>
          <p:cNvSpPr>
            <a:spLocks noGrp="1"/>
          </p:cNvSpPr>
          <p:nvPr>
            <p:ph type="sldNum" sz="quarter" idx="5"/>
          </p:nvPr>
        </p:nvSpPr>
        <p:spPr/>
        <p:txBody>
          <a:bodyPr/>
          <a:lstStyle/>
          <a:p>
            <a:fld id="{E654B68B-5887-4A34-8FEC-FC888E6DA491}" type="slidenum">
              <a:rPr lang="en-US" smtClean="0"/>
              <a:t>26</a:t>
            </a:fld>
            <a:endParaRPr lang="en-US" dirty="0"/>
          </a:p>
        </p:txBody>
      </p:sp>
    </p:spTree>
    <p:extLst>
      <p:ext uri="{BB962C8B-B14F-4D97-AF65-F5344CB8AC3E}">
        <p14:creationId xmlns:p14="http://schemas.microsoft.com/office/powerpoint/2010/main" val="966338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53BCAE5-AF8F-424F-BDBA-80E8CCD2D9CF}"/>
              </a:ext>
            </a:extLst>
          </p:cNvPr>
          <p:cNvSpPr/>
          <p:nvPr userDrawn="1"/>
        </p:nvSpPr>
        <p:spPr>
          <a:xfrm>
            <a:off x="0" y="5939286"/>
            <a:ext cx="12192000" cy="918714"/>
          </a:xfrm>
          <a:prstGeom prst="rect">
            <a:avLst/>
          </a:prstGeom>
          <a:solidFill>
            <a:srgbClr val="036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F8DA2E62-DE11-43A9-A70B-F850BB8A53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05" r="4458"/>
          <a:stretch/>
        </p:blipFill>
        <p:spPr>
          <a:xfrm>
            <a:off x="238125" y="1718328"/>
            <a:ext cx="5305425" cy="3421344"/>
          </a:xfrm>
          <a:prstGeom prst="rect">
            <a:avLst/>
          </a:prstGeom>
        </p:spPr>
      </p:pic>
      <p:sp>
        <p:nvSpPr>
          <p:cNvPr id="2" name="Title 1">
            <a:extLst>
              <a:ext uri="{FF2B5EF4-FFF2-40B4-BE49-F238E27FC236}">
                <a16:creationId xmlns:a16="http://schemas.microsoft.com/office/drawing/2014/main" id="{0041E4D9-6B3E-468B-B23C-343A2EF8112B}"/>
              </a:ext>
            </a:extLst>
          </p:cNvPr>
          <p:cNvSpPr>
            <a:spLocks noGrp="1"/>
          </p:cNvSpPr>
          <p:nvPr>
            <p:ph type="ctrTitle"/>
          </p:nvPr>
        </p:nvSpPr>
        <p:spPr>
          <a:xfrm>
            <a:off x="6000750" y="1114425"/>
            <a:ext cx="5877824" cy="2284860"/>
          </a:xfrm>
        </p:spPr>
        <p:txBody>
          <a:bodyPr anchor="b"/>
          <a:lstStyle>
            <a:lvl1pPr algn="ctr">
              <a:defRPr sz="6000">
                <a:solidFill>
                  <a:srgbClr val="8E3622"/>
                </a:solidFill>
              </a:defRPr>
            </a:lvl1pPr>
          </a:lstStyle>
          <a:p>
            <a:r>
              <a:rPr lang="en-US" dirty="0"/>
              <a:t>Click to edit Master title style</a:t>
            </a:r>
          </a:p>
        </p:txBody>
      </p:sp>
      <p:sp>
        <p:nvSpPr>
          <p:cNvPr id="3" name="Subtitle 2">
            <a:extLst>
              <a:ext uri="{FF2B5EF4-FFF2-40B4-BE49-F238E27FC236}">
                <a16:creationId xmlns:a16="http://schemas.microsoft.com/office/drawing/2014/main" id="{C46BF654-EC9F-4519-9193-1422F07ED3DC}"/>
              </a:ext>
            </a:extLst>
          </p:cNvPr>
          <p:cNvSpPr>
            <a:spLocks noGrp="1"/>
          </p:cNvSpPr>
          <p:nvPr>
            <p:ph type="subTitle" idx="1"/>
          </p:nvPr>
        </p:nvSpPr>
        <p:spPr>
          <a:xfrm>
            <a:off x="6000750" y="3467325"/>
            <a:ext cx="5877824" cy="1655762"/>
          </a:xfrm>
        </p:spPr>
        <p:txBody>
          <a:bodyPr/>
          <a:lstStyle>
            <a:lvl1pPr marL="0" indent="0" algn="ctr">
              <a:buNone/>
              <a:defRPr sz="2400">
                <a:solidFill>
                  <a:srgbClr val="0361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EBA437-EE0E-4F0C-910C-003AAAB7FB6C}"/>
              </a:ext>
            </a:extLst>
          </p:cNvPr>
          <p:cNvSpPr>
            <a:spLocks noGrp="1"/>
          </p:cNvSpPr>
          <p:nvPr>
            <p:ph type="dt" sz="half" idx="10"/>
          </p:nvPr>
        </p:nvSpPr>
        <p:spPr>
          <a:xfrm>
            <a:off x="4724400" y="6346406"/>
            <a:ext cx="2743200" cy="365125"/>
          </a:xfrm>
          <a:prstGeom prst="rect">
            <a:avLst/>
          </a:prstGeom>
        </p:spPr>
        <p:txBody>
          <a:bodyPr/>
          <a:lstStyle>
            <a:lvl1pPr algn="ctr">
              <a:defRPr/>
            </a:lvl1pPr>
          </a:lstStyle>
          <a:p>
            <a:endParaRPr lang="en-US" dirty="0"/>
          </a:p>
        </p:txBody>
      </p:sp>
      <p:sp>
        <p:nvSpPr>
          <p:cNvPr id="6" name="Slide Number Placeholder 5">
            <a:extLst>
              <a:ext uri="{FF2B5EF4-FFF2-40B4-BE49-F238E27FC236}">
                <a16:creationId xmlns:a16="http://schemas.microsoft.com/office/drawing/2014/main" id="{9AA830DB-1D75-40F7-B6EB-C47EA0C3EAF6}"/>
              </a:ext>
            </a:extLst>
          </p:cNvPr>
          <p:cNvSpPr>
            <a:spLocks noGrp="1"/>
          </p:cNvSpPr>
          <p:nvPr>
            <p:ph type="sldNum" sz="quarter" idx="12"/>
          </p:nvPr>
        </p:nvSpPr>
        <p:spPr>
          <a:xfrm>
            <a:off x="9135374" y="6337779"/>
            <a:ext cx="2743200" cy="365125"/>
          </a:xfrm>
        </p:spPr>
        <p:txBody>
          <a:bodyPr/>
          <a:lstStyle/>
          <a:p>
            <a:fld id="{B7A9CB38-9C71-4E3B-8335-377A6CBB0EEB}" type="slidenum">
              <a:rPr lang="en-US" smtClean="0"/>
              <a:t>‹#›</a:t>
            </a:fld>
            <a:endParaRPr lang="en-US" dirty="0"/>
          </a:p>
        </p:txBody>
      </p:sp>
      <p:cxnSp>
        <p:nvCxnSpPr>
          <p:cNvPr id="19" name="Straight Connector 18">
            <a:extLst>
              <a:ext uri="{FF2B5EF4-FFF2-40B4-BE49-F238E27FC236}">
                <a16:creationId xmlns:a16="http://schemas.microsoft.com/office/drawing/2014/main" id="{28426D2A-7082-4F70-B72D-ECCCEA77B056}"/>
              </a:ext>
            </a:extLst>
          </p:cNvPr>
          <p:cNvCxnSpPr>
            <a:cxnSpLocks/>
          </p:cNvCxnSpPr>
          <p:nvPr userDrawn="1"/>
        </p:nvCxnSpPr>
        <p:spPr>
          <a:xfrm>
            <a:off x="0" y="596265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32A8A2-8DF3-467C-9445-494E6C73AC1D}"/>
              </a:ext>
            </a:extLst>
          </p:cNvPr>
          <p:cNvCxnSpPr>
            <a:cxnSpLocks/>
          </p:cNvCxnSpPr>
          <p:nvPr userDrawn="1"/>
        </p:nvCxnSpPr>
        <p:spPr>
          <a:xfrm>
            <a:off x="5991225" y="3435351"/>
            <a:ext cx="58778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65774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02DDD-E627-4210-BD33-2438F0E454CF}"/>
              </a:ext>
            </a:extLst>
          </p:cNvPr>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802856-F6FD-4B11-9C2A-A48C5057A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0F23182-2E17-4428-8EA8-6091A6D60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90F303CD-2946-476C-AD1D-BF85CE825DFA}"/>
              </a:ext>
            </a:extLst>
          </p:cNvPr>
          <p:cNvSpPr>
            <a:spLocks noGrp="1"/>
          </p:cNvSpPr>
          <p:nvPr>
            <p:ph type="sldNum" sz="quarter" idx="12"/>
          </p:nvPr>
        </p:nvSpPr>
        <p:spPr/>
        <p:txBody>
          <a:bodyPr/>
          <a:lstStyle/>
          <a:p>
            <a:fld id="{B7A9CB38-9C71-4E3B-8335-377A6CBB0EEB}" type="slidenum">
              <a:rPr lang="en-US" smtClean="0"/>
              <a:t>‹#›</a:t>
            </a:fld>
            <a:endParaRPr lang="en-US" dirty="0"/>
          </a:p>
        </p:txBody>
      </p:sp>
      <p:sp>
        <p:nvSpPr>
          <p:cNvPr id="8" name="Date Placeholder 6">
            <a:extLst>
              <a:ext uri="{FF2B5EF4-FFF2-40B4-BE49-F238E27FC236}">
                <a16:creationId xmlns:a16="http://schemas.microsoft.com/office/drawing/2014/main" id="{BC63A1F0-2721-4543-82D9-6D86A91C5468}"/>
              </a:ext>
            </a:extLst>
          </p:cNvPr>
          <p:cNvSpPr>
            <a:spLocks noGrp="1"/>
          </p:cNvSpPr>
          <p:nvPr>
            <p:ph type="dt" sz="half" idx="10"/>
          </p:nvPr>
        </p:nvSpPr>
        <p:spPr>
          <a:xfrm>
            <a:off x="4724400" y="6356350"/>
            <a:ext cx="2743200"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80367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E8AE6-A542-40A8-A878-905BF7F1FE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040F23-95BA-47E4-92DD-9D3A4A719D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767B3B-3277-4661-8738-327407B7721F}"/>
              </a:ext>
            </a:extLst>
          </p:cNvPr>
          <p:cNvSpPr>
            <a:spLocks noGrp="1"/>
          </p:cNvSpPr>
          <p:nvPr>
            <p:ph type="dt" sz="half" idx="10"/>
          </p:nvPr>
        </p:nvSpPr>
        <p:spPr>
          <a:xfrm>
            <a:off x="4724400" y="6356350"/>
            <a:ext cx="2743200" cy="365125"/>
          </a:xfrm>
          <a:prstGeom prst="rect">
            <a:avLst/>
          </a:prstGeom>
        </p:spPr>
        <p:txBody>
          <a:bodyPr/>
          <a:lstStyle>
            <a:lvl1pPr algn="ctr">
              <a:defRPr/>
            </a:lvl1pPr>
          </a:lstStyle>
          <a:p>
            <a:endParaRPr lang="en-US" dirty="0"/>
          </a:p>
        </p:txBody>
      </p:sp>
      <p:sp>
        <p:nvSpPr>
          <p:cNvPr id="6" name="Slide Number Placeholder 5">
            <a:extLst>
              <a:ext uri="{FF2B5EF4-FFF2-40B4-BE49-F238E27FC236}">
                <a16:creationId xmlns:a16="http://schemas.microsoft.com/office/drawing/2014/main" id="{79E2CC98-6267-4953-A2C1-71AEB0A8842F}"/>
              </a:ext>
            </a:extLst>
          </p:cNvPr>
          <p:cNvSpPr>
            <a:spLocks noGrp="1"/>
          </p:cNvSpPr>
          <p:nvPr>
            <p:ph type="sldNum" sz="quarter" idx="12"/>
          </p:nvPr>
        </p:nvSpPr>
        <p:spPr/>
        <p:txBody>
          <a:bodyPr/>
          <a:lstStyle/>
          <a:p>
            <a:fld id="{B7A9CB38-9C71-4E3B-8335-377A6CBB0EEB}" type="slidenum">
              <a:rPr lang="en-US" smtClean="0"/>
              <a:t>‹#›</a:t>
            </a:fld>
            <a:endParaRPr lang="en-US" dirty="0"/>
          </a:p>
        </p:txBody>
      </p:sp>
    </p:spTree>
    <p:extLst>
      <p:ext uri="{BB962C8B-B14F-4D97-AF65-F5344CB8AC3E}">
        <p14:creationId xmlns:p14="http://schemas.microsoft.com/office/powerpoint/2010/main" val="641957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3C13BE-F9B5-4F45-8625-9DE287075607}"/>
              </a:ext>
            </a:extLst>
          </p:cNvPr>
          <p:cNvSpPr>
            <a:spLocks noGrp="1"/>
          </p:cNvSpPr>
          <p:nvPr>
            <p:ph type="title" orient="vert"/>
          </p:nvPr>
        </p:nvSpPr>
        <p:spPr>
          <a:xfrm>
            <a:off x="8724900" y="981075"/>
            <a:ext cx="2628900" cy="489585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4CF533EA-F0B6-4496-8F2B-D34090AE6A53}"/>
              </a:ext>
            </a:extLst>
          </p:cNvPr>
          <p:cNvSpPr>
            <a:spLocks noGrp="1"/>
          </p:cNvSpPr>
          <p:nvPr>
            <p:ph type="body" orient="vert" idx="1"/>
          </p:nvPr>
        </p:nvSpPr>
        <p:spPr>
          <a:xfrm>
            <a:off x="838200" y="981075"/>
            <a:ext cx="7734300" cy="48958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BEF27D-4695-4EF1-84FD-AF3405D103DC}"/>
              </a:ext>
            </a:extLst>
          </p:cNvPr>
          <p:cNvSpPr>
            <a:spLocks noGrp="1"/>
          </p:cNvSpPr>
          <p:nvPr>
            <p:ph type="dt" sz="half" idx="10"/>
          </p:nvPr>
        </p:nvSpPr>
        <p:spPr>
          <a:xfrm>
            <a:off x="4724400" y="6356350"/>
            <a:ext cx="2743200" cy="365125"/>
          </a:xfrm>
          <a:prstGeom prst="rect">
            <a:avLst/>
          </a:prstGeom>
        </p:spPr>
        <p:txBody>
          <a:bodyPr/>
          <a:lstStyle>
            <a:lvl1pPr algn="ctr">
              <a:defRPr/>
            </a:lvl1pPr>
          </a:lstStyle>
          <a:p>
            <a:endParaRPr lang="en-US" dirty="0"/>
          </a:p>
        </p:txBody>
      </p:sp>
      <p:sp>
        <p:nvSpPr>
          <p:cNvPr id="6" name="Slide Number Placeholder 5">
            <a:extLst>
              <a:ext uri="{FF2B5EF4-FFF2-40B4-BE49-F238E27FC236}">
                <a16:creationId xmlns:a16="http://schemas.microsoft.com/office/drawing/2014/main" id="{74C5C6CB-340F-4884-921A-6D905CFBE2FC}"/>
              </a:ext>
            </a:extLst>
          </p:cNvPr>
          <p:cNvSpPr>
            <a:spLocks noGrp="1"/>
          </p:cNvSpPr>
          <p:nvPr>
            <p:ph type="sldNum" sz="quarter" idx="12"/>
          </p:nvPr>
        </p:nvSpPr>
        <p:spPr/>
        <p:txBody>
          <a:bodyPr/>
          <a:lstStyle/>
          <a:p>
            <a:fld id="{B7A9CB38-9C71-4E3B-8335-377A6CBB0EEB}" type="slidenum">
              <a:rPr lang="en-US" smtClean="0"/>
              <a:t>‹#›</a:t>
            </a:fld>
            <a:endParaRPr lang="en-US" dirty="0"/>
          </a:p>
        </p:txBody>
      </p:sp>
    </p:spTree>
    <p:extLst>
      <p:ext uri="{BB962C8B-B14F-4D97-AF65-F5344CB8AC3E}">
        <p14:creationId xmlns:p14="http://schemas.microsoft.com/office/powerpoint/2010/main" val="640083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47018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54834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36835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11136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986E-F0DD-4A01-8896-01C9A5A74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531424-004E-464C-B79D-9E57808E19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2830400-23F4-4A4C-AE42-684E4F5E96D5}"/>
              </a:ext>
            </a:extLst>
          </p:cNvPr>
          <p:cNvSpPr>
            <a:spLocks noGrp="1"/>
          </p:cNvSpPr>
          <p:nvPr>
            <p:ph type="sldNum" sz="quarter" idx="12"/>
          </p:nvPr>
        </p:nvSpPr>
        <p:spPr/>
        <p:txBody>
          <a:bodyPr/>
          <a:lstStyle/>
          <a:p>
            <a:fld id="{B7A9CB38-9C71-4E3B-8335-377A6CBB0EEB}" type="slidenum">
              <a:rPr lang="en-US" smtClean="0"/>
              <a:t>‹#›</a:t>
            </a:fld>
            <a:endParaRPr lang="en-US" dirty="0"/>
          </a:p>
        </p:txBody>
      </p:sp>
      <p:sp>
        <p:nvSpPr>
          <p:cNvPr id="7" name="Date Placeholder 3">
            <a:extLst>
              <a:ext uri="{FF2B5EF4-FFF2-40B4-BE49-F238E27FC236}">
                <a16:creationId xmlns:a16="http://schemas.microsoft.com/office/drawing/2014/main" id="{8B2F081E-2CBE-4BC4-91D5-5EA9CECEC26E}"/>
              </a:ext>
            </a:extLst>
          </p:cNvPr>
          <p:cNvSpPr>
            <a:spLocks noGrp="1"/>
          </p:cNvSpPr>
          <p:nvPr>
            <p:ph type="dt" sz="half" idx="10"/>
          </p:nvPr>
        </p:nvSpPr>
        <p:spPr>
          <a:xfrm>
            <a:off x="4724400" y="6346406"/>
            <a:ext cx="2743200"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49336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nd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986E-F0DD-4A01-8896-01C9A5A74228}"/>
              </a:ext>
            </a:extLst>
          </p:cNvPr>
          <p:cNvSpPr>
            <a:spLocks noGrp="1"/>
          </p:cNvSpPr>
          <p:nvPr>
            <p:ph type="title"/>
          </p:nvPr>
        </p:nvSpPr>
        <p:spPr>
          <a:xfrm>
            <a:off x="0" y="5751"/>
            <a:ext cx="10515600" cy="85452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D531424-004E-464C-B79D-9E57808E19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2830400-23F4-4A4C-AE42-684E4F5E96D5}"/>
              </a:ext>
            </a:extLst>
          </p:cNvPr>
          <p:cNvSpPr>
            <a:spLocks noGrp="1"/>
          </p:cNvSpPr>
          <p:nvPr>
            <p:ph type="sldNum" sz="quarter" idx="12"/>
          </p:nvPr>
        </p:nvSpPr>
        <p:spPr/>
        <p:txBody>
          <a:bodyPr/>
          <a:lstStyle/>
          <a:p>
            <a:fld id="{B7A9CB38-9C71-4E3B-8335-377A6CBB0EEB}" type="slidenum">
              <a:rPr lang="en-US" smtClean="0"/>
              <a:t>‹#›</a:t>
            </a:fld>
            <a:endParaRPr lang="en-US" dirty="0"/>
          </a:p>
        </p:txBody>
      </p:sp>
      <p:sp>
        <p:nvSpPr>
          <p:cNvPr id="7" name="Date Placeholder 3">
            <a:extLst>
              <a:ext uri="{FF2B5EF4-FFF2-40B4-BE49-F238E27FC236}">
                <a16:creationId xmlns:a16="http://schemas.microsoft.com/office/drawing/2014/main" id="{8B2F081E-2CBE-4BC4-91D5-5EA9CECEC26E}"/>
              </a:ext>
            </a:extLst>
          </p:cNvPr>
          <p:cNvSpPr>
            <a:spLocks noGrp="1"/>
          </p:cNvSpPr>
          <p:nvPr>
            <p:ph type="dt" sz="half" idx="10"/>
          </p:nvPr>
        </p:nvSpPr>
        <p:spPr>
          <a:xfrm>
            <a:off x="4724400" y="6346406"/>
            <a:ext cx="2743200" cy="365125"/>
          </a:xfrm>
          <a:prstGeom prst="rect">
            <a:avLst/>
          </a:prstGeom>
        </p:spPr>
        <p:txBody>
          <a:bodyPr/>
          <a:lstStyle>
            <a:lvl1pPr algn="ctr">
              <a:defRPr/>
            </a:lvl1pPr>
          </a:lstStyle>
          <a:p>
            <a:endParaRPr lang="en-US" dirty="0"/>
          </a:p>
        </p:txBody>
      </p:sp>
      <p:sp>
        <p:nvSpPr>
          <p:cNvPr id="8" name="Rectangle 7">
            <a:extLst>
              <a:ext uri="{FF2B5EF4-FFF2-40B4-BE49-F238E27FC236}">
                <a16:creationId xmlns:a16="http://schemas.microsoft.com/office/drawing/2014/main" id="{6FE56852-1E78-4E86-8408-8C29DAECD1AC}"/>
              </a:ext>
            </a:extLst>
          </p:cNvPr>
          <p:cNvSpPr/>
          <p:nvPr userDrawn="1"/>
        </p:nvSpPr>
        <p:spPr>
          <a:xfrm>
            <a:off x="10515600" y="0"/>
            <a:ext cx="1676400" cy="895350"/>
          </a:xfrm>
          <a:prstGeom prst="rect">
            <a:avLst/>
          </a:prstGeom>
          <a:solidFill>
            <a:srgbClr val="03617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Text Placeholder 4">
            <a:extLst>
              <a:ext uri="{FF2B5EF4-FFF2-40B4-BE49-F238E27FC236}">
                <a16:creationId xmlns:a16="http://schemas.microsoft.com/office/drawing/2014/main" id="{DD60386E-92B6-42E0-B59B-82ACBBD14474}"/>
              </a:ext>
            </a:extLst>
          </p:cNvPr>
          <p:cNvSpPr>
            <a:spLocks noGrp="1"/>
          </p:cNvSpPr>
          <p:nvPr>
            <p:ph type="body" sz="quarter" idx="13"/>
          </p:nvPr>
        </p:nvSpPr>
        <p:spPr>
          <a:xfrm>
            <a:off x="10515600" y="0"/>
            <a:ext cx="1676400" cy="854075"/>
          </a:xfrm>
        </p:spPr>
        <p:txBody>
          <a:bodyPr anchor="ctr">
            <a:normAutofit/>
          </a:bodyPr>
          <a:lstStyle>
            <a:lvl1pPr marL="0" indent="0" algn="ctr">
              <a:buNone/>
              <a:defRPr sz="2400">
                <a:solidFill>
                  <a:schemeClr val="bg1"/>
                </a:solidFill>
              </a:defRPr>
            </a:lvl1pPr>
          </a:lstStyle>
          <a:p>
            <a:pPr lvl="0"/>
            <a:r>
              <a:rPr lang="en-US" dirty="0"/>
              <a:t>Click</a:t>
            </a:r>
          </a:p>
        </p:txBody>
      </p:sp>
    </p:spTree>
    <p:extLst>
      <p:ext uri="{BB962C8B-B14F-4D97-AF65-F5344CB8AC3E}">
        <p14:creationId xmlns:p14="http://schemas.microsoft.com/office/powerpoint/2010/main" val="134851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BCF0-E946-4CE5-82FA-0FB77CA24E4F}"/>
              </a:ext>
            </a:extLst>
          </p:cNvPr>
          <p:cNvSpPr>
            <a:spLocks noGrp="1"/>
          </p:cNvSpPr>
          <p:nvPr>
            <p:ph type="title"/>
          </p:nvPr>
        </p:nvSpPr>
        <p:spPr>
          <a:xfrm>
            <a:off x="838200" y="1233488"/>
            <a:ext cx="10515600" cy="2852737"/>
          </a:xfrm>
        </p:spPr>
        <p:txBody>
          <a:bodyPr anchor="b"/>
          <a:lstStyle>
            <a:lvl1pPr>
              <a:defRPr sz="6000">
                <a:solidFill>
                  <a:srgbClr val="8E362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77DF719-1251-45D9-BF6F-2652BDFAC52A}"/>
              </a:ext>
            </a:extLst>
          </p:cNvPr>
          <p:cNvSpPr>
            <a:spLocks noGrp="1"/>
          </p:cNvSpPr>
          <p:nvPr>
            <p:ph type="body" idx="1"/>
          </p:nvPr>
        </p:nvSpPr>
        <p:spPr>
          <a:xfrm>
            <a:off x="838200" y="4113213"/>
            <a:ext cx="10515600" cy="1500187"/>
          </a:xfrm>
        </p:spPr>
        <p:txBody>
          <a:bodyPr/>
          <a:lstStyle>
            <a:lvl1pPr marL="0" indent="0">
              <a:buNone/>
              <a:defRPr sz="2400">
                <a:solidFill>
                  <a:srgbClr val="0361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CC0B6662-428B-4DA7-8E83-145E07467D07}"/>
              </a:ext>
            </a:extLst>
          </p:cNvPr>
          <p:cNvSpPr>
            <a:spLocks noGrp="1"/>
          </p:cNvSpPr>
          <p:nvPr>
            <p:ph type="sldNum" sz="quarter" idx="12"/>
          </p:nvPr>
        </p:nvSpPr>
        <p:spPr/>
        <p:txBody>
          <a:bodyPr/>
          <a:lstStyle/>
          <a:p>
            <a:fld id="{B7A9CB38-9C71-4E3B-8335-377A6CBB0EEB}" type="slidenum">
              <a:rPr lang="en-US" smtClean="0"/>
              <a:t>‹#›</a:t>
            </a:fld>
            <a:endParaRPr lang="en-US" dirty="0"/>
          </a:p>
        </p:txBody>
      </p:sp>
      <p:sp>
        <p:nvSpPr>
          <p:cNvPr id="7" name="Date Placeholder 3">
            <a:extLst>
              <a:ext uri="{FF2B5EF4-FFF2-40B4-BE49-F238E27FC236}">
                <a16:creationId xmlns:a16="http://schemas.microsoft.com/office/drawing/2014/main" id="{A4930E7E-DED3-47B2-BCD1-FCB0D2DAFA8C}"/>
              </a:ext>
            </a:extLst>
          </p:cNvPr>
          <p:cNvSpPr>
            <a:spLocks noGrp="1"/>
          </p:cNvSpPr>
          <p:nvPr>
            <p:ph type="dt" sz="half" idx="10"/>
          </p:nvPr>
        </p:nvSpPr>
        <p:spPr>
          <a:xfrm>
            <a:off x="4724400" y="6346406"/>
            <a:ext cx="2743200" cy="365125"/>
          </a:xfrm>
          <a:prstGeom prst="rect">
            <a:avLst/>
          </a:prstGeom>
        </p:spPr>
        <p:txBody>
          <a:bodyPr/>
          <a:lstStyle>
            <a:lvl1pPr algn="ctr">
              <a:defRPr/>
            </a:lvl1pPr>
          </a:lstStyle>
          <a:p>
            <a:endParaRPr lang="en-US" dirty="0"/>
          </a:p>
        </p:txBody>
      </p:sp>
      <p:cxnSp>
        <p:nvCxnSpPr>
          <p:cNvPr id="8" name="Straight Connector 7">
            <a:extLst>
              <a:ext uri="{FF2B5EF4-FFF2-40B4-BE49-F238E27FC236}">
                <a16:creationId xmlns:a16="http://schemas.microsoft.com/office/drawing/2014/main" id="{0AD9D83D-4174-4298-90A2-BFD12B240AB6}"/>
              </a:ext>
            </a:extLst>
          </p:cNvPr>
          <p:cNvCxnSpPr>
            <a:cxnSpLocks/>
          </p:cNvCxnSpPr>
          <p:nvPr userDrawn="1"/>
        </p:nvCxnSpPr>
        <p:spPr>
          <a:xfrm>
            <a:off x="923925" y="4086225"/>
            <a:ext cx="10287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5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91D5-4194-44C3-A90E-786843A38C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EC3BB1-F535-48CD-8968-FB5CEC2F605D}"/>
              </a:ext>
            </a:extLst>
          </p:cNvPr>
          <p:cNvSpPr>
            <a:spLocks noGrp="1"/>
          </p:cNvSpPr>
          <p:nvPr>
            <p:ph sz="half" idx="1"/>
          </p:nvPr>
        </p:nvSpPr>
        <p:spPr>
          <a:xfrm>
            <a:off x="838200" y="1019175"/>
            <a:ext cx="5181600" cy="47823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668097-F9A8-4BAC-9A8E-2E0812EC564C}"/>
              </a:ext>
            </a:extLst>
          </p:cNvPr>
          <p:cNvSpPr>
            <a:spLocks noGrp="1"/>
          </p:cNvSpPr>
          <p:nvPr>
            <p:ph sz="half" idx="2"/>
          </p:nvPr>
        </p:nvSpPr>
        <p:spPr>
          <a:xfrm>
            <a:off x="6172200" y="1019175"/>
            <a:ext cx="5181600" cy="47823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BB307A3-C429-444E-A1F0-91414C185DAC}"/>
              </a:ext>
            </a:extLst>
          </p:cNvPr>
          <p:cNvSpPr>
            <a:spLocks noGrp="1"/>
          </p:cNvSpPr>
          <p:nvPr>
            <p:ph type="sldNum" sz="quarter" idx="12"/>
          </p:nvPr>
        </p:nvSpPr>
        <p:spPr/>
        <p:txBody>
          <a:bodyPr/>
          <a:lstStyle/>
          <a:p>
            <a:fld id="{B7A9CB38-9C71-4E3B-8335-377A6CBB0EEB}" type="slidenum">
              <a:rPr lang="en-US" smtClean="0"/>
              <a:t>‹#›</a:t>
            </a:fld>
            <a:endParaRPr lang="en-US" dirty="0"/>
          </a:p>
        </p:txBody>
      </p:sp>
      <p:sp>
        <p:nvSpPr>
          <p:cNvPr id="8" name="Date Placeholder 3">
            <a:extLst>
              <a:ext uri="{FF2B5EF4-FFF2-40B4-BE49-F238E27FC236}">
                <a16:creationId xmlns:a16="http://schemas.microsoft.com/office/drawing/2014/main" id="{BE184081-1FB2-406E-8A41-61CDA00FA75B}"/>
              </a:ext>
            </a:extLst>
          </p:cNvPr>
          <p:cNvSpPr>
            <a:spLocks noGrp="1"/>
          </p:cNvSpPr>
          <p:nvPr>
            <p:ph type="dt" sz="half" idx="10"/>
          </p:nvPr>
        </p:nvSpPr>
        <p:spPr>
          <a:xfrm>
            <a:off x="4724400" y="6346406"/>
            <a:ext cx="2743200"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96002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CA6E-25F5-4A86-8ED0-2C02A91C46FE}"/>
              </a:ext>
            </a:extLst>
          </p:cNvPr>
          <p:cNvSpPr>
            <a:spLocks noGrp="1"/>
          </p:cNvSpPr>
          <p:nvPr>
            <p:ph type="title"/>
          </p:nvPr>
        </p:nvSpPr>
        <p:spPr>
          <a:xfrm>
            <a:off x="914400" y="1"/>
            <a:ext cx="10515600" cy="8763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EE3C13-2594-4605-902E-9895BCAF656A}"/>
              </a:ext>
            </a:extLst>
          </p:cNvPr>
          <p:cNvSpPr>
            <a:spLocks noGrp="1"/>
          </p:cNvSpPr>
          <p:nvPr>
            <p:ph type="body" idx="1"/>
          </p:nvPr>
        </p:nvSpPr>
        <p:spPr>
          <a:xfrm>
            <a:off x="914400" y="104298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147E6C-ADF5-447C-93CE-5564330EB596}"/>
              </a:ext>
            </a:extLst>
          </p:cNvPr>
          <p:cNvSpPr>
            <a:spLocks noGrp="1"/>
          </p:cNvSpPr>
          <p:nvPr>
            <p:ph sz="half" idx="2"/>
          </p:nvPr>
        </p:nvSpPr>
        <p:spPr>
          <a:xfrm>
            <a:off x="914400" y="2033587"/>
            <a:ext cx="5157787" cy="38623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18033C-7DC8-4E0D-A458-55BD85793C82}"/>
              </a:ext>
            </a:extLst>
          </p:cNvPr>
          <p:cNvSpPr>
            <a:spLocks noGrp="1"/>
          </p:cNvSpPr>
          <p:nvPr>
            <p:ph type="body" sz="quarter" idx="3"/>
          </p:nvPr>
        </p:nvSpPr>
        <p:spPr>
          <a:xfrm>
            <a:off x="6246812" y="104298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16408B-1189-47F7-B2C1-B6BC23D1BBCB}"/>
              </a:ext>
            </a:extLst>
          </p:cNvPr>
          <p:cNvSpPr>
            <a:spLocks noGrp="1"/>
          </p:cNvSpPr>
          <p:nvPr>
            <p:ph sz="quarter" idx="4"/>
          </p:nvPr>
        </p:nvSpPr>
        <p:spPr>
          <a:xfrm>
            <a:off x="6246812" y="2033587"/>
            <a:ext cx="5183188" cy="38623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504C33-9A25-4DFE-91C8-D3269E87078F}"/>
              </a:ext>
            </a:extLst>
          </p:cNvPr>
          <p:cNvSpPr>
            <a:spLocks noGrp="1"/>
          </p:cNvSpPr>
          <p:nvPr>
            <p:ph type="dt" sz="half" idx="10"/>
          </p:nvPr>
        </p:nvSpPr>
        <p:spPr>
          <a:xfrm>
            <a:off x="4724400" y="6356350"/>
            <a:ext cx="2743200" cy="365125"/>
          </a:xfrm>
          <a:prstGeom prst="rect">
            <a:avLst/>
          </a:prstGeom>
        </p:spPr>
        <p:txBody>
          <a:bodyPr/>
          <a:lstStyle>
            <a:lvl1pPr algn="ctr">
              <a:defRPr/>
            </a:lvl1pPr>
          </a:lstStyle>
          <a:p>
            <a:endParaRPr lang="en-US" dirty="0"/>
          </a:p>
        </p:txBody>
      </p:sp>
      <p:sp>
        <p:nvSpPr>
          <p:cNvPr id="9" name="Slide Number Placeholder 8">
            <a:extLst>
              <a:ext uri="{FF2B5EF4-FFF2-40B4-BE49-F238E27FC236}">
                <a16:creationId xmlns:a16="http://schemas.microsoft.com/office/drawing/2014/main" id="{C2BF2034-41E1-4C10-9620-054C3354EDEB}"/>
              </a:ext>
            </a:extLst>
          </p:cNvPr>
          <p:cNvSpPr>
            <a:spLocks noGrp="1"/>
          </p:cNvSpPr>
          <p:nvPr>
            <p:ph type="sldNum" sz="quarter" idx="12"/>
          </p:nvPr>
        </p:nvSpPr>
        <p:spPr/>
        <p:txBody>
          <a:bodyPr/>
          <a:lstStyle/>
          <a:p>
            <a:fld id="{B7A9CB38-9C71-4E3B-8335-377A6CBB0EEB}" type="slidenum">
              <a:rPr lang="en-US" smtClean="0"/>
              <a:t>‹#›</a:t>
            </a:fld>
            <a:endParaRPr lang="en-US" dirty="0"/>
          </a:p>
        </p:txBody>
      </p:sp>
    </p:spTree>
    <p:extLst>
      <p:ext uri="{BB962C8B-B14F-4D97-AF65-F5344CB8AC3E}">
        <p14:creationId xmlns:p14="http://schemas.microsoft.com/office/powerpoint/2010/main" val="413561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01A4C-E36E-4456-B4E1-507C6BB770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C4F22D-DD0C-42FB-8802-71FCEB49DA68}"/>
              </a:ext>
            </a:extLst>
          </p:cNvPr>
          <p:cNvSpPr>
            <a:spLocks noGrp="1"/>
          </p:cNvSpPr>
          <p:nvPr>
            <p:ph type="dt" sz="half" idx="10"/>
          </p:nvPr>
        </p:nvSpPr>
        <p:spPr>
          <a:xfrm>
            <a:off x="4724400" y="6378575"/>
            <a:ext cx="2743200" cy="365125"/>
          </a:xfrm>
          <a:prstGeom prst="rect">
            <a:avLst/>
          </a:prstGeom>
        </p:spPr>
        <p:txBody>
          <a:bodyPr/>
          <a:lstStyle>
            <a:lvl1pPr algn="ctr">
              <a:defRPr/>
            </a:lvl1pPr>
          </a:lstStyle>
          <a:p>
            <a:endParaRPr lang="en-US" dirty="0"/>
          </a:p>
        </p:txBody>
      </p:sp>
      <p:sp>
        <p:nvSpPr>
          <p:cNvPr id="5" name="Slide Number Placeholder 4">
            <a:extLst>
              <a:ext uri="{FF2B5EF4-FFF2-40B4-BE49-F238E27FC236}">
                <a16:creationId xmlns:a16="http://schemas.microsoft.com/office/drawing/2014/main" id="{CF3D943D-6D45-430B-8EDE-6747F23D8EE7}"/>
              </a:ext>
            </a:extLst>
          </p:cNvPr>
          <p:cNvSpPr>
            <a:spLocks noGrp="1"/>
          </p:cNvSpPr>
          <p:nvPr>
            <p:ph type="sldNum" sz="quarter" idx="12"/>
          </p:nvPr>
        </p:nvSpPr>
        <p:spPr/>
        <p:txBody>
          <a:bodyPr/>
          <a:lstStyle/>
          <a:p>
            <a:fld id="{B7A9CB38-9C71-4E3B-8335-377A6CBB0EEB}" type="slidenum">
              <a:rPr lang="en-US" smtClean="0"/>
              <a:t>‹#›</a:t>
            </a:fld>
            <a:endParaRPr lang="en-US" dirty="0"/>
          </a:p>
        </p:txBody>
      </p:sp>
    </p:spTree>
    <p:extLst>
      <p:ext uri="{BB962C8B-B14F-4D97-AF65-F5344CB8AC3E}">
        <p14:creationId xmlns:p14="http://schemas.microsoft.com/office/powerpoint/2010/main" val="969975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C70998-BF5A-44DB-9BD9-1F15A291AE40}"/>
              </a:ext>
            </a:extLst>
          </p:cNvPr>
          <p:cNvSpPr>
            <a:spLocks noGrp="1"/>
          </p:cNvSpPr>
          <p:nvPr>
            <p:ph type="sldNum" sz="quarter" idx="12"/>
          </p:nvPr>
        </p:nvSpPr>
        <p:spPr/>
        <p:txBody>
          <a:bodyPr/>
          <a:lstStyle/>
          <a:p>
            <a:fld id="{B7A9CB38-9C71-4E3B-8335-377A6CBB0EEB}" type="slidenum">
              <a:rPr lang="en-US" smtClean="0"/>
              <a:t>‹#›</a:t>
            </a:fld>
            <a:endParaRPr lang="en-US" dirty="0"/>
          </a:p>
        </p:txBody>
      </p:sp>
      <p:sp>
        <p:nvSpPr>
          <p:cNvPr id="6" name="Date Placeholder 6">
            <a:extLst>
              <a:ext uri="{FF2B5EF4-FFF2-40B4-BE49-F238E27FC236}">
                <a16:creationId xmlns:a16="http://schemas.microsoft.com/office/drawing/2014/main" id="{2203F4CC-29F7-477A-8692-CF0DA28ABBA9}"/>
              </a:ext>
            </a:extLst>
          </p:cNvPr>
          <p:cNvSpPr>
            <a:spLocks noGrp="1"/>
          </p:cNvSpPr>
          <p:nvPr>
            <p:ph type="dt" sz="half" idx="10"/>
          </p:nvPr>
        </p:nvSpPr>
        <p:spPr>
          <a:xfrm>
            <a:off x="4724400" y="6356350"/>
            <a:ext cx="2743200"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280261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8BF5-DD76-48D3-B71A-A0D2B547EE0C}"/>
              </a:ext>
            </a:extLst>
          </p:cNvPr>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9AAFF-92C0-4267-B598-18CCD952F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9040E9-EBC4-4FDF-891D-9A35DD520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01DA3ED7-21B6-48BE-BAB6-4B97160A002C}"/>
              </a:ext>
            </a:extLst>
          </p:cNvPr>
          <p:cNvSpPr>
            <a:spLocks noGrp="1"/>
          </p:cNvSpPr>
          <p:nvPr>
            <p:ph type="sldNum" sz="quarter" idx="12"/>
          </p:nvPr>
        </p:nvSpPr>
        <p:spPr/>
        <p:txBody>
          <a:bodyPr/>
          <a:lstStyle/>
          <a:p>
            <a:fld id="{B7A9CB38-9C71-4E3B-8335-377A6CBB0EEB}" type="slidenum">
              <a:rPr lang="en-US" smtClean="0"/>
              <a:t>‹#›</a:t>
            </a:fld>
            <a:endParaRPr lang="en-US" dirty="0"/>
          </a:p>
        </p:txBody>
      </p:sp>
      <p:sp>
        <p:nvSpPr>
          <p:cNvPr id="8" name="Date Placeholder 6">
            <a:extLst>
              <a:ext uri="{FF2B5EF4-FFF2-40B4-BE49-F238E27FC236}">
                <a16:creationId xmlns:a16="http://schemas.microsoft.com/office/drawing/2014/main" id="{73BA6E4B-488B-45DF-8060-4A8C8F09D7A1}"/>
              </a:ext>
            </a:extLst>
          </p:cNvPr>
          <p:cNvSpPr>
            <a:spLocks noGrp="1"/>
          </p:cNvSpPr>
          <p:nvPr>
            <p:ph type="dt" sz="half" idx="10"/>
          </p:nvPr>
        </p:nvSpPr>
        <p:spPr>
          <a:xfrm>
            <a:off x="4724400" y="6356350"/>
            <a:ext cx="2743200"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896408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EDDF1C-90B9-414D-8FB3-285F3BE77576}"/>
              </a:ext>
            </a:extLst>
          </p:cNvPr>
          <p:cNvSpPr/>
          <p:nvPr userDrawn="1"/>
        </p:nvSpPr>
        <p:spPr>
          <a:xfrm>
            <a:off x="0" y="0"/>
            <a:ext cx="12192000" cy="918714"/>
          </a:xfrm>
          <a:prstGeom prst="rect">
            <a:avLst/>
          </a:prstGeom>
          <a:solidFill>
            <a:srgbClr val="8E3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C92F3A7-ED25-4F86-BAD6-129A4898812D}"/>
              </a:ext>
            </a:extLst>
          </p:cNvPr>
          <p:cNvSpPr/>
          <p:nvPr userDrawn="1"/>
        </p:nvSpPr>
        <p:spPr>
          <a:xfrm>
            <a:off x="0" y="5939286"/>
            <a:ext cx="12192000" cy="918714"/>
          </a:xfrm>
          <a:prstGeom prst="rect">
            <a:avLst/>
          </a:prstGeom>
          <a:solidFill>
            <a:srgbClr val="036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A3D72D2D-9A80-4CF3-ACC2-A6E277CB1391}"/>
              </a:ext>
            </a:extLst>
          </p:cNvPr>
          <p:cNvCxnSpPr>
            <a:cxnSpLocks/>
          </p:cNvCxnSpPr>
          <p:nvPr userDrawn="1"/>
        </p:nvCxnSpPr>
        <p:spPr>
          <a:xfrm>
            <a:off x="0" y="89535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1BBBE21-E23F-4580-BB66-3242C3C11992}"/>
              </a:ext>
            </a:extLst>
          </p:cNvPr>
          <p:cNvCxnSpPr>
            <a:cxnSpLocks/>
          </p:cNvCxnSpPr>
          <p:nvPr userDrawn="1"/>
        </p:nvCxnSpPr>
        <p:spPr>
          <a:xfrm>
            <a:off x="0" y="596265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E9500969-C6C5-4C80-BF5D-3EB3175077FB}"/>
              </a:ext>
            </a:extLst>
          </p:cNvPr>
          <p:cNvSpPr>
            <a:spLocks noGrp="1"/>
          </p:cNvSpPr>
          <p:nvPr>
            <p:ph type="title"/>
          </p:nvPr>
        </p:nvSpPr>
        <p:spPr>
          <a:xfrm>
            <a:off x="838200" y="40825"/>
            <a:ext cx="10515600" cy="8545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3D63DD-1C12-4694-AD1D-445F5625F13A}"/>
              </a:ext>
            </a:extLst>
          </p:cNvPr>
          <p:cNvSpPr>
            <a:spLocks noGrp="1"/>
          </p:cNvSpPr>
          <p:nvPr>
            <p:ph type="body" idx="1"/>
          </p:nvPr>
        </p:nvSpPr>
        <p:spPr>
          <a:xfrm>
            <a:off x="838200" y="1038225"/>
            <a:ext cx="10515600" cy="490106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F5AE688-4E2A-4BA5-B924-129DEE71D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9CB38-9C71-4E3B-8335-377A6CBB0EEB}" type="slidenum">
              <a:rPr lang="en-US" smtClean="0"/>
              <a:t>‹#›</a:t>
            </a:fld>
            <a:endParaRPr lang="en-US" dirty="0"/>
          </a:p>
        </p:txBody>
      </p:sp>
      <p:pic>
        <p:nvPicPr>
          <p:cNvPr id="14" name="Picture 13">
            <a:extLst>
              <a:ext uri="{FF2B5EF4-FFF2-40B4-BE49-F238E27FC236}">
                <a16:creationId xmlns:a16="http://schemas.microsoft.com/office/drawing/2014/main" id="{99FE1F3E-8E04-45DE-8427-BA32BEDA6C53}"/>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472"/>
          <a:stretch/>
        </p:blipFill>
        <p:spPr>
          <a:xfrm>
            <a:off x="0" y="5986015"/>
            <a:ext cx="1550720" cy="871986"/>
          </a:xfrm>
          <a:prstGeom prst="rect">
            <a:avLst/>
          </a:prstGeom>
        </p:spPr>
      </p:pic>
    </p:spTree>
    <p:extLst>
      <p:ext uri="{BB962C8B-B14F-4D97-AF65-F5344CB8AC3E}">
        <p14:creationId xmlns:p14="http://schemas.microsoft.com/office/powerpoint/2010/main" val="176362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457200" indent="-457200" algn="l" defTabSz="914400" rtl="0" eaLnBrk="1" latinLnBrk="0" hangingPunct="1">
        <a:lnSpc>
          <a:spcPct val="100000"/>
        </a:lnSpc>
        <a:spcBef>
          <a:spcPts val="1000"/>
        </a:spcBef>
        <a:spcAft>
          <a:spcPts val="800"/>
        </a:spcAft>
        <a:buFont typeface="Arial" panose="020B0604020202020204" pitchFamily="34" charset="0"/>
        <a:buChar char="•"/>
        <a:defRPr sz="3200" kern="1200">
          <a:solidFill>
            <a:schemeClr val="tx1"/>
          </a:solidFill>
          <a:latin typeface="+mn-lt"/>
          <a:ea typeface="+mn-ea"/>
          <a:cs typeface="+mn-cs"/>
        </a:defRPr>
      </a:lvl1pPr>
      <a:lvl2pPr marL="914400" indent="-457200" algn="l" defTabSz="914400" rtl="0" eaLnBrk="1" latinLnBrk="0" hangingPunct="1">
        <a:lnSpc>
          <a:spcPct val="100000"/>
        </a:lnSpc>
        <a:spcBef>
          <a:spcPts val="500"/>
        </a:spcBef>
        <a:spcAft>
          <a:spcPts val="800"/>
        </a:spcAft>
        <a:buFont typeface="Arial" panose="020B0604020202020204" pitchFamily="34" charset="0"/>
        <a:buChar char="•"/>
        <a:defRPr sz="2800" kern="1200">
          <a:solidFill>
            <a:schemeClr val="tx1"/>
          </a:solidFill>
          <a:latin typeface="+mn-lt"/>
          <a:ea typeface="+mn-ea"/>
          <a:cs typeface="+mn-cs"/>
        </a:defRPr>
      </a:lvl2pPr>
      <a:lvl3pPr marL="1371600" indent="-457200" algn="l" defTabSz="914400" rtl="0" eaLnBrk="1" latinLnBrk="0" hangingPunct="1">
        <a:lnSpc>
          <a:spcPct val="100000"/>
        </a:lnSpc>
        <a:spcBef>
          <a:spcPts val="500"/>
        </a:spcBef>
        <a:spcAft>
          <a:spcPts val="800"/>
        </a:spcAft>
        <a:buFont typeface="Arial" panose="020B0604020202020204" pitchFamily="34" charset="0"/>
        <a:buChar char="•"/>
        <a:defRPr sz="2400" kern="1200">
          <a:solidFill>
            <a:schemeClr val="tx1"/>
          </a:solidFill>
          <a:latin typeface="+mn-lt"/>
          <a:ea typeface="+mn-ea"/>
          <a:cs typeface="+mn-cs"/>
        </a:defRPr>
      </a:lvl3pPr>
      <a:lvl4pPr marL="1828800" indent="-457200" algn="l" defTabSz="914400" rtl="0" eaLnBrk="1" latinLnBrk="0" hangingPunct="1">
        <a:lnSpc>
          <a:spcPct val="100000"/>
        </a:lnSpc>
        <a:spcBef>
          <a:spcPts val="500"/>
        </a:spcBef>
        <a:spcAft>
          <a:spcPts val="800"/>
        </a:spcAft>
        <a:buFont typeface="Arial" panose="020B0604020202020204" pitchFamily="34" charset="0"/>
        <a:buChar char="•"/>
        <a:defRPr sz="2000" kern="1200">
          <a:solidFill>
            <a:schemeClr val="tx1"/>
          </a:solidFill>
          <a:latin typeface="+mn-lt"/>
          <a:ea typeface="+mn-ea"/>
          <a:cs typeface="+mn-cs"/>
        </a:defRPr>
      </a:lvl4pPr>
      <a:lvl5pPr marL="2286000" indent="-457200" algn="l" defTabSz="914400" rtl="0" eaLnBrk="1" latinLnBrk="0" hangingPunct="1">
        <a:lnSpc>
          <a:spcPct val="100000"/>
        </a:lnSpc>
        <a:spcBef>
          <a:spcPts val="50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647807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forms/d/e/1FAIpQLSehvVjGTUFI5XFL2zhBQzlwxILS7TPhSQp62hI36GL1hbDGvQ/viewfor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cid:image002.png@01D9A431.9204A130"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nam10.safelinks.protection.outlook.com/?url=https%3A%2F%2Fbit.ly%2F42SJDIS&amp;data=05%7C01%7Cmfedele-mcleod%40air.org%7Cde48e15269cb4225389808db7283617c%7C9ea45dbc7b724abfa77cc770a0a8b962%7C0%7C0%7C638229680843907683%7CUnknown%7CTWFpbGZsb3d8eyJWIjoiMC4wLjAwMDAiLCJQIjoiV2luMzIiLCJBTiI6Ik1haWwiLCJXVCI6Mn0%3D%7C3000%7C%7C%7C&amp;sdata=nuZQw%2Fcc8jwq6cWOAkEC3oBQhpeYqkYSoMJTs5V%2BkMk%3D&amp;reserved=0" TargetMode="External"/><Relationship Id="rId5" Type="http://schemas.openxmlformats.org/officeDocument/2006/relationships/hyperlink" Target="https://nam10.safelinks.protection.outlook.com/?url=https%3A%2F%2Fbit.ly%2F3Xe5BVP&amp;data=05%7C01%7Cmfedele-mcleod%40air.org%7Cde48e15269cb4225389808db7283617c%7C9ea45dbc7b724abfa77cc770a0a8b962%7C0%7C0%7C638229680843907683%7CUnknown%7CTWFpbGZsb3d8eyJWIjoiMC4wLjAwMDAiLCJQIjoiV2luMzIiLCJBTiI6Ik1haWwiLCJXVCI6Mn0%3D%7C3000%7C%7C%7C&amp;sdata=iAvcfYzIJOtPzJyytj2INp1MLGstqGWKe7sLmUwKDyk%3D&amp;reserved=0" TargetMode="External"/><Relationship Id="rId4" Type="http://schemas.openxmlformats.org/officeDocument/2006/relationships/hyperlink" Target="mailto:calprohelp@air.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alpro@air.org" TargetMode="External"/><Relationship Id="rId2" Type="http://schemas.openxmlformats.org/officeDocument/2006/relationships/hyperlink" Target="http://www.calpro-onlin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calpro@air.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orms.gle/PWcbzwe7jyNk4NdL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am10.safelinks.protection.outlook.com/?url=https%3A%2F%2Fdocs.google.com%2Fforms%2Fd%2Fe%2F1FAIpQLSdtUKH4l1ybb9a44Wd9CX50zyW7O9IVMrPh4p-7ql92FzixpA%2Fviewform%3Ffbzx%3D4638193680551020205&amp;data=05%7C01%7Cmfedele-mcleod%40air.org%7Ca6536be222ca4c819f5308dbab0ec3bd%7C9ea45dbc7b724abfa77cc770a0a8b962%7C0%7C0%7C638291853548596027%7CUnknown%7CTWFpbGZsb3d8eyJWIjoiMC4wLjAwMDAiLCJQIjoiV2luMzIiLCJBTiI6Ik1haWwiLCJXVCI6Mn0%3D%7C3000%7C%7C%7C&amp;sdata=4tGwPXy6fWYZpAtz4ix%2FY6m44HGlFiWyhtzFO45leWI%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6C55-1DB7-45CB-B289-0A86E664666A}"/>
              </a:ext>
            </a:extLst>
          </p:cNvPr>
          <p:cNvSpPr>
            <a:spLocks noGrp="1"/>
          </p:cNvSpPr>
          <p:nvPr>
            <p:ph type="title"/>
          </p:nvPr>
        </p:nvSpPr>
        <p:spPr/>
        <p:txBody>
          <a:bodyPr>
            <a:normAutofit/>
          </a:bodyPr>
          <a:lstStyle/>
          <a:p>
            <a:r>
              <a:rPr lang="en-US" sz="5400" dirty="0"/>
              <a:t>State Leadership Project:</a:t>
            </a:r>
          </a:p>
        </p:txBody>
      </p:sp>
      <p:sp>
        <p:nvSpPr>
          <p:cNvPr id="3" name="Content Placeholder 2">
            <a:extLst>
              <a:ext uri="{FF2B5EF4-FFF2-40B4-BE49-F238E27FC236}">
                <a16:creationId xmlns:a16="http://schemas.microsoft.com/office/drawing/2014/main" id="{58EBAE8F-5E5E-4410-87CD-0E26C52D3C6E}"/>
              </a:ext>
            </a:extLst>
          </p:cNvPr>
          <p:cNvSpPr>
            <a:spLocks noGrp="1"/>
          </p:cNvSpPr>
          <p:nvPr>
            <p:ph idx="1"/>
          </p:nvPr>
        </p:nvSpPr>
        <p:spPr>
          <a:xfrm>
            <a:off x="152400" y="1638300"/>
            <a:ext cx="11887200" cy="4504083"/>
          </a:xfrm>
        </p:spPr>
        <p:txBody>
          <a:bodyPr>
            <a:normAutofit/>
          </a:bodyPr>
          <a:lstStyle/>
          <a:p>
            <a:pPr marL="0" indent="0" algn="ctr">
              <a:buNone/>
            </a:pPr>
            <a:br>
              <a:rPr lang="en-US" sz="5400" dirty="0">
                <a:latin typeface="+mj-lt"/>
              </a:rPr>
            </a:br>
            <a:r>
              <a:rPr lang="en-US" sz="5400" dirty="0">
                <a:latin typeface="+mj-lt"/>
              </a:rPr>
              <a:t>CALPRO</a:t>
            </a:r>
          </a:p>
        </p:txBody>
      </p:sp>
    </p:spTree>
    <p:extLst>
      <p:ext uri="{BB962C8B-B14F-4D97-AF65-F5344CB8AC3E}">
        <p14:creationId xmlns:p14="http://schemas.microsoft.com/office/powerpoint/2010/main" val="347726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3E08-F3D6-496F-A633-F94B08F7E22A}"/>
              </a:ext>
            </a:extLst>
          </p:cNvPr>
          <p:cNvSpPr>
            <a:spLocks noGrp="1"/>
          </p:cNvSpPr>
          <p:nvPr>
            <p:ph type="title"/>
          </p:nvPr>
        </p:nvSpPr>
        <p:spPr/>
        <p:txBody>
          <a:bodyPr/>
          <a:lstStyle/>
          <a:p>
            <a:r>
              <a:rPr lang="en-US" dirty="0"/>
              <a:t>IET Implementation Clinic Topics</a:t>
            </a:r>
          </a:p>
        </p:txBody>
      </p:sp>
      <p:sp>
        <p:nvSpPr>
          <p:cNvPr id="3" name="Content Placeholder 2">
            <a:extLst>
              <a:ext uri="{FF2B5EF4-FFF2-40B4-BE49-F238E27FC236}">
                <a16:creationId xmlns:a16="http://schemas.microsoft.com/office/drawing/2014/main" id="{CCDCFFB2-F601-4AE9-BC41-648D774AB5E5}"/>
              </a:ext>
            </a:extLst>
          </p:cNvPr>
          <p:cNvSpPr>
            <a:spLocks noGrp="1"/>
          </p:cNvSpPr>
          <p:nvPr>
            <p:ph idx="1"/>
          </p:nvPr>
        </p:nvSpPr>
        <p:spPr/>
        <p:txBody>
          <a:bodyPr>
            <a:normAutofit lnSpcReduction="10000"/>
          </a:bodyPr>
          <a:lstStyle/>
          <a:p>
            <a:pPr marL="0" indent="0" algn="l">
              <a:buNone/>
            </a:pPr>
            <a:r>
              <a:rPr lang="en-US" b="0" i="0" dirty="0">
                <a:solidFill>
                  <a:srgbClr val="000000"/>
                </a:solidFill>
                <a:effectLst/>
                <a:latin typeface="Helvetica Neue"/>
              </a:rPr>
              <a:t>Topics will be tailored to the needs of the participating practitioners and identified through the application process. Sample topics may include: Starting Strong: Developing the Team Teaching Partnership; Co-Teaching &amp; Alternating Teaching: Which model, Why, and How?; Integrating Learning Outcomes &amp; Lesson Plans; Building an Integrated Syllabus; Promising Intake &amp; Onboarding Strategies for IET; and Action Planning: Process Considerations, Potential Challenges and Solutions to Address Challenges.</a:t>
            </a:r>
          </a:p>
          <a:p>
            <a:pPr marL="0" indent="0">
              <a:buNone/>
            </a:pPr>
            <a:endParaRPr lang="en-US" dirty="0"/>
          </a:p>
        </p:txBody>
      </p:sp>
    </p:spTree>
    <p:extLst>
      <p:ext uri="{BB962C8B-B14F-4D97-AF65-F5344CB8AC3E}">
        <p14:creationId xmlns:p14="http://schemas.microsoft.com/office/powerpoint/2010/main" val="747469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3E08-F3D6-496F-A633-F94B08F7E22A}"/>
              </a:ext>
            </a:extLst>
          </p:cNvPr>
          <p:cNvSpPr>
            <a:spLocks noGrp="1"/>
          </p:cNvSpPr>
          <p:nvPr>
            <p:ph type="title"/>
          </p:nvPr>
        </p:nvSpPr>
        <p:spPr/>
        <p:txBody>
          <a:bodyPr/>
          <a:lstStyle/>
          <a:p>
            <a:r>
              <a:rPr lang="en-US" dirty="0"/>
              <a:t>IET Implementation Clinic Teams</a:t>
            </a:r>
          </a:p>
        </p:txBody>
      </p:sp>
      <p:sp>
        <p:nvSpPr>
          <p:cNvPr id="3" name="Content Placeholder 2">
            <a:extLst>
              <a:ext uri="{FF2B5EF4-FFF2-40B4-BE49-F238E27FC236}">
                <a16:creationId xmlns:a16="http://schemas.microsoft.com/office/drawing/2014/main" id="{CCDCFFB2-F601-4AE9-BC41-648D774AB5E5}"/>
              </a:ext>
            </a:extLst>
          </p:cNvPr>
          <p:cNvSpPr>
            <a:spLocks noGrp="1"/>
          </p:cNvSpPr>
          <p:nvPr>
            <p:ph idx="1"/>
          </p:nvPr>
        </p:nvSpPr>
        <p:spPr/>
        <p:txBody>
          <a:bodyPr>
            <a:normAutofit fontScale="92500"/>
          </a:bodyPr>
          <a:lstStyle/>
          <a:p>
            <a:pPr marL="0" indent="0" algn="l">
              <a:buNone/>
            </a:pPr>
            <a:r>
              <a:rPr lang="en-US" b="0" i="0" dirty="0">
                <a:solidFill>
                  <a:srgbClr val="000000"/>
                </a:solidFill>
                <a:effectLst/>
                <a:latin typeface="Helvetica Neue"/>
              </a:rPr>
              <a:t>Agency teams, to include an IET program administrator, an English as a Second Language instructor and a Career and Technical Education (CTE) instructor, are encouraged to apply. Membership and participation are free of charge and open to all California adult education funded programs. Preference will be given to IET program team staff working in an Integrated EL Civics IET program that is funded through Section 243 of the Workforce Innovation and Opportunity Act, Title II: Adult Education and Family Literacy Act (WIOA, Title II: AEFLA) grant.</a:t>
            </a:r>
          </a:p>
          <a:p>
            <a:pPr marL="0" indent="0">
              <a:buNone/>
            </a:pPr>
            <a:endParaRPr lang="en-US" dirty="0"/>
          </a:p>
        </p:txBody>
      </p:sp>
    </p:spTree>
    <p:extLst>
      <p:ext uri="{BB962C8B-B14F-4D97-AF65-F5344CB8AC3E}">
        <p14:creationId xmlns:p14="http://schemas.microsoft.com/office/powerpoint/2010/main" val="924451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4C13-6593-41D6-9D60-F13F4292E4F0}"/>
              </a:ext>
            </a:extLst>
          </p:cNvPr>
          <p:cNvSpPr>
            <a:spLocks noGrp="1"/>
          </p:cNvSpPr>
          <p:nvPr>
            <p:ph type="title"/>
          </p:nvPr>
        </p:nvSpPr>
        <p:spPr/>
        <p:txBody>
          <a:bodyPr/>
          <a:lstStyle/>
          <a:p>
            <a:r>
              <a:rPr lang="en-US" dirty="0"/>
              <a:t>IET Implementation Clinic Dates</a:t>
            </a:r>
          </a:p>
        </p:txBody>
      </p:sp>
      <p:sp>
        <p:nvSpPr>
          <p:cNvPr id="3" name="Content Placeholder 2">
            <a:extLst>
              <a:ext uri="{FF2B5EF4-FFF2-40B4-BE49-F238E27FC236}">
                <a16:creationId xmlns:a16="http://schemas.microsoft.com/office/drawing/2014/main" id="{E707E7A2-7BEF-42D8-91BD-7747A5A061AE}"/>
              </a:ext>
            </a:extLst>
          </p:cNvPr>
          <p:cNvSpPr>
            <a:spLocks noGrp="1"/>
          </p:cNvSpPr>
          <p:nvPr>
            <p:ph idx="1"/>
          </p:nvPr>
        </p:nvSpPr>
        <p:spPr>
          <a:xfrm>
            <a:off x="325582" y="1019175"/>
            <a:ext cx="4630882" cy="4901061"/>
          </a:xfrm>
        </p:spPr>
        <p:txBody>
          <a:bodyPr anchor="ctr">
            <a:normAutofit fontScale="92500" lnSpcReduction="10000"/>
          </a:bodyPr>
          <a:lstStyle/>
          <a:p>
            <a:pPr marL="0" indent="0">
              <a:buNone/>
            </a:pPr>
            <a:r>
              <a:rPr lang="en-US" sz="2800" b="1" dirty="0"/>
              <a:t>CALPRO IET Implementation Clinic  Fall 2023  </a:t>
            </a:r>
          </a:p>
          <a:p>
            <a:r>
              <a:rPr lang="en-US" sz="2800" dirty="0"/>
              <a:t>Kickoff &amp; Orientation - October 31, 2023 	</a:t>
            </a:r>
          </a:p>
          <a:p>
            <a:r>
              <a:rPr lang="en-US" sz="2800" dirty="0"/>
              <a:t>Virtual Session 1 	November 17</a:t>
            </a:r>
          </a:p>
          <a:p>
            <a:r>
              <a:rPr lang="en-US" sz="2800" dirty="0"/>
              <a:t>Webinar 2  December 5</a:t>
            </a:r>
          </a:p>
          <a:p>
            <a:r>
              <a:rPr lang="en-US" sz="2800" dirty="0"/>
              <a:t>Webinar 3 December 19</a:t>
            </a:r>
          </a:p>
          <a:p>
            <a:r>
              <a:rPr lang="en-US" sz="2800" dirty="0"/>
              <a:t>Virtual Session 2 January 5, 2024</a:t>
            </a:r>
          </a:p>
        </p:txBody>
      </p:sp>
      <p:sp>
        <p:nvSpPr>
          <p:cNvPr id="7" name="Content Placeholder 3">
            <a:extLst>
              <a:ext uri="{FF2B5EF4-FFF2-40B4-BE49-F238E27FC236}">
                <a16:creationId xmlns:a16="http://schemas.microsoft.com/office/drawing/2014/main" id="{0E52BA77-E607-4760-A991-DA2E69BE82F6}"/>
              </a:ext>
            </a:extLst>
          </p:cNvPr>
          <p:cNvSpPr txBox="1">
            <a:spLocks/>
          </p:cNvSpPr>
          <p:nvPr/>
        </p:nvSpPr>
        <p:spPr>
          <a:xfrm>
            <a:off x="4956464" y="1019175"/>
            <a:ext cx="6909954" cy="4782344"/>
          </a:xfrm>
          <a:prstGeom prst="rect">
            <a:avLst/>
          </a:prstGeom>
          <a:solidFill>
            <a:schemeClr val="accent5">
              <a:lumMod val="20000"/>
              <a:lumOff val="80000"/>
            </a:schemeClr>
          </a:solidFill>
        </p:spPr>
        <p:txBody>
          <a:bodyPr>
            <a:normAutofit/>
          </a:bodyPr>
          <a:lstStyle>
            <a:lvl1pPr marL="457200" indent="-457200" algn="l" defTabSz="914400" rtl="0" eaLnBrk="1" latinLnBrk="0" hangingPunct="1">
              <a:lnSpc>
                <a:spcPct val="100000"/>
              </a:lnSpc>
              <a:spcBef>
                <a:spcPts val="1000"/>
              </a:spcBef>
              <a:spcAft>
                <a:spcPts val="800"/>
              </a:spcAft>
              <a:buFont typeface="Arial" panose="020B0604020202020204" pitchFamily="34" charset="0"/>
              <a:buChar char="•"/>
              <a:defRPr sz="3200" kern="1200">
                <a:solidFill>
                  <a:schemeClr val="tx1"/>
                </a:solidFill>
                <a:latin typeface="+mn-lt"/>
                <a:ea typeface="+mn-ea"/>
                <a:cs typeface="+mn-cs"/>
              </a:defRPr>
            </a:lvl1pPr>
            <a:lvl2pPr marL="914400" indent="-457200" algn="l" defTabSz="914400" rtl="0" eaLnBrk="1" latinLnBrk="0" hangingPunct="1">
              <a:lnSpc>
                <a:spcPct val="100000"/>
              </a:lnSpc>
              <a:spcBef>
                <a:spcPts val="500"/>
              </a:spcBef>
              <a:spcAft>
                <a:spcPts val="800"/>
              </a:spcAft>
              <a:buFont typeface="Arial" panose="020B0604020202020204" pitchFamily="34" charset="0"/>
              <a:buChar char="•"/>
              <a:defRPr sz="2800" kern="1200">
                <a:solidFill>
                  <a:schemeClr val="tx1"/>
                </a:solidFill>
                <a:latin typeface="+mn-lt"/>
                <a:ea typeface="+mn-ea"/>
                <a:cs typeface="+mn-cs"/>
              </a:defRPr>
            </a:lvl2pPr>
            <a:lvl3pPr marL="1371600" indent="-457200" algn="l" defTabSz="914400" rtl="0" eaLnBrk="1" latinLnBrk="0" hangingPunct="1">
              <a:lnSpc>
                <a:spcPct val="100000"/>
              </a:lnSpc>
              <a:spcBef>
                <a:spcPts val="500"/>
              </a:spcBef>
              <a:spcAft>
                <a:spcPts val="800"/>
              </a:spcAft>
              <a:buFont typeface="Arial" panose="020B0604020202020204" pitchFamily="34" charset="0"/>
              <a:buChar char="•"/>
              <a:defRPr sz="2400" kern="1200">
                <a:solidFill>
                  <a:schemeClr val="tx1"/>
                </a:solidFill>
                <a:latin typeface="+mn-lt"/>
                <a:ea typeface="+mn-ea"/>
                <a:cs typeface="+mn-cs"/>
              </a:defRPr>
            </a:lvl3pPr>
            <a:lvl4pPr marL="1828800" indent="-457200" algn="l" defTabSz="914400" rtl="0" eaLnBrk="1" latinLnBrk="0" hangingPunct="1">
              <a:lnSpc>
                <a:spcPct val="100000"/>
              </a:lnSpc>
              <a:spcBef>
                <a:spcPts val="500"/>
              </a:spcBef>
              <a:spcAft>
                <a:spcPts val="800"/>
              </a:spcAft>
              <a:buFont typeface="Arial" panose="020B0604020202020204" pitchFamily="34" charset="0"/>
              <a:buChar char="•"/>
              <a:defRPr sz="2000" kern="1200">
                <a:solidFill>
                  <a:schemeClr val="tx1"/>
                </a:solidFill>
                <a:latin typeface="+mn-lt"/>
                <a:ea typeface="+mn-ea"/>
                <a:cs typeface="+mn-cs"/>
              </a:defRPr>
            </a:lvl4pPr>
            <a:lvl5pPr marL="2286000" indent="-457200" algn="l" defTabSz="914400" rtl="0" eaLnBrk="1" latinLnBrk="0" hangingPunct="1">
              <a:lnSpc>
                <a:spcPct val="100000"/>
              </a:lnSpc>
              <a:spcBef>
                <a:spcPts val="50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800" b="1" dirty="0"/>
              <a:t>Topic covered include: </a:t>
            </a:r>
          </a:p>
          <a:p>
            <a:pPr indent="-285750">
              <a:lnSpc>
                <a:spcPct val="110000"/>
              </a:lnSpc>
              <a:spcBef>
                <a:spcPts val="0"/>
              </a:spcBef>
              <a:spcAft>
                <a:spcPts val="0"/>
              </a:spcAft>
            </a:pPr>
            <a:r>
              <a:rPr lang="en-US" sz="1900" dirty="0"/>
              <a:t>Setting the Stage for Success: Comprehensive IET Program Design and Planning </a:t>
            </a:r>
          </a:p>
          <a:p>
            <a:pPr indent="-285750">
              <a:lnSpc>
                <a:spcPct val="110000"/>
              </a:lnSpc>
              <a:spcBef>
                <a:spcPts val="0"/>
              </a:spcBef>
              <a:spcAft>
                <a:spcPts val="0"/>
              </a:spcAft>
            </a:pPr>
            <a:r>
              <a:rPr lang="en-US" sz="1900" dirty="0"/>
              <a:t>Co-Teaching &amp; Alternating Teaching: Which Model, Why, And How? </a:t>
            </a:r>
          </a:p>
          <a:p>
            <a:pPr indent="-285750" eaLnBrk="0" fontAlgn="base" hangingPunct="0">
              <a:lnSpc>
                <a:spcPct val="110000"/>
              </a:lnSpc>
              <a:spcBef>
                <a:spcPts val="0"/>
              </a:spcBef>
              <a:spcAft>
                <a:spcPct val="0"/>
              </a:spcAft>
              <a:defRPr/>
            </a:pPr>
            <a:r>
              <a:rPr lang="en-US" sz="1900" dirty="0"/>
              <a:t>Developing the Team-Teaching Partnership</a:t>
            </a:r>
          </a:p>
          <a:p>
            <a:pPr indent="-285750">
              <a:lnSpc>
                <a:spcPct val="110000"/>
              </a:lnSpc>
              <a:spcBef>
                <a:spcPts val="0"/>
              </a:spcBef>
              <a:spcAft>
                <a:spcPts val="0"/>
              </a:spcAft>
            </a:pPr>
            <a:r>
              <a:rPr lang="en-US" sz="1900" dirty="0"/>
              <a:t>Scaffolded Teaching Strategies for the IET Classroom</a:t>
            </a:r>
          </a:p>
          <a:p>
            <a:pPr indent="-285750">
              <a:lnSpc>
                <a:spcPct val="110000"/>
              </a:lnSpc>
              <a:spcBef>
                <a:spcPts val="0"/>
              </a:spcBef>
              <a:spcAft>
                <a:spcPts val="0"/>
              </a:spcAft>
            </a:pPr>
            <a:r>
              <a:rPr lang="en-US" sz="1900" dirty="0"/>
              <a:t>Mapping a Single Set of Learning Objectives &amp; Creating Integrated Lesson Plans </a:t>
            </a:r>
          </a:p>
          <a:p>
            <a:pPr indent="-285750">
              <a:lnSpc>
                <a:spcPct val="110000"/>
              </a:lnSpc>
              <a:spcBef>
                <a:spcPts val="0"/>
              </a:spcBef>
              <a:spcAft>
                <a:spcPts val="0"/>
              </a:spcAft>
            </a:pPr>
            <a:r>
              <a:rPr lang="en-US" sz="1900" dirty="0"/>
              <a:t>Building an Integrated Syllabus </a:t>
            </a:r>
          </a:p>
          <a:p>
            <a:pPr indent="-285750">
              <a:lnSpc>
                <a:spcPct val="110000"/>
              </a:lnSpc>
              <a:spcBef>
                <a:spcPts val="0"/>
              </a:spcBef>
              <a:spcAft>
                <a:spcPts val="0"/>
              </a:spcAft>
            </a:pPr>
            <a:r>
              <a:rPr lang="en-US" sz="1900" dirty="0"/>
              <a:t>Promising Intake, Onboarding and Retention Strategies for IET </a:t>
            </a:r>
          </a:p>
          <a:p>
            <a:pPr indent="-285750">
              <a:lnSpc>
                <a:spcPct val="110000"/>
              </a:lnSpc>
              <a:spcBef>
                <a:spcPts val="0"/>
              </a:spcBef>
              <a:spcAft>
                <a:spcPts val="0"/>
              </a:spcAft>
            </a:pPr>
            <a:r>
              <a:rPr lang="en-US" sz="1900" dirty="0"/>
              <a:t>Action Planning: Process considerations, potential challenges and solutions to address challenges.</a:t>
            </a:r>
          </a:p>
          <a:p>
            <a:pPr indent="-285750">
              <a:lnSpc>
                <a:spcPct val="110000"/>
              </a:lnSpc>
              <a:spcBef>
                <a:spcPts val="0"/>
              </a:spcBef>
              <a:spcAft>
                <a:spcPts val="0"/>
              </a:spcAft>
            </a:pPr>
            <a:r>
              <a:rPr lang="en-US" sz="1900" dirty="0"/>
              <a:t>Additional topics based on participant applications</a:t>
            </a:r>
          </a:p>
        </p:txBody>
      </p:sp>
    </p:spTree>
    <p:extLst>
      <p:ext uri="{BB962C8B-B14F-4D97-AF65-F5344CB8AC3E}">
        <p14:creationId xmlns:p14="http://schemas.microsoft.com/office/powerpoint/2010/main" val="3520097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BC23-4F73-6443-1BB7-E3B84A1C3B19}"/>
              </a:ext>
            </a:extLst>
          </p:cNvPr>
          <p:cNvSpPr>
            <a:spLocks noGrp="1"/>
          </p:cNvSpPr>
          <p:nvPr>
            <p:ph type="title"/>
          </p:nvPr>
        </p:nvSpPr>
        <p:spPr/>
        <p:txBody>
          <a:bodyPr>
            <a:normAutofit/>
          </a:bodyPr>
          <a:lstStyle/>
          <a:p>
            <a:r>
              <a:rPr lang="en-US" dirty="0">
                <a:ea typeface="Calibri Light"/>
                <a:cs typeface="Calibri Light"/>
              </a:rPr>
              <a:t>Adult Ed Administrators Leadership Institute 3</a:t>
            </a:r>
            <a:endParaRPr lang="en-US" dirty="0"/>
          </a:p>
        </p:txBody>
      </p:sp>
      <p:sp>
        <p:nvSpPr>
          <p:cNvPr id="6" name="Content Placeholder 5">
            <a:extLst>
              <a:ext uri="{FF2B5EF4-FFF2-40B4-BE49-F238E27FC236}">
                <a16:creationId xmlns:a16="http://schemas.microsoft.com/office/drawing/2014/main" id="{A5C9EA96-2C56-78BF-E9C1-7473F5CF7CD5}"/>
              </a:ext>
            </a:extLst>
          </p:cNvPr>
          <p:cNvSpPr>
            <a:spLocks noGrp="1"/>
          </p:cNvSpPr>
          <p:nvPr>
            <p:ph idx="1"/>
          </p:nvPr>
        </p:nvSpPr>
        <p:spPr/>
        <p:txBody>
          <a:bodyPr vert="horz" lIns="91440" tIns="45720" rIns="91440" bIns="45720" rtlCol="0" anchor="t">
            <a:normAutofit/>
          </a:bodyPr>
          <a:lstStyle/>
          <a:p>
            <a:pPr marL="0" indent="0" algn="r">
              <a:spcBef>
                <a:spcPts val="4000"/>
              </a:spcBef>
              <a:buNone/>
            </a:pPr>
            <a:endParaRPr lang="en-US" sz="4000" b="1" dirty="0">
              <a:ea typeface="Calibri"/>
              <a:cs typeface="Calibri"/>
            </a:endParaRPr>
          </a:p>
          <a:p>
            <a:pPr marL="0" indent="0" algn="r">
              <a:spcBef>
                <a:spcPts val="8000"/>
              </a:spcBef>
              <a:buNone/>
            </a:pPr>
            <a:r>
              <a:rPr lang="en-US" sz="4000" b="1">
                <a:ea typeface="Calibri"/>
                <a:cs typeface="Calibri"/>
              </a:rPr>
              <a:t>Professional Learning Communities Institute</a:t>
            </a:r>
            <a:endParaRPr lang="en-US">
              <a:ea typeface="Calibri"/>
              <a:cs typeface="Calibri"/>
            </a:endParaRPr>
          </a:p>
        </p:txBody>
      </p:sp>
    </p:spTree>
    <p:extLst>
      <p:ext uri="{BB962C8B-B14F-4D97-AF65-F5344CB8AC3E}">
        <p14:creationId xmlns:p14="http://schemas.microsoft.com/office/powerpoint/2010/main" val="4266210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C4D0-6F56-41CC-80F0-00ACFB1E293E}"/>
              </a:ext>
            </a:extLst>
          </p:cNvPr>
          <p:cNvSpPr>
            <a:spLocks noGrp="1"/>
          </p:cNvSpPr>
          <p:nvPr>
            <p:ph type="title"/>
          </p:nvPr>
        </p:nvSpPr>
        <p:spPr/>
        <p:txBody>
          <a:bodyPr/>
          <a:lstStyle/>
          <a:p>
            <a:r>
              <a:rPr lang="en-US" dirty="0"/>
              <a:t>Professional Learning Communities</a:t>
            </a:r>
          </a:p>
        </p:txBody>
      </p:sp>
      <p:sp>
        <p:nvSpPr>
          <p:cNvPr id="3" name="Content Placeholder 2">
            <a:extLst>
              <a:ext uri="{FF2B5EF4-FFF2-40B4-BE49-F238E27FC236}">
                <a16:creationId xmlns:a16="http://schemas.microsoft.com/office/drawing/2014/main" id="{9227C45C-1E3B-49B1-A2CA-C8B51816B4B7}"/>
              </a:ext>
            </a:extLst>
          </p:cNvPr>
          <p:cNvSpPr>
            <a:spLocks noGrp="1"/>
          </p:cNvSpPr>
          <p:nvPr>
            <p:ph idx="1"/>
          </p:nvPr>
        </p:nvSpPr>
        <p:spPr/>
        <p:txBody>
          <a:bodyPr>
            <a:normAutofit/>
          </a:bodyPr>
          <a:lstStyle/>
          <a:p>
            <a:pPr marL="0" indent="0">
              <a:buNone/>
            </a:pPr>
            <a:r>
              <a:rPr lang="en-US" b="0" i="0" dirty="0">
                <a:solidFill>
                  <a:srgbClr val="000000"/>
                </a:solidFill>
                <a:effectLst/>
                <a:latin typeface="Helvetica Neue"/>
              </a:rPr>
              <a:t>The Institute will consist of two, multi-day sessions, three webinars, a moderate amount of online work, site-based implementation of plans crafted by participating agency teams, and implementation coaching during and after the Institute. The two-day December session will focus on the framework and the training needed to craft plans and start a PLC process of school improvement focusing on student learning through ongoing professional development embedded in the agency’s school calendar. </a:t>
            </a:r>
            <a:endParaRPr lang="en-US" dirty="0"/>
          </a:p>
        </p:txBody>
      </p:sp>
    </p:spTree>
    <p:extLst>
      <p:ext uri="{BB962C8B-B14F-4D97-AF65-F5344CB8AC3E}">
        <p14:creationId xmlns:p14="http://schemas.microsoft.com/office/powerpoint/2010/main" val="521823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C4D0-6F56-41CC-80F0-00ACFB1E293E}"/>
              </a:ext>
            </a:extLst>
          </p:cNvPr>
          <p:cNvSpPr>
            <a:spLocks noGrp="1"/>
          </p:cNvSpPr>
          <p:nvPr>
            <p:ph type="title"/>
          </p:nvPr>
        </p:nvSpPr>
        <p:spPr/>
        <p:txBody>
          <a:bodyPr/>
          <a:lstStyle/>
          <a:p>
            <a:r>
              <a:rPr lang="en-US" dirty="0"/>
              <a:t>Professional Learning Communities (cont’d)</a:t>
            </a:r>
          </a:p>
        </p:txBody>
      </p:sp>
      <p:sp>
        <p:nvSpPr>
          <p:cNvPr id="3" name="Content Placeholder 2">
            <a:extLst>
              <a:ext uri="{FF2B5EF4-FFF2-40B4-BE49-F238E27FC236}">
                <a16:creationId xmlns:a16="http://schemas.microsoft.com/office/drawing/2014/main" id="{9227C45C-1E3B-49B1-A2CA-C8B51816B4B7}"/>
              </a:ext>
            </a:extLst>
          </p:cNvPr>
          <p:cNvSpPr>
            <a:spLocks noGrp="1"/>
          </p:cNvSpPr>
          <p:nvPr>
            <p:ph idx="1"/>
          </p:nvPr>
        </p:nvSpPr>
        <p:spPr/>
        <p:txBody>
          <a:bodyPr vert="horz" lIns="91440" tIns="45720" rIns="91440" bIns="45720" rtlCol="0" anchor="t">
            <a:normAutofit/>
          </a:bodyPr>
          <a:lstStyle/>
          <a:p>
            <a:pPr marL="0" indent="0">
              <a:buNone/>
            </a:pPr>
            <a:r>
              <a:rPr lang="en-US" b="0" i="0" dirty="0">
                <a:solidFill>
                  <a:srgbClr val="000000"/>
                </a:solidFill>
                <a:effectLst/>
                <a:latin typeface="Helvetica Neue"/>
              </a:rPr>
              <a:t>Participating schools are expected to use the intervening time between the December and May sessions to take action on plans to lay the groundwork for PLC implementation for the </a:t>
            </a:r>
            <a:r>
              <a:rPr lang="en-US" dirty="0">
                <a:solidFill>
                  <a:srgbClr val="000000"/>
                </a:solidFill>
                <a:latin typeface="Helvetica Neue"/>
              </a:rPr>
              <a:t>2023-2024 </a:t>
            </a:r>
            <a:r>
              <a:rPr lang="en-US" b="0" i="0" dirty="0">
                <a:solidFill>
                  <a:srgbClr val="000000"/>
                </a:solidFill>
                <a:effectLst/>
                <a:latin typeface="Helvetica Neue"/>
              </a:rPr>
              <a:t>school year and complete online assignments. The two days in May will focus on continuing training, feedback, evaluation, and problem-solving in support of implementation.be devoted to continuing training, feedback, evaluation and problem-solving in support of implementation.</a:t>
            </a:r>
            <a:r>
              <a:rPr lang="en-US" dirty="0">
                <a:solidFill>
                  <a:srgbClr val="000000"/>
                </a:solidFill>
                <a:latin typeface="Helvetica Neue"/>
              </a:rPr>
              <a:t> </a:t>
            </a:r>
            <a:endParaRPr lang="en-US" dirty="0"/>
          </a:p>
        </p:txBody>
      </p:sp>
    </p:spTree>
    <p:extLst>
      <p:ext uri="{BB962C8B-B14F-4D97-AF65-F5344CB8AC3E}">
        <p14:creationId xmlns:p14="http://schemas.microsoft.com/office/powerpoint/2010/main" val="1383974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PLC Institute 2023-2024</a:t>
            </a:r>
          </a:p>
        </p:txBody>
      </p:sp>
      <p:sp>
        <p:nvSpPr>
          <p:cNvPr id="31746" name="Content Placeholder 1"/>
          <p:cNvSpPr>
            <a:spLocks noGrp="1"/>
          </p:cNvSpPr>
          <p:nvPr>
            <p:ph sz="half" idx="1"/>
          </p:nvPr>
        </p:nvSpPr>
        <p:spPr>
          <a:xfrm>
            <a:off x="838200" y="1019175"/>
            <a:ext cx="10225034" cy="5230900"/>
          </a:xfrm>
        </p:spPr>
        <p:txBody>
          <a:bodyPr>
            <a:normAutofit/>
          </a:bodyPr>
          <a:lstStyle/>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PLC Institute Dates 2023-24</a:t>
            </a:r>
          </a:p>
          <a:p>
            <a:pPr marL="0" marR="0" indent="0">
              <a:spcBef>
                <a:spcPts val="0"/>
              </a:spcBef>
              <a:spcAft>
                <a:spcPts val="0"/>
              </a:spcAft>
              <a:buNone/>
            </a:pPr>
            <a:endParaRPr lang="en-US" sz="2400" dirty="0">
              <a:solidFill>
                <a:srgbClr val="000000"/>
              </a:solidFill>
              <a:latin typeface="Calibri" panose="020F0502020204030204" pitchFamily="34" charset="0"/>
              <a:ea typeface="Calibri" panose="020F0502020204030204" pitchFamily="34" charset="0"/>
            </a:endParaRPr>
          </a:p>
          <a:p>
            <a:pPr>
              <a:spcBef>
                <a:spcPts val="0"/>
              </a:spcBef>
              <a:spcAft>
                <a:spcPts val="0"/>
              </a:spcAft>
            </a:pPr>
            <a:r>
              <a:rPr lang="en-US" sz="2000" b="1" dirty="0">
                <a:solidFill>
                  <a:srgbClr val="000000"/>
                </a:solidFill>
                <a:effectLst/>
                <a:latin typeface="Arial" panose="020B0604020202020204" pitchFamily="34" charset="0"/>
                <a:ea typeface="Calibri" panose="020F0502020204030204" pitchFamily="34" charset="0"/>
              </a:rPr>
              <a:t>October 12, 2023,</a:t>
            </a:r>
            <a:r>
              <a:rPr lang="en-US" sz="2000" dirty="0">
                <a:solidFill>
                  <a:srgbClr val="000000"/>
                </a:solidFill>
                <a:effectLst/>
                <a:latin typeface="Arial" panose="020B0604020202020204" pitchFamily="34" charset="0"/>
                <a:ea typeface="Calibri" panose="020F0502020204030204" pitchFamily="34" charset="0"/>
              </a:rPr>
              <a:t> </a:t>
            </a:r>
            <a:r>
              <a:rPr lang="en-US" sz="2000" b="1" dirty="0">
                <a:solidFill>
                  <a:srgbClr val="000000"/>
                </a:solidFill>
                <a:effectLst/>
                <a:latin typeface="Arial" panose="020B0604020202020204" pitchFamily="34" charset="0"/>
                <a:ea typeface="Calibri" panose="020F0502020204030204" pitchFamily="34" charset="0"/>
              </a:rPr>
              <a:t>12:30-2:00 </a:t>
            </a:r>
            <a:r>
              <a:rPr lang="en-US" sz="2000" dirty="0">
                <a:solidFill>
                  <a:srgbClr val="000000"/>
                </a:solidFill>
                <a:effectLst/>
                <a:latin typeface="Arial" panose="020B0604020202020204" pitchFamily="34" charset="0"/>
                <a:ea typeface="Calibri" panose="020F0502020204030204" pitchFamily="34" charset="0"/>
              </a:rPr>
              <a:t>- Kick-off and orientation webinar (90 min) </a:t>
            </a:r>
            <a:r>
              <a:rPr lang="en-US" sz="2000" b="1" dirty="0">
                <a:solidFill>
                  <a:srgbClr val="000000"/>
                </a:solidFill>
                <a:effectLst/>
                <a:latin typeface="Arial" panose="020B0604020202020204" pitchFamily="34" charset="0"/>
                <a:ea typeface="Calibri" panose="020F0502020204030204" pitchFamily="34" charset="0"/>
              </a:rPr>
              <a:t>Recorded</a:t>
            </a:r>
            <a:endParaRPr lang="en-US" sz="2000" dirty="0">
              <a:effectLst/>
              <a:latin typeface="Calibri" panose="020F0502020204030204" pitchFamily="34" charset="0"/>
              <a:ea typeface="Calibri" panose="020F0502020204030204" pitchFamily="34" charset="0"/>
            </a:endParaRPr>
          </a:p>
          <a:p>
            <a:pPr fontAlgn="base">
              <a:spcBef>
                <a:spcPts val="0"/>
              </a:spcBef>
              <a:spcAft>
                <a:spcPts val="0"/>
              </a:spcAft>
            </a:pPr>
            <a:r>
              <a:rPr lang="en-US" sz="2000" b="1" dirty="0">
                <a:solidFill>
                  <a:srgbClr val="000000"/>
                </a:solidFill>
                <a:effectLst/>
                <a:latin typeface="Arial" panose="020B0604020202020204" pitchFamily="34" charset="0"/>
                <a:ea typeface="Calibri" panose="020F0502020204030204" pitchFamily="34" charset="0"/>
              </a:rPr>
              <a:t>November 6-7, 2023</a:t>
            </a:r>
            <a:r>
              <a:rPr lang="en-US" sz="2000" dirty="0">
                <a:solidFill>
                  <a:srgbClr val="000000"/>
                </a:solidFill>
                <a:effectLst/>
                <a:latin typeface="Arial" panose="020B0604020202020204" pitchFamily="34" charset="0"/>
                <a:ea typeface="Calibri" panose="020F0502020204030204" pitchFamily="34" charset="0"/>
              </a:rPr>
              <a:t> 2-day in-person session (HyFlex if needed)</a:t>
            </a:r>
            <a:endParaRPr lang="en-US" sz="2000" dirty="0">
              <a:effectLst/>
              <a:latin typeface="Calibri" panose="020F0502020204030204" pitchFamily="34" charset="0"/>
              <a:ea typeface="Calibri" panose="020F0502020204030204" pitchFamily="34" charset="0"/>
            </a:endParaRPr>
          </a:p>
          <a:p>
            <a:pPr fontAlgn="base">
              <a:spcBef>
                <a:spcPts val="0"/>
              </a:spcBef>
              <a:spcAft>
                <a:spcPts val="0"/>
              </a:spcAft>
            </a:pPr>
            <a:r>
              <a:rPr lang="en-US" sz="2000" b="1" dirty="0">
                <a:solidFill>
                  <a:srgbClr val="000000"/>
                </a:solidFill>
                <a:effectLst/>
                <a:latin typeface="Arial" panose="020B0604020202020204" pitchFamily="34" charset="0"/>
                <a:ea typeface="Calibri" panose="020F0502020204030204" pitchFamily="34" charset="0"/>
              </a:rPr>
              <a:t>January 18, 2024 12:30-3:30</a:t>
            </a:r>
            <a:r>
              <a:rPr lang="en-US" sz="2000" dirty="0">
                <a:solidFill>
                  <a:srgbClr val="000000"/>
                </a:solidFill>
                <a:effectLst/>
                <a:latin typeface="Arial" panose="020B0604020202020204" pitchFamily="34" charset="0"/>
                <a:ea typeface="Calibri" panose="020F0502020204030204" pitchFamily="34" charset="0"/>
              </a:rPr>
              <a:t> - virtual session (3 hours) </a:t>
            </a:r>
            <a:r>
              <a:rPr lang="en-US" sz="2000" b="1" dirty="0">
                <a:solidFill>
                  <a:srgbClr val="000000"/>
                </a:solidFill>
                <a:effectLst/>
                <a:latin typeface="Arial" panose="020B0604020202020204" pitchFamily="34" charset="0"/>
                <a:ea typeface="Calibri" panose="020F0502020204030204" pitchFamily="34" charset="0"/>
              </a:rPr>
              <a:t>Recorded</a:t>
            </a:r>
            <a:endParaRPr lang="en-US" sz="2000" dirty="0">
              <a:effectLst/>
              <a:latin typeface="Calibri" panose="020F0502020204030204" pitchFamily="34" charset="0"/>
              <a:ea typeface="Calibri" panose="020F0502020204030204" pitchFamily="34" charset="0"/>
            </a:endParaRPr>
          </a:p>
          <a:p>
            <a:pPr fontAlgn="base">
              <a:spcBef>
                <a:spcPts val="0"/>
              </a:spcBef>
              <a:spcAft>
                <a:spcPts val="0"/>
              </a:spcAft>
            </a:pPr>
            <a:r>
              <a:rPr lang="en-US" sz="2000" b="1" dirty="0">
                <a:solidFill>
                  <a:srgbClr val="000000"/>
                </a:solidFill>
                <a:effectLst/>
                <a:latin typeface="Arial" panose="020B0604020202020204" pitchFamily="34" charset="0"/>
                <a:ea typeface="Calibri" panose="020F0502020204030204" pitchFamily="34" charset="0"/>
              </a:rPr>
              <a:t>March 7, 2024 12:30-3:30 </a:t>
            </a:r>
            <a:r>
              <a:rPr lang="en-US" sz="2000" dirty="0">
                <a:solidFill>
                  <a:srgbClr val="000000"/>
                </a:solidFill>
                <a:effectLst/>
                <a:latin typeface="Arial" panose="020B0604020202020204" pitchFamily="34" charset="0"/>
                <a:ea typeface="Calibri" panose="020F0502020204030204" pitchFamily="34" charset="0"/>
              </a:rPr>
              <a:t>- Virtual session (3 hours) </a:t>
            </a:r>
            <a:r>
              <a:rPr lang="en-US" sz="2000" b="1" dirty="0">
                <a:solidFill>
                  <a:srgbClr val="000000"/>
                </a:solidFill>
                <a:effectLst/>
                <a:latin typeface="Arial" panose="020B0604020202020204" pitchFamily="34" charset="0"/>
                <a:ea typeface="Calibri" panose="020F0502020204030204" pitchFamily="34" charset="0"/>
              </a:rPr>
              <a:t>Recorded</a:t>
            </a:r>
            <a:endParaRPr lang="en-US" sz="2000" dirty="0">
              <a:effectLst/>
              <a:latin typeface="Calibri" panose="020F0502020204030204" pitchFamily="34" charset="0"/>
              <a:ea typeface="Calibri" panose="020F0502020204030204" pitchFamily="34" charset="0"/>
            </a:endParaRPr>
          </a:p>
          <a:p>
            <a:pPr fontAlgn="base">
              <a:spcBef>
                <a:spcPts val="0"/>
              </a:spcBef>
              <a:spcAft>
                <a:spcPts val="0"/>
              </a:spcAft>
            </a:pPr>
            <a:r>
              <a:rPr lang="en-US" sz="2000" b="1" dirty="0">
                <a:solidFill>
                  <a:srgbClr val="000000"/>
                </a:solidFill>
                <a:effectLst/>
                <a:latin typeface="Arial" panose="020B0604020202020204" pitchFamily="34" charset="0"/>
                <a:ea typeface="Calibri" panose="020F0502020204030204" pitchFamily="34" charset="0"/>
              </a:rPr>
              <a:t>May</a:t>
            </a:r>
            <a:r>
              <a:rPr lang="en-US" sz="2000" dirty="0">
                <a:solidFill>
                  <a:srgbClr val="000000"/>
                </a:solidFill>
                <a:effectLst/>
                <a:latin typeface="Arial" panose="020B0604020202020204" pitchFamily="34" charset="0"/>
                <a:ea typeface="Calibri" panose="020F0502020204030204" pitchFamily="34" charset="0"/>
              </a:rPr>
              <a:t> </a:t>
            </a:r>
            <a:r>
              <a:rPr lang="en-US" sz="2000" b="1" dirty="0">
                <a:solidFill>
                  <a:srgbClr val="000000"/>
                </a:solidFill>
                <a:effectLst/>
                <a:latin typeface="Arial" panose="020B0604020202020204" pitchFamily="34" charset="0"/>
                <a:ea typeface="Calibri" panose="020F0502020204030204" pitchFamily="34" charset="0"/>
              </a:rPr>
              <a:t>2-3, 2024</a:t>
            </a:r>
            <a:r>
              <a:rPr lang="en-US" sz="2000" dirty="0">
                <a:solidFill>
                  <a:srgbClr val="000000"/>
                </a:solidFill>
                <a:effectLst/>
                <a:latin typeface="Arial" panose="020B0604020202020204" pitchFamily="34" charset="0"/>
                <a:ea typeface="Calibri" panose="020F0502020204030204" pitchFamily="34" charset="0"/>
              </a:rPr>
              <a:t> - 2-day in-person session (HyFlex if needed)</a:t>
            </a:r>
          </a:p>
          <a:p>
            <a:pPr marL="228600" marR="0" indent="-228600" fontAlgn="base">
              <a:spcBef>
                <a:spcPts val="0"/>
              </a:spcBef>
              <a:spcAft>
                <a:spcPts val="0"/>
              </a:spcAft>
            </a:pPr>
            <a:endParaRPr lang="en-US" sz="2000" dirty="0">
              <a:solidFill>
                <a:srgbClr val="000000"/>
              </a:solidFill>
              <a:latin typeface="Arial" panose="020B0604020202020204" pitchFamily="34" charset="0"/>
              <a:ea typeface="Calibri" panose="020F0502020204030204" pitchFamily="34" charset="0"/>
            </a:endParaRPr>
          </a:p>
          <a:p>
            <a:pPr marL="228600" marR="0" indent="-228600" fontAlgn="base">
              <a:spcBef>
                <a:spcPts val="0"/>
              </a:spcBef>
              <a:spcAft>
                <a:spcPts val="0"/>
              </a:spcAft>
            </a:pPr>
            <a:endParaRPr lang="en-US" sz="2000" dirty="0">
              <a:solidFill>
                <a:srgbClr val="000000"/>
              </a:solidFill>
              <a:effectLst/>
              <a:latin typeface="Arial" panose="020B0604020202020204" pitchFamily="34" charset="0"/>
              <a:ea typeface="Calibri" panose="020F0502020204030204" pitchFamily="34" charset="0"/>
            </a:endParaRPr>
          </a:p>
          <a:p>
            <a:pPr marL="0" marR="0" indent="0" fontAlgn="base">
              <a:spcBef>
                <a:spcPts val="0"/>
              </a:spcBef>
              <a:spcAft>
                <a:spcPts val="0"/>
              </a:spcAft>
              <a:buNone/>
            </a:pPr>
            <a:r>
              <a:rPr lang="en-US" sz="2000" dirty="0">
                <a:solidFill>
                  <a:srgbClr val="000000"/>
                </a:solidFill>
                <a:effectLst/>
                <a:latin typeface="Arial" panose="020B0604020202020204" pitchFamily="34" charset="0"/>
                <a:ea typeface="Calibri" panose="020F0502020204030204" pitchFamily="34" charset="0"/>
              </a:rPr>
              <a:t>Apply here</a:t>
            </a:r>
          </a:p>
          <a:p>
            <a:pPr marL="0" marR="0" indent="0" fontAlgn="base">
              <a:spcBef>
                <a:spcPts val="0"/>
              </a:spcBef>
              <a:spcAft>
                <a:spcPts val="0"/>
              </a:spcAft>
              <a:buNone/>
            </a:pPr>
            <a:r>
              <a:rPr lang="en-US" sz="2000" dirty="0">
                <a:solidFill>
                  <a:srgbClr val="000000"/>
                </a:solidFill>
                <a:effectLst/>
                <a:latin typeface="Arial" panose="020B0604020202020204" pitchFamily="34" charset="0"/>
                <a:ea typeface="Calibri" panose="020F0502020204030204" pitchFamily="34" charset="0"/>
                <a:hlinkClick r:id="rId3"/>
              </a:rPr>
              <a:t>https://docs.google.com/forms/d/e/1FAIpQLSehvVjGTUFI5XFL2zhBQzlwxILS7TPhSQp62hI36GL1hbDGvQ/viewform</a:t>
            </a:r>
            <a:r>
              <a:rPr lang="en-US" sz="2000" dirty="0">
                <a:solidFill>
                  <a:srgbClr val="000000"/>
                </a:solidFill>
                <a:effectLst/>
                <a:latin typeface="Arial" panose="020B0604020202020204" pitchFamily="34" charset="0"/>
                <a:ea typeface="Calibri" panose="020F0502020204030204" pitchFamily="34" charset="0"/>
              </a:rPr>
              <a:t> </a:t>
            </a:r>
            <a:endParaRPr lang="en-US" sz="2000" dirty="0">
              <a:solidFill>
                <a:srgbClr val="00000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94434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BC23-4F73-6443-1BB7-E3B84A1C3B19}"/>
              </a:ext>
            </a:extLst>
          </p:cNvPr>
          <p:cNvSpPr>
            <a:spLocks noGrp="1"/>
          </p:cNvSpPr>
          <p:nvPr>
            <p:ph type="title"/>
          </p:nvPr>
        </p:nvSpPr>
        <p:spPr/>
        <p:txBody>
          <a:bodyPr>
            <a:normAutofit/>
          </a:bodyPr>
          <a:lstStyle/>
          <a:p>
            <a:r>
              <a:rPr lang="en-US" dirty="0">
                <a:ea typeface="Calibri Light"/>
                <a:cs typeface="Calibri Light"/>
              </a:rPr>
              <a:t>Adult Ed Administrators Leadership Institute 4</a:t>
            </a:r>
            <a:endParaRPr lang="en-US" dirty="0"/>
          </a:p>
        </p:txBody>
      </p:sp>
      <p:sp>
        <p:nvSpPr>
          <p:cNvPr id="6" name="Content Placeholder 5">
            <a:extLst>
              <a:ext uri="{FF2B5EF4-FFF2-40B4-BE49-F238E27FC236}">
                <a16:creationId xmlns:a16="http://schemas.microsoft.com/office/drawing/2014/main" id="{A5C9EA96-2C56-78BF-E9C1-7473F5CF7CD5}"/>
              </a:ext>
            </a:extLst>
          </p:cNvPr>
          <p:cNvSpPr>
            <a:spLocks noGrp="1"/>
          </p:cNvSpPr>
          <p:nvPr>
            <p:ph idx="1"/>
          </p:nvPr>
        </p:nvSpPr>
        <p:spPr>
          <a:xfrm>
            <a:off x="150284" y="1022350"/>
            <a:ext cx="11648015" cy="4991018"/>
          </a:xfrm>
        </p:spPr>
        <p:txBody>
          <a:bodyPr vert="horz" lIns="91440" tIns="45720" rIns="91440" bIns="45720" rtlCol="0" anchor="t">
            <a:normAutofit/>
          </a:bodyPr>
          <a:lstStyle/>
          <a:p>
            <a:pPr marL="0" indent="0" algn="ctr">
              <a:spcBef>
                <a:spcPts val="4000"/>
              </a:spcBef>
              <a:buNone/>
            </a:pPr>
            <a:endParaRPr lang="en-US" sz="4000" b="1" dirty="0"/>
          </a:p>
          <a:p>
            <a:pPr marL="0" indent="0" algn="ctr">
              <a:lnSpc>
                <a:spcPct val="150000"/>
              </a:lnSpc>
              <a:spcBef>
                <a:spcPts val="4000"/>
              </a:spcBef>
              <a:buNone/>
            </a:pPr>
            <a:r>
              <a:rPr lang="en-US" sz="4000" b="1" dirty="0"/>
              <a:t>Professional Development at </a:t>
            </a:r>
            <a:br>
              <a:rPr lang="en-US" sz="4000" b="1" dirty="0"/>
            </a:br>
            <a:r>
              <a:rPr lang="en-US" sz="4000" b="1" dirty="0"/>
              <a:t>Your Consortium or Program</a:t>
            </a:r>
            <a:endParaRPr lang="en-US" sz="4000" b="1">
              <a:ea typeface="Calibri"/>
              <a:cs typeface="Calibri"/>
            </a:endParaRPr>
          </a:p>
          <a:p>
            <a:pPr marL="0" indent="0" algn="r">
              <a:spcBef>
                <a:spcPts val="8000"/>
              </a:spcBef>
              <a:buNone/>
            </a:pPr>
            <a:endParaRPr lang="en-US" sz="4000" dirty="0">
              <a:ea typeface="Calibri"/>
              <a:cs typeface="Calibri"/>
            </a:endParaRPr>
          </a:p>
        </p:txBody>
      </p:sp>
    </p:spTree>
    <p:extLst>
      <p:ext uri="{BB962C8B-B14F-4D97-AF65-F5344CB8AC3E}">
        <p14:creationId xmlns:p14="http://schemas.microsoft.com/office/powerpoint/2010/main" val="408796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B9622-5CDE-49BE-A43B-8CF68A9ABFF3}"/>
              </a:ext>
            </a:extLst>
          </p:cNvPr>
          <p:cNvSpPr>
            <a:spLocks noGrp="1"/>
          </p:cNvSpPr>
          <p:nvPr>
            <p:ph type="title"/>
          </p:nvPr>
        </p:nvSpPr>
        <p:spPr/>
        <p:txBody>
          <a:bodyPr/>
          <a:lstStyle/>
          <a:p>
            <a:r>
              <a:rPr lang="en-US" dirty="0"/>
              <a:t>Hosting a CALPRO Training at Your Program</a:t>
            </a:r>
          </a:p>
        </p:txBody>
      </p:sp>
      <p:sp>
        <p:nvSpPr>
          <p:cNvPr id="3" name="Content Placeholder 2">
            <a:extLst>
              <a:ext uri="{FF2B5EF4-FFF2-40B4-BE49-F238E27FC236}">
                <a16:creationId xmlns:a16="http://schemas.microsoft.com/office/drawing/2014/main" id="{B137CC8C-92F7-4266-AD16-4D3516840FF3}"/>
              </a:ext>
            </a:extLst>
          </p:cNvPr>
          <p:cNvSpPr>
            <a:spLocks noGrp="1"/>
          </p:cNvSpPr>
          <p:nvPr>
            <p:ph idx="1"/>
          </p:nvPr>
        </p:nvSpPr>
        <p:spPr/>
        <p:txBody>
          <a:bodyPr>
            <a:normAutofit fontScale="85000" lnSpcReduction="10000"/>
          </a:bodyPr>
          <a:lstStyle/>
          <a:p>
            <a:pPr marL="0" indent="0">
              <a:buNone/>
            </a:pPr>
            <a:r>
              <a:rPr lang="en-US" sz="2400" dirty="0"/>
              <a:t>For more than a decade, CALPRO has trained California adult educators to deliver professional development on various topics. CALPRO will: </a:t>
            </a:r>
          </a:p>
          <a:p>
            <a:pPr marL="0" indent="0">
              <a:buNone/>
            </a:pPr>
            <a:r>
              <a:rPr lang="en-US" sz="2400" dirty="0"/>
              <a:t>• Identify and pay for the workshop facilitator’s travel and honorarium when your agency hosts a regional community of practice </a:t>
            </a:r>
          </a:p>
          <a:p>
            <a:pPr marL="0" indent="0">
              <a:buNone/>
            </a:pPr>
            <a:r>
              <a:rPr lang="en-US" sz="2400" dirty="0"/>
              <a:t>• List the workshop on the CALPRO Event Calendar (https://eventcalendar-user.calproonline.org/#/Dashboard/EventCalendar) </a:t>
            </a:r>
          </a:p>
          <a:p>
            <a:pPr marL="0" indent="0">
              <a:buNone/>
            </a:pPr>
            <a:r>
              <a:rPr lang="en-US" sz="2400" dirty="0"/>
              <a:t>• Advertise the workshop </a:t>
            </a:r>
          </a:p>
          <a:p>
            <a:pPr marL="0" indent="0">
              <a:buNone/>
            </a:pPr>
            <a:r>
              <a:rPr lang="en-US" sz="2400" dirty="0"/>
              <a:t>• Manage registration </a:t>
            </a:r>
          </a:p>
          <a:p>
            <a:pPr marL="0" indent="0">
              <a:buNone/>
            </a:pPr>
            <a:r>
              <a:rPr lang="en-US" sz="2400" dirty="0"/>
              <a:t>• Provide copies of the participant handout packet for the number of registered participants </a:t>
            </a:r>
          </a:p>
          <a:p>
            <a:pPr marL="0" indent="0">
              <a:buNone/>
            </a:pPr>
            <a:r>
              <a:rPr lang="en-US" sz="2400" dirty="0"/>
              <a:t>• Provide blank sign-in sheets and evaluation forms for facilitators to distribute and collect </a:t>
            </a:r>
          </a:p>
          <a:p>
            <a:pPr marL="0" indent="0">
              <a:buNone/>
            </a:pPr>
            <a:r>
              <a:rPr lang="en-US" sz="2400" dirty="0"/>
              <a:t>• E-mail certificates of attendance to participants</a:t>
            </a:r>
          </a:p>
        </p:txBody>
      </p:sp>
    </p:spTree>
    <p:extLst>
      <p:ext uri="{BB962C8B-B14F-4D97-AF65-F5344CB8AC3E}">
        <p14:creationId xmlns:p14="http://schemas.microsoft.com/office/powerpoint/2010/main" val="2259873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BB5B1A4-928D-5D53-47C1-AFB8C3FF98F6}"/>
              </a:ext>
            </a:extLst>
          </p:cNvPr>
          <p:cNvSpPr txBox="1">
            <a:spLocks noGrp="1"/>
          </p:cNvSpPr>
          <p:nvPr>
            <p:ph type="title" idx="4294967295"/>
          </p:nvPr>
        </p:nvSpPr>
        <p:spPr>
          <a:xfrm>
            <a:off x="838200" y="40825"/>
            <a:ext cx="10515600" cy="854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j-ea"/>
                <a:cs typeface="+mj-cs"/>
              </a:rPr>
              <a:t>New PD Opportunity</a:t>
            </a:r>
          </a:p>
        </p:txBody>
      </p:sp>
      <p:sp>
        <p:nvSpPr>
          <p:cNvPr id="4" name="TextBox 3">
            <a:extLst>
              <a:ext uri="{FF2B5EF4-FFF2-40B4-BE49-F238E27FC236}">
                <a16:creationId xmlns:a16="http://schemas.microsoft.com/office/drawing/2014/main" id="{07970D8F-1A39-4CF5-0AD7-F62A73BFF8BE}"/>
              </a:ext>
            </a:extLst>
          </p:cNvPr>
          <p:cNvSpPr txBox="1"/>
          <p:nvPr/>
        </p:nvSpPr>
        <p:spPr>
          <a:xfrm>
            <a:off x="540326" y="2234045"/>
            <a:ext cx="3803073" cy="2062103"/>
          </a:xfrm>
          <a:prstGeom prst="rect">
            <a:avLst/>
          </a:prstGeom>
          <a:noFill/>
        </p:spPr>
        <p:txBody>
          <a:bodyPr wrap="square" rtlCol="0">
            <a:spAutoFit/>
          </a:bodyPr>
          <a:lstStyle/>
          <a:p>
            <a:r>
              <a:rPr lang="en-US" sz="3200" b="1" dirty="0">
                <a:solidFill>
                  <a:schemeClr val="tx1"/>
                </a:solidFill>
              </a:rPr>
              <a:t>Supporting Student Transitions to Postsecondary Ed and the Workforce</a:t>
            </a:r>
            <a:endParaRPr lang="en-US" sz="3200" dirty="0"/>
          </a:p>
        </p:txBody>
      </p:sp>
      <p:sp>
        <p:nvSpPr>
          <p:cNvPr id="7" name="TextBox 6">
            <a:extLst>
              <a:ext uri="{FF2B5EF4-FFF2-40B4-BE49-F238E27FC236}">
                <a16:creationId xmlns:a16="http://schemas.microsoft.com/office/drawing/2014/main" id="{3CCAD58C-1A00-ADDD-FD7E-FDEC71389753}"/>
              </a:ext>
              <a:ext uri="{C183D7F6-B498-43B3-948B-1728B52AA6E4}">
                <adec:decorative xmlns:adec="http://schemas.microsoft.com/office/drawing/2017/decorative" val="0"/>
              </a:ext>
            </a:extLst>
          </p:cNvPr>
          <p:cNvSpPr txBox="1"/>
          <p:nvPr/>
        </p:nvSpPr>
        <p:spPr>
          <a:xfrm>
            <a:off x="4705980" y="1157129"/>
            <a:ext cx="6109398" cy="4247317"/>
          </a:xfrm>
          <a:prstGeom prst="rect">
            <a:avLst/>
          </a:prstGeom>
          <a:noFill/>
        </p:spPr>
        <p:txBody>
          <a:bodyPr wrap="square">
            <a:spAutoFit/>
          </a:bodyPr>
          <a:lstStyle/>
          <a:p>
            <a:r>
              <a:rPr lang="en-US" dirty="0"/>
              <a:t>Workshop Description :</a:t>
            </a:r>
          </a:p>
          <a:p>
            <a:r>
              <a:rPr lang="en-US" dirty="0"/>
              <a:t>Successful postsecondary and workforce transition can change the life trajectories of adult learners. In addition, research shows that adult learners' educational attainment benefits their families, children, and the local economy. However, recent statewide data indicate we have a tremendous opportunity for improvement. By strengthening support services, program structures, and local partnerships, adult education agencies can facilitate adult learners’ journey through the transition and support persistence through their pathway. This module will examine examples of effective partnerships and new initiatives and best practices for impactful services for adult learners’ post-secondary and workforce transitions. A strong emphasis is placed on practical implementation tools and processes for and within consortia.</a:t>
            </a:r>
          </a:p>
        </p:txBody>
      </p:sp>
    </p:spTree>
    <p:extLst>
      <p:ext uri="{BB962C8B-B14F-4D97-AF65-F5344CB8AC3E}">
        <p14:creationId xmlns:p14="http://schemas.microsoft.com/office/powerpoint/2010/main" val="3001908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49F1-BCDB-4D51-BAA8-E163FE512FAE}"/>
              </a:ext>
            </a:extLst>
          </p:cNvPr>
          <p:cNvSpPr>
            <a:spLocks noGrp="1"/>
          </p:cNvSpPr>
          <p:nvPr>
            <p:ph type="ctrTitle"/>
          </p:nvPr>
        </p:nvSpPr>
        <p:spPr/>
        <p:txBody>
          <a:bodyPr>
            <a:noAutofit/>
          </a:bodyPr>
          <a:lstStyle/>
          <a:p>
            <a:r>
              <a:rPr lang="en-US" sz="4800" dirty="0"/>
              <a:t>California Adult Literacy Professional Development Project</a:t>
            </a:r>
          </a:p>
        </p:txBody>
      </p:sp>
      <p:sp>
        <p:nvSpPr>
          <p:cNvPr id="3" name="Subtitle 2">
            <a:extLst>
              <a:ext uri="{FF2B5EF4-FFF2-40B4-BE49-F238E27FC236}">
                <a16:creationId xmlns:a16="http://schemas.microsoft.com/office/drawing/2014/main" id="{A6314612-66CB-4886-881C-4A34629C7A6F}"/>
              </a:ext>
            </a:extLst>
          </p:cNvPr>
          <p:cNvSpPr>
            <a:spLocks noGrp="1"/>
          </p:cNvSpPr>
          <p:nvPr>
            <p:ph type="subTitle" idx="1"/>
          </p:nvPr>
        </p:nvSpPr>
        <p:spPr/>
        <p:txBody>
          <a:bodyPr>
            <a:normAutofit fontScale="92500" lnSpcReduction="10000"/>
          </a:bodyPr>
          <a:lstStyle/>
          <a:p>
            <a:r>
              <a:rPr lang="en-US" dirty="0"/>
              <a:t>A State Leadership Project of the California Department of Education, Adult Education Office</a:t>
            </a:r>
          </a:p>
          <a:p>
            <a:r>
              <a:rPr lang="en-US" dirty="0"/>
              <a:t>Providing Professional Learning to Improve Student Learning</a:t>
            </a:r>
          </a:p>
        </p:txBody>
      </p:sp>
    </p:spTree>
    <p:extLst>
      <p:ext uri="{BB962C8B-B14F-4D97-AF65-F5344CB8AC3E}">
        <p14:creationId xmlns:p14="http://schemas.microsoft.com/office/powerpoint/2010/main" val="2811699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B9622-5CDE-49BE-A43B-8CF68A9ABFF3}"/>
              </a:ext>
            </a:extLst>
          </p:cNvPr>
          <p:cNvSpPr>
            <a:spLocks noGrp="1"/>
          </p:cNvSpPr>
          <p:nvPr>
            <p:ph type="title"/>
          </p:nvPr>
        </p:nvSpPr>
        <p:spPr/>
        <p:txBody>
          <a:bodyPr/>
          <a:lstStyle/>
          <a:p>
            <a:r>
              <a:rPr lang="en-US" dirty="0"/>
              <a:t>CALPRO Training Topics</a:t>
            </a:r>
          </a:p>
        </p:txBody>
      </p:sp>
      <p:sp>
        <p:nvSpPr>
          <p:cNvPr id="3" name="Content Placeholder 2">
            <a:extLst>
              <a:ext uri="{FF2B5EF4-FFF2-40B4-BE49-F238E27FC236}">
                <a16:creationId xmlns:a16="http://schemas.microsoft.com/office/drawing/2014/main" id="{B137CC8C-92F7-4266-AD16-4D3516840FF3}"/>
              </a:ext>
            </a:extLst>
          </p:cNvPr>
          <p:cNvSpPr>
            <a:spLocks noGrp="1"/>
          </p:cNvSpPr>
          <p:nvPr>
            <p:ph idx="1"/>
          </p:nvPr>
        </p:nvSpPr>
        <p:spPr/>
        <p:txBody>
          <a:bodyPr numCol="2">
            <a:normAutofit fontScale="40000" lnSpcReduction="20000"/>
          </a:bodyPr>
          <a:lstStyle/>
          <a:p>
            <a:pPr marL="0" indent="0">
              <a:buNone/>
            </a:pPr>
            <a:r>
              <a:rPr lang="en-US" sz="3000" b="1" dirty="0">
                <a:highlight>
                  <a:srgbClr val="FFFF00"/>
                </a:highlight>
              </a:rPr>
              <a:t>New! Supporting Student Transitions to Postsecondary Ed and the Workforce</a:t>
            </a:r>
          </a:p>
          <a:p>
            <a:pPr marL="0" indent="0">
              <a:buNone/>
            </a:pPr>
            <a:r>
              <a:rPr lang="en-US" sz="3000" dirty="0"/>
              <a:t>• Supporting Immigrant Integration through Civics Education</a:t>
            </a:r>
          </a:p>
          <a:p>
            <a:pPr marL="0" indent="0">
              <a:buNone/>
            </a:pPr>
            <a:r>
              <a:rPr lang="en-US" sz="3000" dirty="0"/>
              <a:t>Curriculum Alignment</a:t>
            </a:r>
          </a:p>
          <a:p>
            <a:pPr marL="0" indent="0">
              <a:buNone/>
            </a:pPr>
            <a:r>
              <a:rPr lang="en-US" sz="3000" dirty="0"/>
              <a:t>• Collaborative Curriculum Alignment </a:t>
            </a:r>
          </a:p>
          <a:p>
            <a:pPr marL="0" indent="0">
              <a:buNone/>
            </a:pPr>
            <a:r>
              <a:rPr lang="en-US" sz="3000" b="1" dirty="0"/>
              <a:t>Equity</a:t>
            </a:r>
          </a:p>
          <a:p>
            <a:pPr marL="0" indent="0">
              <a:buNone/>
            </a:pPr>
            <a:r>
              <a:rPr lang="en-US" sz="3000" dirty="0"/>
              <a:t>• Success for All Learners Through Equity</a:t>
            </a:r>
          </a:p>
          <a:p>
            <a:pPr marL="0" indent="0">
              <a:buNone/>
            </a:pPr>
            <a:r>
              <a:rPr lang="en-US" sz="3000" b="1" dirty="0"/>
              <a:t>General Instructional Strategies</a:t>
            </a:r>
          </a:p>
          <a:p>
            <a:pPr marL="0" indent="0">
              <a:buNone/>
            </a:pPr>
            <a:r>
              <a:rPr lang="en-US" sz="3000" dirty="0"/>
              <a:t>• Effective Teaching for Adult Educators</a:t>
            </a:r>
          </a:p>
          <a:p>
            <a:pPr marL="0" indent="0">
              <a:buNone/>
            </a:pPr>
            <a:r>
              <a:rPr lang="en-US" sz="3000" dirty="0"/>
              <a:t>• Motivation and Persistence for Adult Learners </a:t>
            </a:r>
          </a:p>
          <a:p>
            <a:pPr marL="0" indent="0">
              <a:buNone/>
            </a:pPr>
            <a:r>
              <a:rPr lang="en-US" sz="3000" dirty="0"/>
              <a:t>• Using Questioning Strategies to Improve Instruction </a:t>
            </a:r>
          </a:p>
          <a:p>
            <a:pPr marL="0" indent="0">
              <a:buNone/>
            </a:pPr>
            <a:r>
              <a:rPr lang="en-US" sz="3000" b="1" dirty="0"/>
              <a:t>Adult Basic Education/Adult Secondary Education</a:t>
            </a:r>
          </a:p>
          <a:p>
            <a:pPr marL="0" indent="0">
              <a:buNone/>
            </a:pPr>
            <a:r>
              <a:rPr lang="en-US" sz="3000" dirty="0"/>
              <a:t>• College and Career Readiness Standards: English Language Arts (ELA) Implementation and Application</a:t>
            </a:r>
          </a:p>
          <a:p>
            <a:pPr marL="0" indent="0">
              <a:buNone/>
            </a:pPr>
            <a:r>
              <a:rPr lang="en-US" sz="3000" dirty="0"/>
              <a:t>• Evidence-Based Writing Instruction in the ABE Classroom</a:t>
            </a:r>
          </a:p>
          <a:p>
            <a:pPr marL="0" indent="0">
              <a:buNone/>
            </a:pPr>
            <a:r>
              <a:rPr lang="en-US" sz="3000" b="1" dirty="0"/>
              <a:t>English as a Second Language</a:t>
            </a:r>
          </a:p>
          <a:p>
            <a:pPr marL="0" indent="0">
              <a:buNone/>
            </a:pPr>
            <a:r>
              <a:rPr lang="en-US" sz="3000" dirty="0"/>
              <a:t>• Evidence-Based Writing Instruction in the ESL Classroom</a:t>
            </a:r>
          </a:p>
          <a:p>
            <a:pPr marL="0" indent="0">
              <a:buNone/>
            </a:pPr>
            <a:r>
              <a:rPr lang="en-US" sz="3000" dirty="0"/>
              <a:t>• Managing the ESL Multilevel Class </a:t>
            </a:r>
          </a:p>
          <a:p>
            <a:pPr marL="0" indent="0">
              <a:buNone/>
            </a:pPr>
            <a:r>
              <a:rPr lang="en-US" sz="3000" dirty="0"/>
              <a:t>• Mastering the English Language Proficiency Standards</a:t>
            </a:r>
          </a:p>
          <a:p>
            <a:pPr marL="0" indent="0">
              <a:buNone/>
            </a:pPr>
            <a:r>
              <a:rPr lang="en-US" sz="3000" dirty="0"/>
              <a:t>• Optimizing ESL Instructional Planning: Management, Monitoring, and Reflection</a:t>
            </a:r>
          </a:p>
          <a:p>
            <a:pPr marL="0" indent="0">
              <a:buNone/>
            </a:pPr>
            <a:r>
              <a:rPr lang="en-US" sz="3000" b="1" dirty="0"/>
              <a:t>Workforce Skills and Career Pathways</a:t>
            </a:r>
          </a:p>
          <a:p>
            <a:pPr marL="0" indent="0">
              <a:buNone/>
            </a:pPr>
            <a:r>
              <a:rPr lang="en-US" sz="3000" dirty="0"/>
              <a:t>• Accelerated Learning to Facilitate Career Pathways </a:t>
            </a:r>
          </a:p>
          <a:p>
            <a:pPr marL="0" indent="0">
              <a:buNone/>
            </a:pPr>
            <a:r>
              <a:rPr lang="en-US" sz="3000" dirty="0"/>
              <a:t>• Integrated and Contextualized Workforce Skills in the ABE/ASE Classroom</a:t>
            </a:r>
          </a:p>
          <a:p>
            <a:pPr marL="0" indent="0">
              <a:buNone/>
            </a:pPr>
            <a:r>
              <a:rPr lang="en-US" sz="3000" dirty="0"/>
              <a:t>• Integrated and Contextualized Workforce Skills in the ESL Classroom</a:t>
            </a:r>
          </a:p>
          <a:p>
            <a:pPr marL="0" indent="0">
              <a:buNone/>
            </a:pPr>
            <a:r>
              <a:rPr lang="en-US" sz="3000" dirty="0"/>
              <a:t>• Integrated Education and Training (IET)</a:t>
            </a:r>
          </a:p>
        </p:txBody>
      </p:sp>
    </p:spTree>
    <p:extLst>
      <p:ext uri="{BB962C8B-B14F-4D97-AF65-F5344CB8AC3E}">
        <p14:creationId xmlns:p14="http://schemas.microsoft.com/office/powerpoint/2010/main" val="4112172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6ED34-F42E-8BF0-8835-24EE0509F723}"/>
              </a:ext>
            </a:extLst>
          </p:cNvPr>
          <p:cNvSpPr>
            <a:spLocks noGrp="1"/>
          </p:cNvSpPr>
          <p:nvPr>
            <p:ph type="title"/>
          </p:nvPr>
        </p:nvSpPr>
        <p:spPr/>
        <p:txBody>
          <a:bodyPr/>
          <a:lstStyle/>
          <a:p>
            <a:r>
              <a:rPr lang="en-US" dirty="0">
                <a:ea typeface="Calibri Light"/>
                <a:cs typeface="Calibri Light"/>
              </a:rPr>
              <a:t>Adult Ed Administrators Leadership Institute 5</a:t>
            </a:r>
            <a:endParaRPr lang="en-US" dirty="0"/>
          </a:p>
        </p:txBody>
      </p:sp>
      <p:sp>
        <p:nvSpPr>
          <p:cNvPr id="6" name="TextBox 5">
            <a:extLst>
              <a:ext uri="{FF2B5EF4-FFF2-40B4-BE49-F238E27FC236}">
                <a16:creationId xmlns:a16="http://schemas.microsoft.com/office/drawing/2014/main" id="{BF6146BA-B270-7A73-6779-252D1FA06E80}"/>
              </a:ext>
            </a:extLst>
          </p:cNvPr>
          <p:cNvSpPr txBox="1"/>
          <p:nvPr/>
        </p:nvSpPr>
        <p:spPr>
          <a:xfrm>
            <a:off x="208492" y="2166408"/>
            <a:ext cx="117729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lnSpc>
                <a:spcPct val="200000"/>
              </a:lnSpc>
            </a:pPr>
            <a:r>
              <a:rPr lang="en-US" sz="4000" b="1" kern="1200" dirty="0">
                <a:latin typeface="calibri body"/>
              </a:rPr>
              <a:t>PD and Resources Available at</a:t>
            </a:r>
            <a:endParaRPr lang="en-US" sz="4000" b="1" kern="1200">
              <a:latin typeface="calibri body"/>
              <a:ea typeface="Calibri"/>
              <a:cs typeface="Calibri"/>
            </a:endParaRPr>
          </a:p>
          <a:p>
            <a:pPr algn="ctr" rtl="0"/>
            <a:r>
              <a:rPr lang="en-US" sz="4000" b="1" kern="1200" dirty="0">
                <a:latin typeface="calibri body"/>
              </a:rPr>
              <a:t>CALPRO-Online.ORG</a:t>
            </a:r>
            <a:endParaRPr lang="en-US" b="1" dirty="0">
              <a:latin typeface="calibri body"/>
            </a:endParaRPr>
          </a:p>
        </p:txBody>
      </p:sp>
    </p:spTree>
    <p:extLst>
      <p:ext uri="{BB962C8B-B14F-4D97-AF65-F5344CB8AC3E}">
        <p14:creationId xmlns:p14="http://schemas.microsoft.com/office/powerpoint/2010/main" val="547580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4EC8-AF29-4854-8DD3-9BBD4243B7F5}"/>
              </a:ext>
            </a:extLst>
          </p:cNvPr>
          <p:cNvSpPr>
            <a:spLocks noGrp="1"/>
          </p:cNvSpPr>
          <p:nvPr>
            <p:ph type="title"/>
          </p:nvPr>
        </p:nvSpPr>
        <p:spPr/>
        <p:txBody>
          <a:bodyPr/>
          <a:lstStyle/>
          <a:p>
            <a:r>
              <a:rPr lang="en-US" dirty="0"/>
              <a:t>New Publications</a:t>
            </a:r>
          </a:p>
        </p:txBody>
      </p:sp>
      <p:sp>
        <p:nvSpPr>
          <p:cNvPr id="3" name="Content Placeholder 2">
            <a:extLst>
              <a:ext uri="{FF2B5EF4-FFF2-40B4-BE49-F238E27FC236}">
                <a16:creationId xmlns:a16="http://schemas.microsoft.com/office/drawing/2014/main" id="{D8B1D424-CA5E-42E3-A361-3F50D4E03E86}"/>
              </a:ext>
            </a:extLst>
          </p:cNvPr>
          <p:cNvSpPr>
            <a:spLocks noGrp="1"/>
          </p:cNvSpPr>
          <p:nvPr>
            <p:ph sz="half" idx="1"/>
          </p:nvPr>
        </p:nvSpPr>
        <p:spPr>
          <a:xfrm>
            <a:off x="1119554" y="2261926"/>
            <a:ext cx="5181600" cy="1958382"/>
          </a:xfrm>
        </p:spPr>
        <p:txBody>
          <a:bodyPr>
            <a:noAutofit/>
          </a:bodyPr>
          <a:lstStyle/>
          <a:p>
            <a:pPr marL="0" indent="0">
              <a:buNone/>
            </a:pPr>
            <a:r>
              <a:rPr lang="en-US" b="1" dirty="0"/>
              <a:t>New publication focus: culturally and linguistically responsive andragogy</a:t>
            </a:r>
            <a:endParaRPr lang="en-US" dirty="0"/>
          </a:p>
        </p:txBody>
      </p:sp>
      <p:pic>
        <p:nvPicPr>
          <p:cNvPr id="8" name="Content Placeholder 7" descr="A screenshot of the CALPRO Evidence to Action research brief on Culturally and Linguistically Responsive Teaching in Adult Education is shown. ">
            <a:extLst>
              <a:ext uri="{FF2B5EF4-FFF2-40B4-BE49-F238E27FC236}">
                <a16:creationId xmlns:a16="http://schemas.microsoft.com/office/drawing/2014/main" id="{B76ADA1A-03E8-E1E1-AB5E-BB7269202465}"/>
              </a:ext>
            </a:extLst>
          </p:cNvPr>
          <p:cNvPicPr>
            <a:picLocks noGrp="1" noChangeAspect="1"/>
          </p:cNvPicPr>
          <p:nvPr>
            <p:ph sz="half" idx="2"/>
          </p:nvPr>
        </p:nvPicPr>
        <p:blipFill rotWithShape="1">
          <a:blip r:embed="rId3"/>
          <a:srcRect l="35381" t="12301" r="20621" b="3594"/>
          <a:stretch/>
        </p:blipFill>
        <p:spPr>
          <a:xfrm>
            <a:off x="6751699" y="984737"/>
            <a:ext cx="4532512" cy="4692957"/>
          </a:xfrm>
        </p:spPr>
      </p:pic>
    </p:spTree>
    <p:extLst>
      <p:ext uri="{BB962C8B-B14F-4D97-AF65-F5344CB8AC3E}">
        <p14:creationId xmlns:p14="http://schemas.microsoft.com/office/powerpoint/2010/main" val="4150314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6BBD-738A-4F66-BB80-DC5330E7D3DB}"/>
              </a:ext>
            </a:extLst>
          </p:cNvPr>
          <p:cNvSpPr>
            <a:spLocks noGrp="1"/>
          </p:cNvSpPr>
          <p:nvPr>
            <p:ph type="title"/>
          </p:nvPr>
        </p:nvSpPr>
        <p:spPr>
          <a:xfrm>
            <a:off x="401934" y="114576"/>
            <a:ext cx="10515600" cy="854525"/>
          </a:xfrm>
        </p:spPr>
        <p:txBody>
          <a:bodyPr/>
          <a:lstStyle/>
          <a:p>
            <a:r>
              <a:rPr lang="en-US" dirty="0"/>
              <a:t>Virtual Workrooms</a:t>
            </a:r>
          </a:p>
        </p:txBody>
      </p:sp>
      <p:sp>
        <p:nvSpPr>
          <p:cNvPr id="6" name="TextBox 5">
            <a:extLst>
              <a:ext uri="{FF2B5EF4-FFF2-40B4-BE49-F238E27FC236}">
                <a16:creationId xmlns:a16="http://schemas.microsoft.com/office/drawing/2014/main" id="{7FD03497-E177-400C-8EFC-447009A06A36}"/>
              </a:ext>
            </a:extLst>
          </p:cNvPr>
          <p:cNvSpPr txBox="1"/>
          <p:nvPr/>
        </p:nvSpPr>
        <p:spPr>
          <a:xfrm>
            <a:off x="401934" y="1969477"/>
            <a:ext cx="4451420" cy="2308324"/>
          </a:xfrm>
          <a:prstGeom prst="rect">
            <a:avLst/>
          </a:prstGeom>
          <a:noFill/>
        </p:spPr>
        <p:txBody>
          <a:bodyPr wrap="square" rtlCol="0">
            <a:spAutoFit/>
          </a:bodyPr>
          <a:lstStyle/>
          <a:p>
            <a:pPr rtl="0" fontAlgn="t"/>
            <a:r>
              <a:rPr lang="en-US" sz="2400" b="0" i="0" dirty="0">
                <a:solidFill>
                  <a:srgbClr val="212121"/>
                </a:solidFill>
                <a:effectLst/>
                <a:latin typeface="Lato" panose="020F0502020204030203" pitchFamily="34" charset="0"/>
              </a:rPr>
              <a:t>On the CALPRO Web site, the Virtual Workrooms provide adult educators with instant access to research-based professional development resources on a particular topic.</a:t>
            </a:r>
          </a:p>
        </p:txBody>
      </p:sp>
      <p:pic>
        <p:nvPicPr>
          <p:cNvPr id="5" name="Content Placeholder 4" descr="A screenshot of the CALPRO Virtual Workrooms is shown. It includes 5 subjects: Racial Equity, Workforce Readiness, Best Practices in ABE Reading Instruction, Math Videos on Depth of Knowledge: 3 Problems, and Multilevel ESL Instructors.  ">
            <a:extLst>
              <a:ext uri="{FF2B5EF4-FFF2-40B4-BE49-F238E27FC236}">
                <a16:creationId xmlns:a16="http://schemas.microsoft.com/office/drawing/2014/main" id="{71420540-243E-45F2-BA52-B1AB5CB1ADEE}"/>
              </a:ext>
            </a:extLst>
          </p:cNvPr>
          <p:cNvPicPr>
            <a:picLocks noGrp="1" noChangeAspect="1"/>
          </p:cNvPicPr>
          <p:nvPr>
            <p:ph idx="1"/>
          </p:nvPr>
        </p:nvPicPr>
        <p:blipFill rotWithShape="1">
          <a:blip r:embed="rId3"/>
          <a:srcRect l="29712" t="8341" r="20087" b="1236"/>
          <a:stretch/>
        </p:blipFill>
        <p:spPr>
          <a:xfrm>
            <a:off x="5307370" y="114576"/>
            <a:ext cx="6794194" cy="662884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577950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0FE88-5926-FE1B-E181-84C5278E8081}"/>
              </a:ext>
            </a:extLst>
          </p:cNvPr>
          <p:cNvSpPr>
            <a:spLocks noGrp="1"/>
          </p:cNvSpPr>
          <p:nvPr>
            <p:ph type="title"/>
          </p:nvPr>
        </p:nvSpPr>
        <p:spPr/>
        <p:txBody>
          <a:bodyPr/>
          <a:lstStyle/>
          <a:p>
            <a:r>
              <a:rPr lang="en-US" dirty="0"/>
              <a:t>New Self-Directed Courses</a:t>
            </a:r>
          </a:p>
        </p:txBody>
      </p:sp>
      <p:pic>
        <p:nvPicPr>
          <p:cNvPr id="2049" name="Picture 1" descr="CALPRO logo.">
            <a:extLst>
              <a:ext uri="{FF2B5EF4-FFF2-40B4-BE49-F238E27FC236}">
                <a16:creationId xmlns:a16="http://schemas.microsoft.com/office/drawing/2014/main" id="{8FB187CB-3B4A-6E4B-F685-CC3DE6D7759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38200" y="1081700"/>
            <a:ext cx="1685925" cy="904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4">
            <a:extLst>
              <a:ext uri="{FF2B5EF4-FFF2-40B4-BE49-F238E27FC236}">
                <a16:creationId xmlns:a16="http://schemas.microsoft.com/office/drawing/2014/main" id="{3B059F0B-38F1-3016-1D72-9E3E38F53A81}"/>
              </a:ext>
            </a:extLst>
          </p:cNvPr>
          <p:cNvGraphicFramePr>
            <a:graphicFrameLocks noGrp="1"/>
          </p:cNvGraphicFramePr>
          <p:nvPr>
            <p:ph idx="1"/>
          </p:nvPr>
        </p:nvGraphicFramePr>
        <p:xfrm>
          <a:off x="1681162" y="1138468"/>
          <a:ext cx="5372100" cy="991870"/>
        </p:xfrm>
        <a:graphic>
          <a:graphicData uri="http://schemas.openxmlformats.org/drawingml/2006/table">
            <a:tbl>
              <a:tblPr firstRow="1" firstCol="1" bandRow="1"/>
              <a:tblGrid>
                <a:gridCol w="1700530">
                  <a:extLst>
                    <a:ext uri="{9D8B030D-6E8A-4147-A177-3AD203B41FA5}">
                      <a16:colId xmlns:a16="http://schemas.microsoft.com/office/drawing/2014/main" val="1200077904"/>
                    </a:ext>
                  </a:extLst>
                </a:gridCol>
                <a:gridCol w="3671570">
                  <a:extLst>
                    <a:ext uri="{9D8B030D-6E8A-4147-A177-3AD203B41FA5}">
                      <a16:colId xmlns:a16="http://schemas.microsoft.com/office/drawing/2014/main" val="1508680954"/>
                    </a:ext>
                  </a:extLst>
                </a:gridCol>
              </a:tblGrid>
              <a:tr h="991870">
                <a:tc>
                  <a:txBody>
                    <a:bodyPr/>
                    <a:lstStyle/>
                    <a:p>
                      <a:pPr marL="0" marR="0">
                        <a:spcBef>
                          <a:spcPts val="0"/>
                        </a:spcBef>
                        <a:spcAft>
                          <a:spcPts val="0"/>
                        </a:spcAft>
                      </a:pPr>
                      <a:endParaRPr lang="en-US" sz="1100" dirty="0">
                        <a:solidFill>
                          <a:srgbClr val="242424"/>
                        </a:solidFill>
                        <a:effectLst/>
                        <a:latin typeface="Calibri" panose="020F0502020204030204" pitchFamily="34" charset="0"/>
                        <a:ea typeface="Calibri" panose="020F0502020204030204" pitchFamily="34" charset="0"/>
                      </a:endParaRPr>
                    </a:p>
                  </a:txBody>
                  <a:tcPr marL="9525" marR="9525" marT="9525" marB="9525" anchor="ctr">
                    <a:lnL>
                      <a:noFill/>
                    </a:lnL>
                    <a:lnR>
                      <a:noFill/>
                    </a:lnR>
                    <a:lnT>
                      <a:noFill/>
                    </a:lnT>
                    <a:lnB>
                      <a:noFill/>
                    </a:lnB>
                    <a:solidFill>
                      <a:srgbClr val="FFFFFF"/>
                    </a:solidFill>
                  </a:tcPr>
                </a:tc>
                <a:tc>
                  <a:txBody>
                    <a:bodyPr/>
                    <a:lstStyle/>
                    <a:p>
                      <a:pPr marL="0" marR="0">
                        <a:spcBef>
                          <a:spcPts val="0"/>
                        </a:spcBef>
                        <a:spcAft>
                          <a:spcPts val="0"/>
                        </a:spcAft>
                      </a:pPr>
                      <a:r>
                        <a:rPr lang="en-US" sz="2000" b="1" dirty="0">
                          <a:solidFill>
                            <a:srgbClr val="000000"/>
                          </a:solidFill>
                          <a:effectLst/>
                          <a:latin typeface="Trebuchet MS" panose="020B0603020202020204" pitchFamily="34" charset="0"/>
                          <a:ea typeface="Calibri" panose="020F0502020204030204" pitchFamily="34" charset="0"/>
                        </a:rPr>
                        <a:t>New Self-Directed Courses Available through CALPRO!</a:t>
                      </a:r>
                      <a:r>
                        <a:rPr lang="en-US" sz="11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3769291441"/>
                  </a:ext>
                </a:extLst>
              </a:tr>
            </a:tbl>
          </a:graphicData>
        </a:graphic>
      </p:graphicFrame>
      <p:sp>
        <p:nvSpPr>
          <p:cNvPr id="6" name="Rectangle 2">
            <a:extLst>
              <a:ext uri="{FF2B5EF4-FFF2-40B4-BE49-F238E27FC236}">
                <a16:creationId xmlns:a16="http://schemas.microsoft.com/office/drawing/2014/main" id="{BABBC1E3-F908-6C4E-30E1-1406C1EF5D08}"/>
              </a:ext>
            </a:extLst>
          </p:cNvPr>
          <p:cNvSpPr>
            <a:spLocks noChangeArrowheads="1"/>
          </p:cNvSpPr>
          <p:nvPr/>
        </p:nvSpPr>
        <p:spPr bwMode="auto">
          <a:xfrm>
            <a:off x="1416650" y="2130338"/>
            <a:ext cx="9155345"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CALPRO has many self-directed courses for you to choose from, including two just released courses! These courses include the brand-new </a:t>
            </a: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Teaching Adult English Learners: Principles and Practices </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course and the newly updated</a:t>
            </a:r>
            <a:r>
              <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2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Effective Strategies for Writing Instruction</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course. Each CALPRO self-directed course provides self–study materials and instruction using a wide variety of media. These courses are organized into units. Although participants may choose to do as few or as many units as they wish, participants are eligible to receive a certificate of completion upon completing all units of the course. To receive a certificate for a completed self-directed course, please email </a:t>
            </a:r>
            <a:r>
              <a:rPr kumimoji="0" lang="en-US" altLang="en-US" sz="1100" b="0" i="0" u="none" strike="noStrike" cap="none" normalizeH="0" baseline="0" dirty="0">
                <a:ln>
                  <a:noFill/>
                </a:ln>
                <a:solidFill>
                  <a:srgbClr val="0F6FC5"/>
                </a:solidFill>
                <a:effectLst/>
                <a:latin typeface="Segoe UI" panose="020B0502040204020203" pitchFamily="34" charset="0"/>
                <a:ea typeface="Calibri" panose="020F0502020204030204" pitchFamily="34" charset="0"/>
                <a:cs typeface="Segoe UI" panose="020B0502040204020203" pitchFamily="34" charset="0"/>
                <a:hlinkClick r:id="rId4"/>
              </a:rPr>
              <a:t>calprohelp@air.org</a:t>
            </a:r>
            <a:r>
              <a:rPr kumimoji="0" lang="en-US" altLang="en-US" sz="1100" b="0" i="0" u="none" strike="noStrike" cap="none" normalizeH="0" baseline="0" dirty="0">
                <a:ln>
                  <a:noFill/>
                </a:ln>
                <a:solidFill>
                  <a:srgbClr val="212529"/>
                </a:solidFill>
                <a:effectLst/>
                <a:latin typeface="Segoe UI" panose="020B0502040204020203" pitchFamily="34" charset="0"/>
                <a:ea typeface="Calibri" panose="020F0502020204030204" pitchFamily="34" charset="0"/>
                <a:cs typeface="Segoe UI" panose="020B0502040204020203" pitchFamily="34" charset="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Brand-new!</a:t>
            </a:r>
            <a:r>
              <a:rPr kumimoji="0" lang="en-US" altLang="en-US" sz="1400" b="1" i="1" u="none" strike="noStrike" cap="none" normalizeH="0" baseline="0" dirty="0">
                <a:ln>
                  <a:noFill/>
                </a:ln>
                <a:solidFill>
                  <a:srgbClr val="FF00FF"/>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1400" b="1" i="1" u="none" strike="noStrike" cap="none" normalizeH="0" baseline="0" dirty="0">
                <a:ln>
                  <a:noFill/>
                </a:ln>
                <a:solidFill>
                  <a:srgbClr val="1F3864"/>
                </a:solidFill>
                <a:effectLst/>
                <a:latin typeface="Calibri" panose="020F0502020204030204" pitchFamily="34" charset="0"/>
                <a:ea typeface="Calibri" panose="020F0502020204030204" pitchFamily="34" charset="0"/>
                <a:cs typeface="Calibri" panose="020F0502020204030204" pitchFamily="34" charset="0"/>
              </a:rPr>
              <a:t>Teaching Adult English Learners: Principles and Practices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This new course is designed to support teachers new to working with adult English learners, or ELs. After completing the course, participants will be able to identify and apply appropriate instructional strategies for teaching adult ELs. They will also have strengthened their skills as an instructor and be able to implement classroom management practices to optimize learning in both in-person and virtual learning environments.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F3864"/>
                </a:solidFill>
                <a:effectLst/>
                <a:latin typeface="Calibri" panose="020F0502020204030204" pitchFamily="34" charset="0"/>
                <a:ea typeface="Calibri" panose="020F0502020204030204" pitchFamily="34" charset="0"/>
                <a:cs typeface="Calibri" panose="020F0502020204030204" pitchFamily="34" charset="0"/>
              </a:rPr>
              <a:t>Click </a:t>
            </a:r>
            <a:r>
              <a:rPr kumimoji="0" lang="en-US" altLang="en-US" sz="1200" b="1" i="0" u="none" strike="noStrike" cap="none" normalizeH="0" baseline="0" dirty="0">
                <a:ln>
                  <a:noFill/>
                </a:ln>
                <a:solidFill>
                  <a:srgbClr val="00007F"/>
                </a:solidFill>
                <a:effectLst/>
                <a:latin typeface="Calibri" panose="020F0502020204030204" pitchFamily="34" charset="0"/>
                <a:ea typeface="Calibri" panose="020F0502020204030204" pitchFamily="34" charset="0"/>
                <a:cs typeface="Calibri" panose="020F0502020204030204" pitchFamily="34" charset="0"/>
                <a:hlinkClick r:id="rId5"/>
              </a:rPr>
              <a:t>https://bit.ly/3Xe5BVP</a:t>
            </a:r>
            <a:r>
              <a:rPr kumimoji="0" lang="en-US" altLang="en-US" sz="1200" b="1" i="0" u="none" strike="noStrike" cap="none" normalizeH="0" baseline="0" dirty="0">
                <a:ln>
                  <a:noFill/>
                </a:ln>
                <a:solidFill>
                  <a:srgbClr val="1F3864"/>
                </a:solidFill>
                <a:effectLst/>
                <a:latin typeface="Calibri" panose="020F0502020204030204" pitchFamily="34" charset="0"/>
                <a:ea typeface="Calibri" panose="020F0502020204030204" pitchFamily="34" charset="0"/>
                <a:cs typeface="Calibri" panose="020F0502020204030204" pitchFamily="34" charset="0"/>
              </a:rPr>
              <a:t> to register.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Newly Updated! </a:t>
            </a:r>
            <a:r>
              <a:rPr kumimoji="0" lang="en-US" altLang="en-US" sz="1400" b="1" i="1" u="none" strike="noStrike" cap="none" normalizeH="0" baseline="0" dirty="0">
                <a:ln>
                  <a:noFill/>
                </a:ln>
                <a:solidFill>
                  <a:srgbClr val="1F3864"/>
                </a:solidFill>
                <a:effectLst/>
                <a:latin typeface="Calibri" panose="020F0502020204030204" pitchFamily="34" charset="0"/>
                <a:ea typeface="Calibri" panose="020F0502020204030204" pitchFamily="34" charset="0"/>
                <a:cs typeface="Calibri" panose="020F0502020204030204" pitchFamily="34" charset="0"/>
              </a:rPr>
              <a:t>Effective Strategies for Writing Instruction</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This newly updated course examines the vital role writing plays in ABE, ASE, and ESL instruction, especially in helping learners become college- and career-ready. Participants begin by identifying possible challenges in teaching writing and strategies for overcoming them. Through interactive, multimedia presentations, participants identify the key components of the writing process and discover research-based instructional strategies for supporting their students' writing development. Finally, participants learn how to apply a rubric to evaluate student work and prepare a lesson plan with instruction designed to address students' areas of need.</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F3864"/>
                </a:solidFill>
                <a:effectLst/>
                <a:latin typeface="Calibri" panose="020F0502020204030204" pitchFamily="34" charset="0"/>
                <a:ea typeface="Calibri" panose="020F0502020204030204" pitchFamily="34" charset="0"/>
                <a:cs typeface="Calibri" panose="020F0502020204030204" pitchFamily="34" charset="0"/>
              </a:rPr>
              <a:t>Click </a:t>
            </a:r>
            <a:r>
              <a:rPr kumimoji="0" lang="en-US" altLang="en-US" sz="1200" b="1" i="0" u="none" strike="noStrike" cap="none" normalizeH="0" baseline="0" dirty="0">
                <a:ln>
                  <a:noFill/>
                </a:ln>
                <a:solidFill>
                  <a:srgbClr val="00007F"/>
                </a:solidFill>
                <a:effectLst/>
                <a:latin typeface="Calibri" panose="020F0502020204030204" pitchFamily="34" charset="0"/>
                <a:ea typeface="Calibri" panose="020F0502020204030204" pitchFamily="34" charset="0"/>
                <a:cs typeface="Calibri" panose="020F0502020204030204" pitchFamily="34" charset="0"/>
                <a:hlinkClick r:id="rId6"/>
              </a:rPr>
              <a:t>https://bit.ly/42SJDIS</a:t>
            </a:r>
            <a:r>
              <a:rPr kumimoji="0" lang="en-US" altLang="en-US" sz="1200" b="1" i="0" u="none" strike="noStrike" cap="none" normalizeH="0" baseline="0" dirty="0">
                <a:ln>
                  <a:noFill/>
                </a:ln>
                <a:solidFill>
                  <a:srgbClr val="1F3864"/>
                </a:solidFill>
                <a:effectLst/>
                <a:latin typeface="Calibri" panose="020F0502020204030204" pitchFamily="34" charset="0"/>
                <a:ea typeface="Calibri" panose="020F0502020204030204" pitchFamily="34" charset="0"/>
                <a:cs typeface="Calibri" panose="020F0502020204030204" pitchFamily="34" charset="0"/>
              </a:rPr>
              <a:t> to register.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59299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4EC8-AF29-4854-8DD3-9BBD4243B7F5}"/>
              </a:ext>
            </a:extLst>
          </p:cNvPr>
          <p:cNvSpPr>
            <a:spLocks noGrp="1"/>
          </p:cNvSpPr>
          <p:nvPr>
            <p:ph type="title"/>
          </p:nvPr>
        </p:nvSpPr>
        <p:spPr/>
        <p:txBody>
          <a:bodyPr/>
          <a:lstStyle/>
          <a:p>
            <a:r>
              <a:rPr lang="en-US" dirty="0"/>
              <a:t>Self-Directed Online Courses</a:t>
            </a:r>
          </a:p>
        </p:txBody>
      </p:sp>
      <p:graphicFrame>
        <p:nvGraphicFramePr>
          <p:cNvPr id="7" name="Content Placeholder 4">
            <a:extLst>
              <a:ext uri="{FF2B5EF4-FFF2-40B4-BE49-F238E27FC236}">
                <a16:creationId xmlns:a16="http://schemas.microsoft.com/office/drawing/2014/main" id="{6BFC0794-6AD9-4BD2-946D-4322EC7F531D}"/>
              </a:ext>
            </a:extLst>
          </p:cNvPr>
          <p:cNvGraphicFramePr>
            <a:graphicFrameLocks noGrp="1"/>
          </p:cNvGraphicFramePr>
          <p:nvPr>
            <p:ph idx="1"/>
            <p:extLst>
              <p:ext uri="{D42A27DB-BD31-4B8C-83A1-F6EECF244321}">
                <p14:modId xmlns:p14="http://schemas.microsoft.com/office/powerpoint/2010/main" val="142172815"/>
              </p:ext>
            </p:extLst>
          </p:nvPr>
        </p:nvGraphicFramePr>
        <p:xfrm>
          <a:off x="273368" y="938201"/>
          <a:ext cx="11645264" cy="4981599"/>
        </p:xfrm>
        <a:graphic>
          <a:graphicData uri="http://schemas.openxmlformats.org/drawingml/2006/table">
            <a:tbl>
              <a:tblPr firstRow="1" firstCol="1" bandRow="1">
                <a:tableStyleId>{5C22544A-7EE6-4342-B048-85BDC9FD1C3A}</a:tableStyleId>
              </a:tblPr>
              <a:tblGrid>
                <a:gridCol w="7374930">
                  <a:extLst>
                    <a:ext uri="{9D8B030D-6E8A-4147-A177-3AD203B41FA5}">
                      <a16:colId xmlns:a16="http://schemas.microsoft.com/office/drawing/2014/main" val="2409527181"/>
                    </a:ext>
                  </a:extLst>
                </a:gridCol>
                <a:gridCol w="4270334">
                  <a:extLst>
                    <a:ext uri="{9D8B030D-6E8A-4147-A177-3AD203B41FA5}">
                      <a16:colId xmlns:a16="http://schemas.microsoft.com/office/drawing/2014/main" val="1483154795"/>
                    </a:ext>
                  </a:extLst>
                </a:gridCol>
              </a:tblGrid>
              <a:tr h="406170">
                <a:tc>
                  <a:txBody>
                    <a:bodyPr/>
                    <a:lstStyle/>
                    <a:p>
                      <a:pPr marL="6350" marR="0" indent="-6350" algn="ctr">
                        <a:lnSpc>
                          <a:spcPct val="99000"/>
                        </a:lnSpc>
                        <a:spcBef>
                          <a:spcPts val="0"/>
                        </a:spcBef>
                        <a:spcAft>
                          <a:spcPts val="5"/>
                        </a:spcAft>
                      </a:pPr>
                      <a:r>
                        <a:rPr lang="en-US" sz="1750" dirty="0">
                          <a:effectLst/>
                          <a:latin typeface="+mn-lt"/>
                        </a:rPr>
                        <a:t>Course</a:t>
                      </a:r>
                      <a:endParaRPr lang="en-US" sz="175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3617B"/>
                      </a:solidFill>
                      <a:prstDash val="solid"/>
                      <a:round/>
                      <a:headEnd type="none" w="med" len="med"/>
                      <a:tailEnd type="none" w="med" len="med"/>
                    </a:lnL>
                    <a:lnT w="12700" cap="flat" cmpd="sng" algn="ctr">
                      <a:solidFill>
                        <a:srgbClr val="03617B"/>
                      </a:solidFill>
                      <a:prstDash val="solid"/>
                      <a:round/>
                      <a:headEnd type="none" w="med" len="med"/>
                      <a:tailEnd type="none" w="med" len="med"/>
                    </a:lnT>
                    <a:solidFill>
                      <a:srgbClr val="03617B"/>
                    </a:solidFill>
                  </a:tcPr>
                </a:tc>
                <a:tc>
                  <a:txBody>
                    <a:bodyPr/>
                    <a:lstStyle/>
                    <a:p>
                      <a:pPr marL="6350" marR="0" indent="-6350" algn="ctr">
                        <a:lnSpc>
                          <a:spcPct val="99000"/>
                        </a:lnSpc>
                        <a:spcBef>
                          <a:spcPts val="0"/>
                        </a:spcBef>
                        <a:spcAft>
                          <a:spcPts val="5"/>
                        </a:spcAft>
                      </a:pPr>
                      <a:r>
                        <a:rPr lang="en-US" sz="1750" dirty="0">
                          <a:effectLst/>
                          <a:latin typeface="+mn-lt"/>
                        </a:rPr>
                        <a:t>Intended Audience</a:t>
                      </a:r>
                      <a:endParaRPr lang="en-US" sz="175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ctr">
                    <a:lnR w="12700" cap="flat" cmpd="sng" algn="ctr">
                      <a:solidFill>
                        <a:srgbClr val="03617B"/>
                      </a:solidFill>
                      <a:prstDash val="solid"/>
                      <a:round/>
                      <a:headEnd type="none" w="med" len="med"/>
                      <a:tailEnd type="none" w="med" len="med"/>
                    </a:lnR>
                    <a:lnT w="12700" cap="flat" cmpd="sng" algn="ctr">
                      <a:solidFill>
                        <a:srgbClr val="03617B"/>
                      </a:solidFill>
                      <a:prstDash val="solid"/>
                      <a:round/>
                      <a:headEnd type="none" w="med" len="med"/>
                      <a:tailEnd type="none" w="med" len="med"/>
                    </a:lnT>
                    <a:solidFill>
                      <a:srgbClr val="03617B"/>
                    </a:solidFill>
                  </a:tcPr>
                </a:tc>
                <a:extLst>
                  <a:ext uri="{0D108BD9-81ED-4DB2-BD59-A6C34878D82A}">
                    <a16:rowId xmlns:a16="http://schemas.microsoft.com/office/drawing/2014/main" val="2176576822"/>
                  </a:ext>
                </a:extLst>
              </a:tr>
              <a:tr h="314626">
                <a:tc>
                  <a:txBody>
                    <a:bodyPr/>
                    <a:lstStyle/>
                    <a:p>
                      <a:pPr marL="0" marR="0" indent="0">
                        <a:lnSpc>
                          <a:spcPct val="99000"/>
                        </a:lnSpc>
                        <a:spcBef>
                          <a:spcPts val="0"/>
                        </a:spcBef>
                        <a:spcAft>
                          <a:spcPts val="0"/>
                        </a:spcAft>
                      </a:pPr>
                      <a:r>
                        <a:rPr lang="en-US" sz="1750" b="1" u="none" dirty="0">
                          <a:solidFill>
                            <a:schemeClr val="bg1"/>
                          </a:solidFill>
                          <a:effectLst/>
                          <a:latin typeface="+mn-lt"/>
                          <a:ea typeface="Times New Roman" panose="02020603050405020304" pitchFamily="18" charset="0"/>
                          <a:cs typeface="Times New Roman" panose="02020603050405020304" pitchFamily="18" charset="0"/>
                        </a:rPr>
                        <a:t>Adult Learning and Development</a:t>
                      </a:r>
                      <a:endParaRPr lang="en-US" sz="1750" u="none" dirty="0">
                        <a:solidFill>
                          <a:schemeClr val="bg1"/>
                        </a:solidFill>
                        <a:effectLst/>
                        <a:latin typeface="+mn-lt"/>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3617B"/>
                      </a:solidFill>
                      <a:prstDash val="solid"/>
                      <a:round/>
                      <a:headEnd type="none" w="med" len="med"/>
                      <a:tailEnd type="none" w="med" len="med"/>
                    </a:lnL>
                    <a:solidFill>
                      <a:srgbClr val="03617B"/>
                    </a:solidFill>
                  </a:tcPr>
                </a:tc>
                <a:tc>
                  <a:txBody>
                    <a:bodyPr/>
                    <a:lstStyle/>
                    <a:p>
                      <a:pPr marL="0" marR="0" indent="0" algn="ctr">
                        <a:lnSpc>
                          <a:spcPct val="99000"/>
                        </a:lnSpc>
                        <a:spcBef>
                          <a:spcPts val="0"/>
                        </a:spcBef>
                        <a:spcAft>
                          <a:spcPts val="0"/>
                        </a:spcAft>
                      </a:pPr>
                      <a:r>
                        <a:rPr lang="en-US" sz="1750" dirty="0">
                          <a:solidFill>
                            <a:srgbClr val="000000"/>
                          </a:solidFill>
                          <a:effectLst/>
                          <a:latin typeface="+mn-lt"/>
                          <a:ea typeface="Times New Roman" panose="02020603050405020304" pitchFamily="18" charset="0"/>
                          <a:cs typeface="Times New Roman" panose="02020603050405020304" pitchFamily="18" charset="0"/>
                        </a:rPr>
                        <a:t>All Instructors, Admins</a:t>
                      </a:r>
                    </a:p>
                  </a:txBody>
                  <a:tcPr marL="47625" marR="47625" marT="47625" marB="47625" anchor="ctr">
                    <a:lnR w="12700" cap="flat" cmpd="sng" algn="ctr">
                      <a:solidFill>
                        <a:srgbClr val="03617B"/>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10430281"/>
                  </a:ext>
                </a:extLst>
              </a:tr>
              <a:tr h="314626">
                <a:tc>
                  <a:txBody>
                    <a:bodyPr/>
                    <a:lstStyle/>
                    <a:p>
                      <a:pPr marL="0" marR="0" indent="0">
                        <a:lnSpc>
                          <a:spcPct val="99000"/>
                        </a:lnSpc>
                        <a:spcBef>
                          <a:spcPts val="0"/>
                        </a:spcBef>
                        <a:spcAft>
                          <a:spcPts val="0"/>
                        </a:spcAft>
                      </a:pPr>
                      <a:r>
                        <a:rPr lang="en-US" sz="1750" b="1" u="none" dirty="0">
                          <a:solidFill>
                            <a:schemeClr val="bg1"/>
                          </a:solidFill>
                          <a:effectLst/>
                          <a:latin typeface="+mn-lt"/>
                          <a:ea typeface="Times New Roman" panose="02020603050405020304" pitchFamily="18" charset="0"/>
                          <a:cs typeface="Times New Roman" panose="02020603050405020304" pitchFamily="18" charset="0"/>
                        </a:rPr>
                        <a:t>Advising the Adult Learner: The Teacher's Role</a:t>
                      </a:r>
                      <a:endParaRPr lang="en-US" sz="1750" u="none" dirty="0">
                        <a:solidFill>
                          <a:schemeClr val="bg1"/>
                        </a:solidFill>
                        <a:effectLst/>
                        <a:latin typeface="+mn-lt"/>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3617B"/>
                      </a:solidFill>
                      <a:prstDash val="solid"/>
                      <a:round/>
                      <a:headEnd type="none" w="med" len="med"/>
                      <a:tailEnd type="none" w="med" len="med"/>
                    </a:lnL>
                    <a:solidFill>
                      <a:srgbClr val="03617B"/>
                    </a:solidFill>
                  </a:tcPr>
                </a:tc>
                <a:tc>
                  <a:txBody>
                    <a:bodyPr/>
                    <a:lstStyle/>
                    <a:p>
                      <a:pPr marL="0" marR="0" indent="0" algn="ctr">
                        <a:lnSpc>
                          <a:spcPct val="99000"/>
                        </a:lnSpc>
                        <a:spcBef>
                          <a:spcPts val="0"/>
                        </a:spcBef>
                        <a:spcAft>
                          <a:spcPts val="0"/>
                        </a:spcAft>
                      </a:pPr>
                      <a:r>
                        <a:rPr lang="en-US" sz="1750" dirty="0">
                          <a:solidFill>
                            <a:srgbClr val="000000"/>
                          </a:solidFill>
                          <a:effectLst/>
                          <a:latin typeface="+mn-lt"/>
                          <a:ea typeface="Times New Roman" panose="02020603050405020304" pitchFamily="18" charset="0"/>
                          <a:cs typeface="Times New Roman" panose="02020603050405020304" pitchFamily="18" charset="0"/>
                        </a:rPr>
                        <a:t>All Instructors</a:t>
                      </a:r>
                    </a:p>
                  </a:txBody>
                  <a:tcPr marL="47625" marR="47625" marT="47625" marB="47625" anchor="ctr">
                    <a:lnR w="12700" cap="flat" cmpd="sng" algn="ctr">
                      <a:solidFill>
                        <a:srgbClr val="03617B"/>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30195079"/>
                  </a:ext>
                </a:extLst>
              </a:tr>
              <a:tr h="499527">
                <a:tc>
                  <a:txBody>
                    <a:bodyPr/>
                    <a:lstStyle/>
                    <a:p>
                      <a:pPr marL="0" marR="0" indent="0">
                        <a:lnSpc>
                          <a:spcPct val="99000"/>
                        </a:lnSpc>
                        <a:spcBef>
                          <a:spcPts val="0"/>
                        </a:spcBef>
                        <a:spcAft>
                          <a:spcPts val="0"/>
                        </a:spcAft>
                      </a:pPr>
                      <a:r>
                        <a:rPr lang="en-US" sz="1750" b="1" u="none" dirty="0">
                          <a:solidFill>
                            <a:schemeClr val="bg1"/>
                          </a:solidFill>
                          <a:effectLst/>
                          <a:latin typeface="+mn-lt"/>
                          <a:ea typeface="Times New Roman" panose="02020603050405020304" pitchFamily="18" charset="0"/>
                          <a:cs typeface="Times New Roman" panose="02020603050405020304" pitchFamily="18" charset="0"/>
                        </a:rPr>
                        <a:t>Designing Programs for Adults with Learning Disabilities, Session 1. Awareness for Adult Educators</a:t>
                      </a:r>
                      <a:endParaRPr lang="en-US" sz="1750" u="none" dirty="0">
                        <a:solidFill>
                          <a:schemeClr val="bg1"/>
                        </a:solidFill>
                        <a:effectLst/>
                        <a:latin typeface="+mn-lt"/>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3617B"/>
                      </a:solidFill>
                      <a:prstDash val="solid"/>
                      <a:round/>
                      <a:headEnd type="none" w="med" len="med"/>
                      <a:tailEnd type="none" w="med" len="med"/>
                    </a:lnL>
                    <a:solidFill>
                      <a:srgbClr val="03617B"/>
                    </a:solidFill>
                  </a:tcPr>
                </a:tc>
                <a:tc>
                  <a:txBody>
                    <a:bodyPr/>
                    <a:lstStyle/>
                    <a:p>
                      <a:pPr marL="0" marR="0" indent="0" algn="ctr">
                        <a:lnSpc>
                          <a:spcPct val="99000"/>
                        </a:lnSpc>
                        <a:spcBef>
                          <a:spcPts val="0"/>
                        </a:spcBef>
                        <a:spcAft>
                          <a:spcPts val="0"/>
                        </a:spcAft>
                      </a:pPr>
                      <a:r>
                        <a:rPr lang="en-US" sz="1750" dirty="0">
                          <a:solidFill>
                            <a:srgbClr val="000000"/>
                          </a:solidFill>
                          <a:effectLst/>
                          <a:latin typeface="+mn-lt"/>
                          <a:ea typeface="Times New Roman" panose="02020603050405020304" pitchFamily="18" charset="0"/>
                          <a:cs typeface="Times New Roman" panose="02020603050405020304" pitchFamily="18" charset="0"/>
                        </a:rPr>
                        <a:t>All Instructors, Admins</a:t>
                      </a:r>
                    </a:p>
                  </a:txBody>
                  <a:tcPr marL="47625" marR="47625" marT="47625" marB="47625" anchor="ctr">
                    <a:lnR w="12700" cap="flat" cmpd="sng" algn="ctr">
                      <a:solidFill>
                        <a:srgbClr val="03617B"/>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2978823896"/>
                  </a:ext>
                </a:extLst>
              </a:tr>
              <a:tr h="314626">
                <a:tc>
                  <a:txBody>
                    <a:bodyPr/>
                    <a:lstStyle/>
                    <a:p>
                      <a:pPr marL="0" marR="0" indent="0">
                        <a:lnSpc>
                          <a:spcPct val="99000"/>
                        </a:lnSpc>
                        <a:spcBef>
                          <a:spcPts val="0"/>
                        </a:spcBef>
                        <a:spcAft>
                          <a:spcPts val="0"/>
                        </a:spcAft>
                      </a:pPr>
                      <a:r>
                        <a:rPr lang="en-US" sz="1750" b="1" u="none" dirty="0">
                          <a:solidFill>
                            <a:schemeClr val="bg1"/>
                          </a:solidFill>
                          <a:effectLst/>
                          <a:latin typeface="+mn-lt"/>
                          <a:ea typeface="Times New Roman" panose="02020603050405020304" pitchFamily="18" charset="0"/>
                          <a:cs typeface="Times New Roman" panose="02020603050405020304" pitchFamily="18" charset="0"/>
                        </a:rPr>
                        <a:t>Effective Strategies for Writing Instruction</a:t>
                      </a:r>
                      <a:endParaRPr lang="en-US" sz="1750" u="none" dirty="0">
                        <a:solidFill>
                          <a:schemeClr val="bg1"/>
                        </a:solidFill>
                        <a:effectLst/>
                        <a:latin typeface="+mn-lt"/>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3617B"/>
                      </a:solidFill>
                      <a:prstDash val="solid"/>
                      <a:round/>
                      <a:headEnd type="none" w="med" len="med"/>
                      <a:tailEnd type="none" w="med" len="med"/>
                    </a:lnL>
                    <a:solidFill>
                      <a:srgbClr val="03617B"/>
                    </a:solidFill>
                  </a:tcPr>
                </a:tc>
                <a:tc>
                  <a:txBody>
                    <a:bodyPr/>
                    <a:lstStyle/>
                    <a:p>
                      <a:pPr marL="0" marR="0" indent="0" algn="ctr">
                        <a:lnSpc>
                          <a:spcPct val="99000"/>
                        </a:lnSpc>
                        <a:spcBef>
                          <a:spcPts val="0"/>
                        </a:spcBef>
                        <a:spcAft>
                          <a:spcPts val="0"/>
                        </a:spcAft>
                      </a:pPr>
                      <a:r>
                        <a:rPr lang="en-US" sz="1750" dirty="0">
                          <a:solidFill>
                            <a:srgbClr val="000000"/>
                          </a:solidFill>
                          <a:effectLst/>
                          <a:latin typeface="+mn-lt"/>
                          <a:ea typeface="Times New Roman" panose="02020603050405020304" pitchFamily="18" charset="0"/>
                          <a:cs typeface="Times New Roman" panose="02020603050405020304" pitchFamily="18" charset="0"/>
                        </a:rPr>
                        <a:t>ESL, ABE, ASE Instructors, Admins</a:t>
                      </a:r>
                    </a:p>
                  </a:txBody>
                  <a:tcPr marL="47625" marR="47625" marT="47625" marB="47625" anchor="ctr">
                    <a:lnR w="12700" cap="flat" cmpd="sng" algn="ctr">
                      <a:solidFill>
                        <a:srgbClr val="03617B"/>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2177954378"/>
                  </a:ext>
                </a:extLst>
              </a:tr>
              <a:tr h="314626">
                <a:tc>
                  <a:txBody>
                    <a:bodyPr/>
                    <a:lstStyle/>
                    <a:p>
                      <a:pPr marL="0" marR="0" indent="0">
                        <a:lnSpc>
                          <a:spcPct val="99000"/>
                        </a:lnSpc>
                        <a:spcBef>
                          <a:spcPts val="0"/>
                        </a:spcBef>
                        <a:spcAft>
                          <a:spcPts val="0"/>
                        </a:spcAft>
                      </a:pPr>
                      <a:r>
                        <a:rPr lang="en-US" sz="1750" b="1" u="none" dirty="0">
                          <a:solidFill>
                            <a:schemeClr val="bg1"/>
                          </a:solidFill>
                          <a:effectLst/>
                          <a:latin typeface="+mn-lt"/>
                          <a:ea typeface="Times New Roman" panose="02020603050405020304" pitchFamily="18" charset="0"/>
                          <a:cs typeface="Times New Roman" panose="02020603050405020304" pitchFamily="18" charset="0"/>
                        </a:rPr>
                        <a:t>Introduction to College and Career Readiness Standards</a:t>
                      </a:r>
                      <a:endParaRPr lang="en-US" sz="1750" u="none" dirty="0">
                        <a:solidFill>
                          <a:schemeClr val="bg1"/>
                        </a:solidFill>
                        <a:effectLst/>
                        <a:latin typeface="+mn-lt"/>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3617B"/>
                      </a:solidFill>
                      <a:prstDash val="solid"/>
                      <a:round/>
                      <a:headEnd type="none" w="med" len="med"/>
                      <a:tailEnd type="none" w="med" len="med"/>
                    </a:lnL>
                    <a:solidFill>
                      <a:srgbClr val="03617B"/>
                    </a:solidFill>
                  </a:tcPr>
                </a:tc>
                <a:tc>
                  <a:txBody>
                    <a:bodyPr/>
                    <a:lstStyle/>
                    <a:p>
                      <a:pPr marL="0" marR="0" indent="0" algn="ctr">
                        <a:lnSpc>
                          <a:spcPct val="99000"/>
                        </a:lnSpc>
                        <a:spcBef>
                          <a:spcPts val="0"/>
                        </a:spcBef>
                        <a:spcAft>
                          <a:spcPts val="0"/>
                        </a:spcAft>
                      </a:pPr>
                      <a:r>
                        <a:rPr lang="en-US" sz="1750" dirty="0">
                          <a:solidFill>
                            <a:srgbClr val="000000"/>
                          </a:solidFill>
                          <a:effectLst/>
                          <a:latin typeface="+mn-lt"/>
                          <a:ea typeface="Times New Roman" panose="02020603050405020304" pitchFamily="18" charset="0"/>
                          <a:cs typeface="Times New Roman" panose="02020603050405020304" pitchFamily="18" charset="0"/>
                        </a:rPr>
                        <a:t>ESL, ABE, ASE Instructors, Admins</a:t>
                      </a:r>
                    </a:p>
                  </a:txBody>
                  <a:tcPr marL="47625" marR="47625" marT="47625" marB="47625" anchor="ctr">
                    <a:lnR w="12700" cap="flat" cmpd="sng" algn="ctr">
                      <a:solidFill>
                        <a:srgbClr val="03617B"/>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3088408220"/>
                  </a:ext>
                </a:extLst>
              </a:tr>
              <a:tr h="314626">
                <a:tc>
                  <a:txBody>
                    <a:bodyPr/>
                    <a:lstStyle/>
                    <a:p>
                      <a:pPr marL="0" marR="0" indent="0">
                        <a:lnSpc>
                          <a:spcPct val="99000"/>
                        </a:lnSpc>
                        <a:spcBef>
                          <a:spcPts val="0"/>
                        </a:spcBef>
                        <a:spcAft>
                          <a:spcPts val="0"/>
                        </a:spcAft>
                      </a:pPr>
                      <a:r>
                        <a:rPr lang="en-US" sz="1750" b="1" u="none" dirty="0">
                          <a:solidFill>
                            <a:schemeClr val="bg1"/>
                          </a:solidFill>
                          <a:effectLst/>
                          <a:latin typeface="+mn-lt"/>
                          <a:ea typeface="Times New Roman" panose="02020603050405020304" pitchFamily="18" charset="0"/>
                          <a:cs typeface="Times New Roman" panose="02020603050405020304" pitchFamily="18" charset="0"/>
                        </a:rPr>
                        <a:t>Learner Goal Setting in Adult Education Programs</a:t>
                      </a:r>
                      <a:endParaRPr lang="en-US" sz="1750" u="none" dirty="0">
                        <a:solidFill>
                          <a:schemeClr val="bg1"/>
                        </a:solidFill>
                        <a:effectLst/>
                        <a:latin typeface="+mn-lt"/>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3617B"/>
                      </a:solidFill>
                      <a:prstDash val="solid"/>
                      <a:round/>
                      <a:headEnd type="none" w="med" len="med"/>
                      <a:tailEnd type="none" w="med" len="med"/>
                    </a:lnL>
                    <a:solidFill>
                      <a:srgbClr val="03617B"/>
                    </a:solidFill>
                  </a:tcPr>
                </a:tc>
                <a:tc>
                  <a:txBody>
                    <a:bodyPr/>
                    <a:lstStyle/>
                    <a:p>
                      <a:pPr marL="0" marR="0" indent="0" algn="ctr">
                        <a:lnSpc>
                          <a:spcPct val="99000"/>
                        </a:lnSpc>
                        <a:spcBef>
                          <a:spcPts val="0"/>
                        </a:spcBef>
                        <a:spcAft>
                          <a:spcPts val="0"/>
                        </a:spcAft>
                      </a:pPr>
                      <a:r>
                        <a:rPr lang="en-US" sz="1750" dirty="0">
                          <a:solidFill>
                            <a:srgbClr val="000000"/>
                          </a:solidFill>
                          <a:effectLst/>
                          <a:latin typeface="+mn-lt"/>
                          <a:ea typeface="Times New Roman" panose="02020603050405020304" pitchFamily="18" charset="0"/>
                          <a:cs typeface="Times New Roman" panose="02020603050405020304" pitchFamily="18" charset="0"/>
                        </a:rPr>
                        <a:t>All Instructors, Admins</a:t>
                      </a:r>
                    </a:p>
                  </a:txBody>
                  <a:tcPr marL="47625" marR="47625" marT="47625" marB="47625" anchor="ctr">
                    <a:lnR w="12700" cap="flat" cmpd="sng" algn="ctr">
                      <a:solidFill>
                        <a:srgbClr val="03617B"/>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2571157750"/>
                  </a:ext>
                </a:extLst>
              </a:tr>
              <a:tr h="314626">
                <a:tc>
                  <a:txBody>
                    <a:bodyPr/>
                    <a:lstStyle/>
                    <a:p>
                      <a:pPr marL="0" marR="0" indent="0">
                        <a:lnSpc>
                          <a:spcPct val="99000"/>
                        </a:lnSpc>
                        <a:spcBef>
                          <a:spcPts val="0"/>
                        </a:spcBef>
                        <a:spcAft>
                          <a:spcPts val="0"/>
                        </a:spcAft>
                      </a:pPr>
                      <a:r>
                        <a:rPr lang="en-US" sz="1750" b="1" u="none" dirty="0">
                          <a:solidFill>
                            <a:schemeClr val="bg1"/>
                          </a:solidFill>
                          <a:effectLst/>
                          <a:latin typeface="+mn-lt"/>
                          <a:ea typeface="Times New Roman" panose="02020603050405020304" pitchFamily="18" charset="0"/>
                          <a:cs typeface="Times New Roman" panose="02020603050405020304" pitchFamily="18" charset="0"/>
                        </a:rPr>
                        <a:t>Learner Persistence</a:t>
                      </a:r>
                      <a:endParaRPr lang="en-US" sz="1750" u="none" dirty="0">
                        <a:solidFill>
                          <a:schemeClr val="bg1"/>
                        </a:solidFill>
                        <a:effectLst/>
                        <a:latin typeface="+mn-lt"/>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3617B"/>
                      </a:solidFill>
                      <a:prstDash val="solid"/>
                      <a:round/>
                      <a:headEnd type="none" w="med" len="med"/>
                      <a:tailEnd type="none" w="med" len="med"/>
                    </a:lnL>
                    <a:solidFill>
                      <a:srgbClr val="03617B"/>
                    </a:solidFill>
                  </a:tcPr>
                </a:tc>
                <a:tc>
                  <a:txBody>
                    <a:bodyPr/>
                    <a:lstStyle/>
                    <a:p>
                      <a:pPr marL="0" marR="0" indent="0" algn="ctr">
                        <a:lnSpc>
                          <a:spcPct val="99000"/>
                        </a:lnSpc>
                        <a:spcBef>
                          <a:spcPts val="0"/>
                        </a:spcBef>
                        <a:spcAft>
                          <a:spcPts val="0"/>
                        </a:spcAft>
                      </a:pPr>
                      <a:r>
                        <a:rPr lang="en-US" sz="1750" dirty="0">
                          <a:solidFill>
                            <a:srgbClr val="000000"/>
                          </a:solidFill>
                          <a:effectLst/>
                          <a:latin typeface="+mn-lt"/>
                          <a:ea typeface="Times New Roman" panose="02020603050405020304" pitchFamily="18" charset="0"/>
                          <a:cs typeface="Times New Roman" panose="02020603050405020304" pitchFamily="18" charset="0"/>
                        </a:rPr>
                        <a:t>All Instructors, Admins</a:t>
                      </a:r>
                    </a:p>
                  </a:txBody>
                  <a:tcPr marL="47625" marR="47625" marT="47625" marB="47625" anchor="ctr">
                    <a:lnR w="12700" cap="flat" cmpd="sng" algn="ctr">
                      <a:solidFill>
                        <a:srgbClr val="03617B"/>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2765108295"/>
                  </a:ext>
                </a:extLst>
              </a:tr>
              <a:tr h="314626">
                <a:tc>
                  <a:txBody>
                    <a:bodyPr/>
                    <a:lstStyle/>
                    <a:p>
                      <a:pPr marL="0" marR="0" indent="0">
                        <a:lnSpc>
                          <a:spcPct val="99000"/>
                        </a:lnSpc>
                        <a:spcBef>
                          <a:spcPts val="0"/>
                        </a:spcBef>
                        <a:spcAft>
                          <a:spcPts val="0"/>
                        </a:spcAft>
                      </a:pPr>
                      <a:r>
                        <a:rPr lang="en-US" sz="1750" b="1" u="none" dirty="0">
                          <a:solidFill>
                            <a:schemeClr val="bg1"/>
                          </a:solidFill>
                          <a:effectLst/>
                          <a:latin typeface="+mn-lt"/>
                          <a:ea typeface="Times New Roman" panose="02020603050405020304" pitchFamily="18" charset="0"/>
                          <a:cs typeface="Times New Roman" panose="02020603050405020304" pitchFamily="18" charset="0"/>
                        </a:rPr>
                        <a:t>Math Instructional Strategies</a:t>
                      </a:r>
                      <a:endParaRPr lang="en-US" sz="1750" u="none" dirty="0">
                        <a:solidFill>
                          <a:schemeClr val="bg1"/>
                        </a:solidFill>
                        <a:effectLst/>
                        <a:latin typeface="+mn-lt"/>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3617B"/>
                      </a:solidFill>
                      <a:prstDash val="solid"/>
                      <a:round/>
                      <a:headEnd type="none" w="med" len="med"/>
                      <a:tailEnd type="none" w="med" len="med"/>
                    </a:lnL>
                    <a:solidFill>
                      <a:srgbClr val="03617B"/>
                    </a:solidFill>
                  </a:tcPr>
                </a:tc>
                <a:tc>
                  <a:txBody>
                    <a:bodyPr/>
                    <a:lstStyle/>
                    <a:p>
                      <a:pPr marL="0" marR="0" indent="0" algn="ctr">
                        <a:lnSpc>
                          <a:spcPct val="99000"/>
                        </a:lnSpc>
                        <a:spcBef>
                          <a:spcPts val="0"/>
                        </a:spcBef>
                        <a:spcAft>
                          <a:spcPts val="0"/>
                        </a:spcAft>
                      </a:pPr>
                      <a:r>
                        <a:rPr lang="en-US" sz="1750" dirty="0">
                          <a:solidFill>
                            <a:srgbClr val="000000"/>
                          </a:solidFill>
                          <a:effectLst/>
                          <a:latin typeface="+mn-lt"/>
                          <a:ea typeface="Times New Roman" panose="02020603050405020304" pitchFamily="18" charset="0"/>
                          <a:cs typeface="Times New Roman" panose="02020603050405020304" pitchFamily="18" charset="0"/>
                        </a:rPr>
                        <a:t>ABE, ASE Instructors, Administrators</a:t>
                      </a:r>
                    </a:p>
                  </a:txBody>
                  <a:tcPr marL="47625" marR="47625" marT="47625" marB="47625" anchor="ctr">
                    <a:lnR w="12700" cap="flat" cmpd="sng" algn="ctr">
                      <a:solidFill>
                        <a:srgbClr val="03617B"/>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2387020985"/>
                  </a:ext>
                </a:extLst>
              </a:tr>
              <a:tr h="314626">
                <a:tc>
                  <a:txBody>
                    <a:bodyPr/>
                    <a:lstStyle/>
                    <a:p>
                      <a:pPr marL="0" marR="0" indent="0">
                        <a:lnSpc>
                          <a:spcPct val="99000"/>
                        </a:lnSpc>
                        <a:spcBef>
                          <a:spcPts val="0"/>
                        </a:spcBef>
                        <a:spcAft>
                          <a:spcPts val="0"/>
                        </a:spcAft>
                      </a:pPr>
                      <a:r>
                        <a:rPr lang="en-US" sz="1750" b="1" u="none" dirty="0">
                          <a:solidFill>
                            <a:schemeClr val="bg1"/>
                          </a:solidFill>
                          <a:effectLst/>
                          <a:latin typeface="+mn-lt"/>
                          <a:ea typeface="Times New Roman" panose="02020603050405020304" pitchFamily="18" charset="0"/>
                          <a:cs typeface="Times New Roman" panose="02020603050405020304" pitchFamily="18" charset="0"/>
                        </a:rPr>
                        <a:t>Middle-Skills Job Preparation for Adult Education</a:t>
                      </a:r>
                      <a:endParaRPr lang="en-US" sz="1750" u="none" dirty="0">
                        <a:solidFill>
                          <a:schemeClr val="bg1"/>
                        </a:solidFill>
                        <a:effectLst/>
                        <a:latin typeface="+mn-lt"/>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3617B"/>
                      </a:solidFill>
                      <a:prstDash val="solid"/>
                      <a:round/>
                      <a:headEnd type="none" w="med" len="med"/>
                      <a:tailEnd type="none" w="med" len="med"/>
                    </a:lnL>
                    <a:solidFill>
                      <a:srgbClr val="03617B"/>
                    </a:solidFill>
                  </a:tcPr>
                </a:tc>
                <a:tc>
                  <a:txBody>
                    <a:bodyPr/>
                    <a:lstStyle/>
                    <a:p>
                      <a:pPr marL="0" marR="0" indent="0" algn="ctr">
                        <a:lnSpc>
                          <a:spcPct val="99000"/>
                        </a:lnSpc>
                        <a:spcBef>
                          <a:spcPts val="0"/>
                        </a:spcBef>
                        <a:spcAft>
                          <a:spcPts val="0"/>
                        </a:spcAft>
                      </a:pPr>
                      <a:r>
                        <a:rPr lang="en-US" sz="1750" dirty="0">
                          <a:solidFill>
                            <a:srgbClr val="000000"/>
                          </a:solidFill>
                          <a:effectLst/>
                          <a:latin typeface="+mn-lt"/>
                          <a:ea typeface="Times New Roman" panose="02020603050405020304" pitchFamily="18" charset="0"/>
                          <a:cs typeface="Times New Roman" panose="02020603050405020304" pitchFamily="18" charset="0"/>
                        </a:rPr>
                        <a:t>All Instructors, Admins</a:t>
                      </a:r>
                    </a:p>
                  </a:txBody>
                  <a:tcPr marL="47625" marR="47625" marT="47625" marB="47625" anchor="ctr">
                    <a:lnR w="12700" cap="flat" cmpd="sng" algn="ctr">
                      <a:solidFill>
                        <a:srgbClr val="03617B"/>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225696231"/>
                  </a:ext>
                </a:extLst>
              </a:tr>
              <a:tr h="314626">
                <a:tc>
                  <a:txBody>
                    <a:bodyPr/>
                    <a:lstStyle/>
                    <a:p>
                      <a:pPr marL="0" marR="0" indent="0">
                        <a:lnSpc>
                          <a:spcPct val="99000"/>
                        </a:lnSpc>
                        <a:spcBef>
                          <a:spcPts val="0"/>
                        </a:spcBef>
                        <a:spcAft>
                          <a:spcPts val="0"/>
                        </a:spcAft>
                      </a:pPr>
                      <a:r>
                        <a:rPr lang="en-US" sz="1750" b="1" u="none" dirty="0">
                          <a:solidFill>
                            <a:schemeClr val="bg1"/>
                          </a:solidFill>
                          <a:effectLst/>
                          <a:latin typeface="+mn-lt"/>
                          <a:ea typeface="Times New Roman" panose="02020603050405020304" pitchFamily="18" charset="0"/>
                          <a:cs typeface="Times New Roman" panose="02020603050405020304" pitchFamily="18" charset="0"/>
                        </a:rPr>
                        <a:t>Orientation for New ABE Teachers</a:t>
                      </a:r>
                      <a:endParaRPr lang="en-US" sz="1750" u="none" dirty="0">
                        <a:solidFill>
                          <a:schemeClr val="bg1"/>
                        </a:solidFill>
                        <a:effectLst/>
                        <a:latin typeface="+mn-lt"/>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3617B"/>
                      </a:solidFill>
                      <a:prstDash val="solid"/>
                      <a:round/>
                      <a:headEnd type="none" w="med" len="med"/>
                      <a:tailEnd type="none" w="med" len="med"/>
                    </a:lnL>
                    <a:solidFill>
                      <a:srgbClr val="03617B"/>
                    </a:solidFill>
                  </a:tcPr>
                </a:tc>
                <a:tc>
                  <a:txBody>
                    <a:bodyPr/>
                    <a:lstStyle/>
                    <a:p>
                      <a:pPr marL="0" marR="0" indent="0" algn="ctr">
                        <a:lnSpc>
                          <a:spcPct val="99000"/>
                        </a:lnSpc>
                        <a:spcBef>
                          <a:spcPts val="0"/>
                        </a:spcBef>
                        <a:spcAft>
                          <a:spcPts val="0"/>
                        </a:spcAft>
                      </a:pPr>
                      <a:r>
                        <a:rPr lang="en-US" sz="1750" dirty="0">
                          <a:solidFill>
                            <a:srgbClr val="000000"/>
                          </a:solidFill>
                          <a:effectLst/>
                          <a:latin typeface="+mn-lt"/>
                          <a:ea typeface="Times New Roman" panose="02020603050405020304" pitchFamily="18" charset="0"/>
                          <a:cs typeface="Times New Roman" panose="02020603050405020304" pitchFamily="18" charset="0"/>
                        </a:rPr>
                        <a:t>New ABE Teachers</a:t>
                      </a:r>
                    </a:p>
                  </a:txBody>
                  <a:tcPr marL="47625" marR="47625" marT="47625" marB="47625" anchor="ctr">
                    <a:lnR w="12700" cap="flat" cmpd="sng" algn="ctr">
                      <a:solidFill>
                        <a:srgbClr val="03617B"/>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2107804479"/>
                  </a:ext>
                </a:extLst>
              </a:tr>
              <a:tr h="314626">
                <a:tc>
                  <a:txBody>
                    <a:bodyPr/>
                    <a:lstStyle/>
                    <a:p>
                      <a:pPr marL="0" marR="0" indent="0">
                        <a:lnSpc>
                          <a:spcPct val="99000"/>
                        </a:lnSpc>
                        <a:spcBef>
                          <a:spcPts val="0"/>
                        </a:spcBef>
                        <a:spcAft>
                          <a:spcPts val="0"/>
                        </a:spcAft>
                      </a:pPr>
                      <a:r>
                        <a:rPr lang="en-US" sz="1750" b="1" u="none" dirty="0">
                          <a:solidFill>
                            <a:schemeClr val="bg1"/>
                          </a:solidFill>
                          <a:effectLst/>
                          <a:latin typeface="+mn-lt"/>
                          <a:ea typeface="Times New Roman" panose="02020603050405020304" pitchFamily="18" charset="0"/>
                          <a:cs typeface="Times New Roman" panose="02020603050405020304" pitchFamily="18" charset="0"/>
                        </a:rPr>
                        <a:t>Orientation for New ESL Teachers</a:t>
                      </a:r>
                      <a:endParaRPr lang="en-US" sz="1750" u="none" dirty="0">
                        <a:solidFill>
                          <a:schemeClr val="bg1"/>
                        </a:solidFill>
                        <a:effectLst/>
                        <a:latin typeface="+mn-lt"/>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3617B"/>
                      </a:solidFill>
                      <a:prstDash val="solid"/>
                      <a:round/>
                      <a:headEnd type="none" w="med" len="med"/>
                      <a:tailEnd type="none" w="med" len="med"/>
                    </a:lnL>
                    <a:solidFill>
                      <a:srgbClr val="03617B"/>
                    </a:solidFill>
                  </a:tcPr>
                </a:tc>
                <a:tc>
                  <a:txBody>
                    <a:bodyPr/>
                    <a:lstStyle/>
                    <a:p>
                      <a:pPr marL="0" marR="0" indent="0" algn="ctr">
                        <a:lnSpc>
                          <a:spcPct val="99000"/>
                        </a:lnSpc>
                        <a:spcBef>
                          <a:spcPts val="0"/>
                        </a:spcBef>
                        <a:spcAft>
                          <a:spcPts val="0"/>
                        </a:spcAft>
                      </a:pPr>
                      <a:r>
                        <a:rPr lang="en-US" sz="1750" dirty="0">
                          <a:solidFill>
                            <a:srgbClr val="000000"/>
                          </a:solidFill>
                          <a:effectLst/>
                          <a:latin typeface="+mn-lt"/>
                          <a:ea typeface="Times New Roman" panose="02020603050405020304" pitchFamily="18" charset="0"/>
                          <a:cs typeface="Times New Roman" panose="02020603050405020304" pitchFamily="18" charset="0"/>
                        </a:rPr>
                        <a:t>New ESL Teachers</a:t>
                      </a:r>
                    </a:p>
                  </a:txBody>
                  <a:tcPr marL="47625" marR="47625" marT="47625" marB="47625" anchor="ctr">
                    <a:lnR w="12700" cap="flat" cmpd="sng" algn="ctr">
                      <a:solidFill>
                        <a:srgbClr val="03617B"/>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val="1409708928"/>
                  </a:ext>
                </a:extLst>
              </a:tr>
              <a:tr h="314626">
                <a:tc>
                  <a:txBody>
                    <a:bodyPr/>
                    <a:lstStyle/>
                    <a:p>
                      <a:pPr marL="0" marR="0" indent="0">
                        <a:lnSpc>
                          <a:spcPct val="99000"/>
                        </a:lnSpc>
                        <a:spcBef>
                          <a:spcPts val="0"/>
                        </a:spcBef>
                        <a:spcAft>
                          <a:spcPts val="0"/>
                        </a:spcAft>
                      </a:pPr>
                      <a:r>
                        <a:rPr lang="en-US" sz="1750" b="1" u="none" dirty="0">
                          <a:solidFill>
                            <a:schemeClr val="bg1"/>
                          </a:solidFill>
                          <a:effectLst/>
                          <a:latin typeface="+mn-lt"/>
                          <a:ea typeface="Times New Roman" panose="02020603050405020304" pitchFamily="18" charset="0"/>
                          <a:cs typeface="Times New Roman" panose="02020603050405020304" pitchFamily="18" charset="0"/>
                        </a:rPr>
                        <a:t>Teaching Critical Thinking Skills</a:t>
                      </a:r>
                      <a:endParaRPr lang="en-US" sz="1750" u="none" dirty="0">
                        <a:solidFill>
                          <a:schemeClr val="bg1"/>
                        </a:solidFill>
                        <a:effectLst/>
                        <a:latin typeface="+mn-lt"/>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3617B"/>
                      </a:solidFill>
                      <a:prstDash val="solid"/>
                      <a:round/>
                      <a:headEnd type="none" w="med" len="med"/>
                      <a:tailEnd type="none" w="med" len="med"/>
                    </a:lnL>
                    <a:lnB w="12700" cap="flat" cmpd="sng" algn="ctr">
                      <a:solidFill>
                        <a:srgbClr val="03617B"/>
                      </a:solidFill>
                      <a:prstDash val="solid"/>
                      <a:round/>
                      <a:headEnd type="none" w="med" len="med"/>
                      <a:tailEnd type="none" w="med" len="med"/>
                    </a:lnB>
                    <a:solidFill>
                      <a:srgbClr val="03617B"/>
                    </a:solidFill>
                  </a:tcPr>
                </a:tc>
                <a:tc>
                  <a:txBody>
                    <a:bodyPr/>
                    <a:lstStyle/>
                    <a:p>
                      <a:pPr marL="0" marR="0" indent="0" algn="ctr">
                        <a:lnSpc>
                          <a:spcPct val="99000"/>
                        </a:lnSpc>
                        <a:spcBef>
                          <a:spcPts val="0"/>
                        </a:spcBef>
                        <a:spcAft>
                          <a:spcPts val="0"/>
                        </a:spcAft>
                      </a:pPr>
                      <a:r>
                        <a:rPr lang="en-US" sz="1750" dirty="0">
                          <a:solidFill>
                            <a:srgbClr val="000000"/>
                          </a:solidFill>
                          <a:effectLst/>
                          <a:latin typeface="+mn-lt"/>
                          <a:ea typeface="Times New Roman" panose="02020603050405020304" pitchFamily="18" charset="0"/>
                          <a:cs typeface="Times New Roman" panose="02020603050405020304" pitchFamily="18" charset="0"/>
                        </a:rPr>
                        <a:t>All Instructors, Admins</a:t>
                      </a:r>
                    </a:p>
                  </a:txBody>
                  <a:tcPr marL="47625" marR="47625" marT="47625" marB="47625" anchor="ctr">
                    <a:lnR w="12700" cap="flat" cmpd="sng" algn="ctr">
                      <a:solidFill>
                        <a:srgbClr val="03617B"/>
                      </a:solidFill>
                      <a:prstDash val="solid"/>
                      <a:round/>
                      <a:headEnd type="none" w="med" len="med"/>
                      <a:tailEnd type="none" w="med" len="med"/>
                    </a:lnR>
                    <a:lnB w="12700" cap="flat" cmpd="sng" algn="ctr">
                      <a:solidFill>
                        <a:srgbClr val="03617B"/>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58221366"/>
                  </a:ext>
                </a:extLst>
              </a:tr>
            </a:tbl>
          </a:graphicData>
        </a:graphic>
      </p:graphicFrame>
    </p:spTree>
    <p:extLst>
      <p:ext uri="{BB962C8B-B14F-4D97-AF65-F5344CB8AC3E}">
        <p14:creationId xmlns:p14="http://schemas.microsoft.com/office/powerpoint/2010/main" val="3687913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4EC8-AF29-4854-8DD3-9BBD4243B7F5}"/>
              </a:ext>
            </a:extLst>
          </p:cNvPr>
          <p:cNvSpPr>
            <a:spLocks noGrp="1"/>
          </p:cNvSpPr>
          <p:nvPr>
            <p:ph type="title"/>
          </p:nvPr>
        </p:nvSpPr>
        <p:spPr/>
        <p:txBody>
          <a:bodyPr>
            <a:normAutofit fontScale="90000"/>
          </a:bodyPr>
          <a:lstStyle/>
          <a:p>
            <a:r>
              <a:rPr lang="en-US" dirty="0"/>
              <a:t>2023 Winter/Spring Facilitated Online Courses</a:t>
            </a:r>
          </a:p>
        </p:txBody>
      </p:sp>
      <p:sp>
        <p:nvSpPr>
          <p:cNvPr id="8" name="TextBox 7">
            <a:extLst>
              <a:ext uri="{FF2B5EF4-FFF2-40B4-BE49-F238E27FC236}">
                <a16:creationId xmlns:a16="http://schemas.microsoft.com/office/drawing/2014/main" id="{E662CFD9-1EDB-9AD0-F91E-F6E4B49B7164}"/>
              </a:ext>
            </a:extLst>
          </p:cNvPr>
          <p:cNvSpPr txBox="1"/>
          <p:nvPr/>
        </p:nvSpPr>
        <p:spPr>
          <a:xfrm>
            <a:off x="838200" y="1035766"/>
            <a:ext cx="6104466" cy="369332"/>
          </a:xfrm>
          <a:prstGeom prst="rect">
            <a:avLst/>
          </a:prstGeom>
          <a:noFill/>
        </p:spPr>
        <p:txBody>
          <a:bodyPr wrap="square">
            <a:spAutoFit/>
          </a:bodyPr>
          <a:lstStyle/>
          <a:p>
            <a:pPr marL="0" indent="0">
              <a:buNone/>
            </a:pPr>
            <a:r>
              <a:rPr lang="en-US" b="1" dirty="0"/>
              <a:t>Summer 2023</a:t>
            </a:r>
            <a:endParaRPr lang="en-US" dirty="0"/>
          </a:p>
        </p:txBody>
      </p:sp>
      <p:graphicFrame>
        <p:nvGraphicFramePr>
          <p:cNvPr id="4" name="Table 3">
            <a:extLst>
              <a:ext uri="{FF2B5EF4-FFF2-40B4-BE49-F238E27FC236}">
                <a16:creationId xmlns:a16="http://schemas.microsoft.com/office/drawing/2014/main" id="{B1504988-D811-3364-4825-56E557C78484}"/>
              </a:ext>
            </a:extLst>
          </p:cNvPr>
          <p:cNvGraphicFramePr>
            <a:graphicFrameLocks noGrp="1"/>
          </p:cNvGraphicFramePr>
          <p:nvPr>
            <p:extLst>
              <p:ext uri="{D42A27DB-BD31-4B8C-83A1-F6EECF244321}">
                <p14:modId xmlns:p14="http://schemas.microsoft.com/office/powerpoint/2010/main" val="2207587872"/>
              </p:ext>
            </p:extLst>
          </p:nvPr>
        </p:nvGraphicFramePr>
        <p:xfrm>
          <a:off x="838200" y="1511721"/>
          <a:ext cx="10515599" cy="1441324"/>
        </p:xfrm>
        <a:graphic>
          <a:graphicData uri="http://schemas.openxmlformats.org/drawingml/2006/table">
            <a:tbl>
              <a:tblPr firstRow="1" firstCol="1" bandRow="1">
                <a:tableStyleId>{5C22544A-7EE6-4342-B048-85BDC9FD1C3A}</a:tableStyleId>
              </a:tblPr>
              <a:tblGrid>
                <a:gridCol w="4689248">
                  <a:extLst>
                    <a:ext uri="{9D8B030D-6E8A-4147-A177-3AD203B41FA5}">
                      <a16:colId xmlns:a16="http://schemas.microsoft.com/office/drawing/2014/main" val="3526038852"/>
                    </a:ext>
                  </a:extLst>
                </a:gridCol>
                <a:gridCol w="3004456">
                  <a:extLst>
                    <a:ext uri="{9D8B030D-6E8A-4147-A177-3AD203B41FA5}">
                      <a16:colId xmlns:a16="http://schemas.microsoft.com/office/drawing/2014/main" val="1309671307"/>
                    </a:ext>
                  </a:extLst>
                </a:gridCol>
                <a:gridCol w="2821895">
                  <a:extLst>
                    <a:ext uri="{9D8B030D-6E8A-4147-A177-3AD203B41FA5}">
                      <a16:colId xmlns:a16="http://schemas.microsoft.com/office/drawing/2014/main" val="18471692"/>
                    </a:ext>
                  </a:extLst>
                </a:gridCol>
              </a:tblGrid>
              <a:tr h="166347">
                <a:tc>
                  <a:txBody>
                    <a:bodyPr/>
                    <a:lstStyle/>
                    <a:p>
                      <a:pPr marL="6350" marR="0" indent="-6350" algn="ctr">
                        <a:lnSpc>
                          <a:spcPct val="99000"/>
                        </a:lnSpc>
                        <a:spcBef>
                          <a:spcPts val="0"/>
                        </a:spcBef>
                        <a:spcAft>
                          <a:spcPts val="5"/>
                        </a:spcAft>
                      </a:pPr>
                      <a:r>
                        <a:rPr lang="en-US" sz="1200" dirty="0">
                          <a:effectLst/>
                        </a:rPr>
                        <a:t>Course</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3617B"/>
                    </a:solidFill>
                  </a:tcPr>
                </a:tc>
                <a:tc>
                  <a:txBody>
                    <a:bodyPr/>
                    <a:lstStyle/>
                    <a:p>
                      <a:pPr marL="6350" marR="0" indent="-6350" algn="ctr">
                        <a:lnSpc>
                          <a:spcPct val="99000"/>
                        </a:lnSpc>
                        <a:spcBef>
                          <a:spcPts val="0"/>
                        </a:spcBef>
                        <a:spcAft>
                          <a:spcPts val="5"/>
                        </a:spcAft>
                      </a:pPr>
                      <a:r>
                        <a:rPr lang="en-US" sz="1200" dirty="0">
                          <a:effectLst/>
                        </a:rPr>
                        <a:t>Prospective Facilitator</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3617B"/>
                    </a:solidFill>
                  </a:tcPr>
                </a:tc>
                <a:tc>
                  <a:txBody>
                    <a:bodyPr/>
                    <a:lstStyle/>
                    <a:p>
                      <a:pPr marL="6350" marR="0" indent="-6350" algn="ctr">
                        <a:lnSpc>
                          <a:spcPct val="99000"/>
                        </a:lnSpc>
                        <a:spcBef>
                          <a:spcPts val="0"/>
                        </a:spcBef>
                        <a:spcAft>
                          <a:spcPts val="5"/>
                        </a:spcAft>
                      </a:pPr>
                      <a:r>
                        <a:rPr lang="en-US" sz="1200" dirty="0">
                          <a:effectLst/>
                        </a:rPr>
                        <a:t>Projected Dates</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3617B"/>
                    </a:solidFill>
                  </a:tcPr>
                </a:tc>
                <a:extLst>
                  <a:ext uri="{0D108BD9-81ED-4DB2-BD59-A6C34878D82A}">
                    <a16:rowId xmlns:a16="http://schemas.microsoft.com/office/drawing/2014/main" val="948502381"/>
                  </a:ext>
                </a:extLst>
              </a:tr>
              <a:tr h="420095">
                <a:tc>
                  <a:txBody>
                    <a:bodyPr/>
                    <a:lstStyle/>
                    <a:p>
                      <a:pPr marL="0" marR="0" lvl="0" indent="0" algn="l">
                        <a:lnSpc>
                          <a:spcPct val="99000"/>
                        </a:lnSpc>
                        <a:spcBef>
                          <a:spcPts val="0"/>
                        </a:spcBef>
                        <a:spcAft>
                          <a:spcPts val="5"/>
                        </a:spcAft>
                        <a:buFont typeface="+mj-lt"/>
                        <a:buNone/>
                      </a:pPr>
                      <a:r>
                        <a:rPr lang="en-US" sz="1200" dirty="0">
                          <a:effectLst/>
                        </a:rPr>
                        <a:t>Using Questioning Strategies to Improve Instruction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3617B"/>
                    </a:solidFill>
                  </a:tcPr>
                </a:tc>
                <a:tc>
                  <a:txBody>
                    <a:bodyPr/>
                    <a:lstStyle/>
                    <a:p>
                      <a:pPr marL="6350" marR="0" indent="-6350" algn="l">
                        <a:lnSpc>
                          <a:spcPct val="99000"/>
                        </a:lnSpc>
                        <a:spcBef>
                          <a:spcPts val="0"/>
                        </a:spcBef>
                        <a:spcAft>
                          <a:spcPts val="5"/>
                        </a:spcAft>
                      </a:pPr>
                      <a:r>
                        <a:rPr lang="en-US" sz="1200" dirty="0">
                          <a:effectLst/>
                        </a:rPr>
                        <a:t>Deanne Berryhill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0" indent="-6350" algn="ctr">
                        <a:lnSpc>
                          <a:spcPct val="99000"/>
                        </a:lnSpc>
                        <a:spcBef>
                          <a:spcPts val="0"/>
                        </a:spcBef>
                        <a:spcAft>
                          <a:spcPts val="5"/>
                        </a:spcAft>
                      </a:pPr>
                      <a:r>
                        <a:rPr lang="en-US" sz="1200" dirty="0">
                          <a:effectLst/>
                        </a:rPr>
                        <a:t>7/10/2023 – 8/6/2023</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4016559"/>
                  </a:ext>
                </a:extLst>
              </a:tr>
              <a:tr h="420095">
                <a:tc>
                  <a:txBody>
                    <a:bodyPr/>
                    <a:lstStyle/>
                    <a:p>
                      <a:pPr marL="0" marR="0" lvl="0" indent="0" algn="l">
                        <a:lnSpc>
                          <a:spcPct val="99000"/>
                        </a:lnSpc>
                        <a:spcBef>
                          <a:spcPts val="0"/>
                        </a:spcBef>
                        <a:spcAft>
                          <a:spcPts val="5"/>
                        </a:spcAft>
                        <a:buFont typeface="+mj-lt"/>
                        <a:buNone/>
                      </a:pPr>
                      <a:r>
                        <a:rPr lang="en-US" sz="1200" dirty="0">
                          <a:effectLst/>
                        </a:rPr>
                        <a:t>Understanding the Adult Learner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3617B"/>
                    </a:solidFill>
                  </a:tcPr>
                </a:tc>
                <a:tc>
                  <a:txBody>
                    <a:bodyPr/>
                    <a:lstStyle/>
                    <a:p>
                      <a:pPr marL="6350" marR="0" indent="-6350" algn="l">
                        <a:lnSpc>
                          <a:spcPct val="99000"/>
                        </a:lnSpc>
                        <a:spcBef>
                          <a:spcPts val="0"/>
                        </a:spcBef>
                        <a:spcAft>
                          <a:spcPts val="5"/>
                        </a:spcAft>
                      </a:pPr>
                      <a:r>
                        <a:rPr lang="en-US" sz="1200" dirty="0">
                          <a:effectLst/>
                        </a:rPr>
                        <a:t>Steven Casperite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0" indent="-6350" algn="ctr">
                        <a:lnSpc>
                          <a:spcPct val="99000"/>
                        </a:lnSpc>
                        <a:spcBef>
                          <a:spcPts val="0"/>
                        </a:spcBef>
                        <a:spcAft>
                          <a:spcPts val="5"/>
                        </a:spcAft>
                      </a:pPr>
                      <a:r>
                        <a:rPr lang="en-US" sz="1200" dirty="0">
                          <a:effectLst/>
                        </a:rPr>
                        <a:t>7/17/2023 – 8/13/2023</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7303340"/>
                  </a:ext>
                </a:extLst>
              </a:tr>
              <a:tr h="420095">
                <a:tc>
                  <a:txBody>
                    <a:bodyPr/>
                    <a:lstStyle/>
                    <a:p>
                      <a:pPr marL="0" marR="0" lvl="0" indent="0" algn="l">
                        <a:lnSpc>
                          <a:spcPct val="99000"/>
                        </a:lnSpc>
                        <a:spcBef>
                          <a:spcPts val="0"/>
                        </a:spcBef>
                        <a:spcAft>
                          <a:spcPts val="5"/>
                        </a:spcAft>
                        <a:buFont typeface="+mj-lt"/>
                        <a:buNone/>
                      </a:pPr>
                      <a:r>
                        <a:rPr lang="en-US" sz="1200" dirty="0">
                          <a:effectLst/>
                        </a:rPr>
                        <a:t>Motivation and Persistence for Adult Learners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3617B"/>
                    </a:solidFill>
                  </a:tcPr>
                </a:tc>
                <a:tc>
                  <a:txBody>
                    <a:bodyPr/>
                    <a:lstStyle/>
                    <a:p>
                      <a:pPr marL="6350" marR="0" indent="-6350" algn="l">
                        <a:lnSpc>
                          <a:spcPct val="99000"/>
                        </a:lnSpc>
                        <a:spcBef>
                          <a:spcPts val="0"/>
                        </a:spcBef>
                        <a:spcAft>
                          <a:spcPts val="5"/>
                        </a:spcAft>
                      </a:pPr>
                      <a:r>
                        <a:rPr lang="en-US" sz="1200" dirty="0">
                          <a:effectLst/>
                        </a:rPr>
                        <a:t>Dave Coleman</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0" indent="-6350" algn="ctr">
                        <a:lnSpc>
                          <a:spcPct val="99000"/>
                        </a:lnSpc>
                        <a:spcBef>
                          <a:spcPts val="0"/>
                        </a:spcBef>
                        <a:spcAft>
                          <a:spcPts val="5"/>
                        </a:spcAft>
                      </a:pPr>
                      <a:r>
                        <a:rPr lang="en-US" sz="1200" dirty="0">
                          <a:effectLst/>
                        </a:rPr>
                        <a:t>7/24/2023 – 8/20/2023</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7057429"/>
                  </a:ext>
                </a:extLst>
              </a:tr>
            </a:tbl>
          </a:graphicData>
        </a:graphic>
      </p:graphicFrame>
      <p:sp>
        <p:nvSpPr>
          <p:cNvPr id="9" name="TextBox 8">
            <a:extLst>
              <a:ext uri="{FF2B5EF4-FFF2-40B4-BE49-F238E27FC236}">
                <a16:creationId xmlns:a16="http://schemas.microsoft.com/office/drawing/2014/main" id="{6F089199-5C1D-0CC4-07C0-94145D05C730}"/>
              </a:ext>
            </a:extLst>
          </p:cNvPr>
          <p:cNvSpPr txBox="1"/>
          <p:nvPr/>
        </p:nvSpPr>
        <p:spPr>
          <a:xfrm>
            <a:off x="838200" y="3006356"/>
            <a:ext cx="6104466" cy="369332"/>
          </a:xfrm>
          <a:prstGeom prst="rect">
            <a:avLst/>
          </a:prstGeom>
          <a:noFill/>
        </p:spPr>
        <p:txBody>
          <a:bodyPr wrap="square">
            <a:spAutoFit/>
          </a:bodyPr>
          <a:lstStyle/>
          <a:p>
            <a:pPr marL="0" indent="0">
              <a:buNone/>
            </a:pPr>
            <a:r>
              <a:rPr lang="en-US" b="1" dirty="0"/>
              <a:t>Fall 2023</a:t>
            </a:r>
            <a:endParaRPr lang="en-US" dirty="0"/>
          </a:p>
        </p:txBody>
      </p:sp>
      <p:graphicFrame>
        <p:nvGraphicFramePr>
          <p:cNvPr id="6" name="Table 5">
            <a:extLst>
              <a:ext uri="{FF2B5EF4-FFF2-40B4-BE49-F238E27FC236}">
                <a16:creationId xmlns:a16="http://schemas.microsoft.com/office/drawing/2014/main" id="{6118707B-3623-8186-7C25-76EBDBFFBD65}"/>
              </a:ext>
            </a:extLst>
          </p:cNvPr>
          <p:cNvGraphicFramePr>
            <a:graphicFrameLocks noGrp="1"/>
          </p:cNvGraphicFramePr>
          <p:nvPr>
            <p:extLst>
              <p:ext uri="{D42A27DB-BD31-4B8C-83A1-F6EECF244321}">
                <p14:modId xmlns:p14="http://schemas.microsoft.com/office/powerpoint/2010/main" val="3481940397"/>
              </p:ext>
            </p:extLst>
          </p:nvPr>
        </p:nvGraphicFramePr>
        <p:xfrm>
          <a:off x="838201" y="3429000"/>
          <a:ext cx="10515600" cy="2301690"/>
        </p:xfrm>
        <a:graphic>
          <a:graphicData uri="http://schemas.openxmlformats.org/drawingml/2006/table">
            <a:tbl>
              <a:tblPr firstRow="1" firstCol="1" bandRow="1">
                <a:tableStyleId>{5C22544A-7EE6-4342-B048-85BDC9FD1C3A}</a:tableStyleId>
              </a:tblPr>
              <a:tblGrid>
                <a:gridCol w="4689249">
                  <a:extLst>
                    <a:ext uri="{9D8B030D-6E8A-4147-A177-3AD203B41FA5}">
                      <a16:colId xmlns:a16="http://schemas.microsoft.com/office/drawing/2014/main" val="1220799061"/>
                    </a:ext>
                  </a:extLst>
                </a:gridCol>
                <a:gridCol w="3004456">
                  <a:extLst>
                    <a:ext uri="{9D8B030D-6E8A-4147-A177-3AD203B41FA5}">
                      <a16:colId xmlns:a16="http://schemas.microsoft.com/office/drawing/2014/main" val="2737240807"/>
                    </a:ext>
                  </a:extLst>
                </a:gridCol>
                <a:gridCol w="2821895">
                  <a:extLst>
                    <a:ext uri="{9D8B030D-6E8A-4147-A177-3AD203B41FA5}">
                      <a16:colId xmlns:a16="http://schemas.microsoft.com/office/drawing/2014/main" val="1645826192"/>
                    </a:ext>
                  </a:extLst>
                </a:gridCol>
              </a:tblGrid>
              <a:tr h="165770">
                <a:tc>
                  <a:txBody>
                    <a:bodyPr/>
                    <a:lstStyle/>
                    <a:p>
                      <a:pPr marL="6350" marR="0" indent="-6350" algn="ctr">
                        <a:lnSpc>
                          <a:spcPct val="99000"/>
                        </a:lnSpc>
                        <a:spcBef>
                          <a:spcPts val="0"/>
                        </a:spcBef>
                        <a:spcAft>
                          <a:spcPts val="5"/>
                        </a:spcAft>
                      </a:pPr>
                      <a:r>
                        <a:rPr lang="en-US" sz="1200" b="1" dirty="0">
                          <a:solidFill>
                            <a:schemeClr val="bg1"/>
                          </a:solidFill>
                          <a:effectLst/>
                        </a:rPr>
                        <a:t>Course</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3617B"/>
                    </a:solidFill>
                  </a:tcPr>
                </a:tc>
                <a:tc>
                  <a:txBody>
                    <a:bodyPr/>
                    <a:lstStyle/>
                    <a:p>
                      <a:pPr marL="6350" marR="0" indent="-6350" algn="ctr">
                        <a:lnSpc>
                          <a:spcPct val="99000"/>
                        </a:lnSpc>
                        <a:spcBef>
                          <a:spcPts val="0"/>
                        </a:spcBef>
                        <a:spcAft>
                          <a:spcPts val="5"/>
                        </a:spcAft>
                      </a:pPr>
                      <a:r>
                        <a:rPr lang="en-US" sz="1200" b="1" dirty="0">
                          <a:solidFill>
                            <a:schemeClr val="bg1"/>
                          </a:solidFill>
                          <a:effectLst/>
                        </a:rPr>
                        <a:t>Prospective Facilitator</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3617B"/>
                    </a:solidFill>
                  </a:tcPr>
                </a:tc>
                <a:tc>
                  <a:txBody>
                    <a:bodyPr/>
                    <a:lstStyle/>
                    <a:p>
                      <a:pPr marL="6350" marR="0" indent="-6350" algn="ctr">
                        <a:lnSpc>
                          <a:spcPct val="99000"/>
                        </a:lnSpc>
                        <a:spcBef>
                          <a:spcPts val="0"/>
                        </a:spcBef>
                        <a:spcAft>
                          <a:spcPts val="5"/>
                        </a:spcAft>
                      </a:pPr>
                      <a:r>
                        <a:rPr lang="en-US" sz="1200" b="1" dirty="0">
                          <a:solidFill>
                            <a:schemeClr val="bg1"/>
                          </a:solidFill>
                          <a:effectLst/>
                        </a:rPr>
                        <a:t>Projected Dates</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03617B"/>
                    </a:solidFill>
                  </a:tcPr>
                </a:tc>
                <a:extLst>
                  <a:ext uri="{0D108BD9-81ED-4DB2-BD59-A6C34878D82A}">
                    <a16:rowId xmlns:a16="http://schemas.microsoft.com/office/drawing/2014/main" val="2692177084"/>
                  </a:ext>
                </a:extLst>
              </a:tr>
              <a:tr h="412906">
                <a:tc>
                  <a:txBody>
                    <a:bodyPr/>
                    <a:lstStyle/>
                    <a:p>
                      <a:pPr marL="0" marR="0" lvl="0" indent="0" algn="l">
                        <a:lnSpc>
                          <a:spcPct val="99000"/>
                        </a:lnSpc>
                        <a:spcBef>
                          <a:spcPts val="0"/>
                        </a:spcBef>
                        <a:spcAft>
                          <a:spcPts val="5"/>
                        </a:spcAft>
                        <a:buFont typeface="+mj-lt"/>
                        <a:buNone/>
                      </a:pPr>
                      <a:r>
                        <a:rPr lang="en-US" sz="1200" dirty="0">
                          <a:effectLst/>
                        </a:rPr>
                        <a:t>Managing the Multilevel ESL Classroom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3617B"/>
                    </a:solidFill>
                  </a:tcPr>
                </a:tc>
                <a:tc>
                  <a:txBody>
                    <a:bodyPr/>
                    <a:lstStyle/>
                    <a:p>
                      <a:pPr marL="6350" marR="0" indent="-6350" algn="l">
                        <a:lnSpc>
                          <a:spcPct val="99000"/>
                        </a:lnSpc>
                        <a:spcBef>
                          <a:spcPts val="0"/>
                        </a:spcBef>
                        <a:spcAft>
                          <a:spcPts val="5"/>
                        </a:spcAft>
                      </a:pPr>
                      <a:r>
                        <a:rPr lang="en-US" sz="1200" dirty="0">
                          <a:effectLst/>
                        </a:rPr>
                        <a:t>Estella Banks</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0" indent="-6350" algn="ctr">
                        <a:lnSpc>
                          <a:spcPct val="99000"/>
                        </a:lnSpc>
                        <a:spcBef>
                          <a:spcPts val="0"/>
                        </a:spcBef>
                        <a:spcAft>
                          <a:spcPts val="5"/>
                        </a:spcAft>
                      </a:pPr>
                      <a:r>
                        <a:rPr lang="en-US" sz="1200" dirty="0">
                          <a:effectLst/>
                        </a:rPr>
                        <a:t>9/25/2023 – 10/22/2023</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3359982"/>
                  </a:ext>
                </a:extLst>
              </a:tr>
              <a:tr h="407779">
                <a:tc>
                  <a:txBody>
                    <a:bodyPr/>
                    <a:lstStyle/>
                    <a:p>
                      <a:pPr marL="0" marR="0" lvl="0" indent="0" algn="l">
                        <a:lnSpc>
                          <a:spcPct val="99000"/>
                        </a:lnSpc>
                        <a:spcBef>
                          <a:spcPts val="0"/>
                        </a:spcBef>
                        <a:spcAft>
                          <a:spcPts val="5"/>
                        </a:spcAft>
                        <a:buFont typeface="+mj-lt"/>
                        <a:buNone/>
                      </a:pPr>
                      <a:r>
                        <a:rPr lang="en-US" sz="1200" dirty="0">
                          <a:effectLst/>
                        </a:rPr>
                        <a:t>Accelerated Learning to Facilitate Career Pathways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3617B"/>
                    </a:solidFill>
                  </a:tcPr>
                </a:tc>
                <a:tc>
                  <a:txBody>
                    <a:bodyPr/>
                    <a:lstStyle/>
                    <a:p>
                      <a:pPr marL="6350" marR="0" indent="-6350" algn="l">
                        <a:lnSpc>
                          <a:spcPct val="99000"/>
                        </a:lnSpc>
                        <a:spcBef>
                          <a:spcPts val="0"/>
                        </a:spcBef>
                        <a:spcAft>
                          <a:spcPts val="5"/>
                        </a:spcAft>
                      </a:pPr>
                      <a:r>
                        <a:rPr lang="en-US" sz="1200" dirty="0">
                          <a:effectLst/>
                        </a:rPr>
                        <a:t>Kathleen Porter</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0" indent="-6350" algn="ctr">
                        <a:lnSpc>
                          <a:spcPct val="99000"/>
                        </a:lnSpc>
                        <a:spcBef>
                          <a:spcPts val="0"/>
                        </a:spcBef>
                        <a:spcAft>
                          <a:spcPts val="5"/>
                        </a:spcAft>
                      </a:pPr>
                      <a:r>
                        <a:rPr lang="en-US" sz="1200" dirty="0">
                          <a:effectLst/>
                        </a:rPr>
                        <a:t>10/2/2023 – 10/29/2023</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0968577"/>
                  </a:ext>
                </a:extLst>
              </a:tr>
              <a:tr h="407779">
                <a:tc>
                  <a:txBody>
                    <a:bodyPr/>
                    <a:lstStyle/>
                    <a:p>
                      <a:pPr marL="0" marR="0" lvl="0" indent="0" algn="l">
                        <a:lnSpc>
                          <a:spcPct val="99000"/>
                        </a:lnSpc>
                        <a:spcBef>
                          <a:spcPts val="0"/>
                        </a:spcBef>
                        <a:spcAft>
                          <a:spcPts val="5"/>
                        </a:spcAft>
                        <a:buFont typeface="+mj-lt"/>
                        <a:buNone/>
                      </a:pPr>
                      <a:r>
                        <a:rPr lang="en-US" sz="1200" dirty="0">
                          <a:effectLst/>
                        </a:rPr>
                        <a:t>Teaching Adults to Read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3617B"/>
                    </a:solidFill>
                  </a:tcPr>
                </a:tc>
                <a:tc>
                  <a:txBody>
                    <a:bodyPr/>
                    <a:lstStyle/>
                    <a:p>
                      <a:pPr marL="6350" marR="0" indent="-6350" algn="l">
                        <a:lnSpc>
                          <a:spcPct val="99000"/>
                        </a:lnSpc>
                        <a:spcBef>
                          <a:spcPts val="0"/>
                        </a:spcBef>
                        <a:spcAft>
                          <a:spcPts val="5"/>
                        </a:spcAft>
                      </a:pPr>
                      <a:r>
                        <a:rPr lang="en-US" sz="1200" dirty="0">
                          <a:effectLst/>
                        </a:rPr>
                        <a:t>Kristi Reyes</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0" indent="-6350" algn="ctr">
                        <a:lnSpc>
                          <a:spcPct val="99000"/>
                        </a:lnSpc>
                        <a:spcBef>
                          <a:spcPts val="0"/>
                        </a:spcBef>
                        <a:spcAft>
                          <a:spcPts val="5"/>
                        </a:spcAft>
                      </a:pPr>
                      <a:r>
                        <a:rPr lang="en-US" sz="1200" dirty="0">
                          <a:effectLst/>
                        </a:rPr>
                        <a:t>10/9/2023 – 11/5/2023</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7788944"/>
                  </a:ext>
                </a:extLst>
              </a:tr>
              <a:tr h="484408">
                <a:tc>
                  <a:txBody>
                    <a:bodyPr/>
                    <a:lstStyle/>
                    <a:p>
                      <a:pPr marL="0" marR="0" lvl="0" indent="0" algn="l">
                        <a:lnSpc>
                          <a:spcPct val="99000"/>
                        </a:lnSpc>
                        <a:spcBef>
                          <a:spcPts val="0"/>
                        </a:spcBef>
                        <a:spcAft>
                          <a:spcPts val="5"/>
                        </a:spcAft>
                        <a:buFont typeface="+mj-lt"/>
                        <a:buNone/>
                      </a:pPr>
                      <a:r>
                        <a:rPr lang="en-US" sz="1200" dirty="0">
                          <a:effectLst/>
                        </a:rPr>
                        <a:t>College and Career Readiness Standards for English Language Arts Implementation and Application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3617B"/>
                    </a:solidFill>
                  </a:tcPr>
                </a:tc>
                <a:tc>
                  <a:txBody>
                    <a:bodyPr/>
                    <a:lstStyle/>
                    <a:p>
                      <a:pPr marL="6350" marR="0" indent="-6350" algn="l">
                        <a:lnSpc>
                          <a:spcPct val="99000"/>
                        </a:lnSpc>
                        <a:spcBef>
                          <a:spcPts val="0"/>
                        </a:spcBef>
                        <a:spcAft>
                          <a:spcPts val="5"/>
                        </a:spcAft>
                      </a:pPr>
                      <a:r>
                        <a:rPr lang="en-US" sz="1200" dirty="0">
                          <a:effectLst/>
                        </a:rPr>
                        <a:t>Deanne Berryhill</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0" indent="-6350" algn="ctr">
                        <a:lnSpc>
                          <a:spcPct val="99000"/>
                        </a:lnSpc>
                        <a:spcBef>
                          <a:spcPts val="0"/>
                        </a:spcBef>
                        <a:spcAft>
                          <a:spcPts val="5"/>
                        </a:spcAft>
                      </a:pPr>
                      <a:r>
                        <a:rPr lang="en-US" sz="1200" dirty="0">
                          <a:effectLst/>
                        </a:rPr>
                        <a:t>10/16/2023 – 11/12/2023</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0450610"/>
                  </a:ext>
                </a:extLst>
              </a:tr>
              <a:tr h="407779">
                <a:tc>
                  <a:txBody>
                    <a:bodyPr/>
                    <a:lstStyle/>
                    <a:p>
                      <a:pPr marL="0" marR="0" lvl="0" indent="0" algn="l">
                        <a:lnSpc>
                          <a:spcPct val="99000"/>
                        </a:lnSpc>
                        <a:spcBef>
                          <a:spcPts val="0"/>
                        </a:spcBef>
                        <a:spcAft>
                          <a:spcPts val="5"/>
                        </a:spcAft>
                        <a:buFont typeface="+mj-lt"/>
                        <a:buNone/>
                      </a:pPr>
                      <a:r>
                        <a:rPr lang="en-US" sz="1200" dirty="0">
                          <a:effectLst/>
                        </a:rPr>
                        <a:t>Mastering the English Language Proficiency Standards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3617B"/>
                    </a:solidFill>
                  </a:tcPr>
                </a:tc>
                <a:tc>
                  <a:txBody>
                    <a:bodyPr/>
                    <a:lstStyle/>
                    <a:p>
                      <a:pPr marL="6350" marR="0" indent="-6350" algn="l">
                        <a:lnSpc>
                          <a:spcPct val="99000"/>
                        </a:lnSpc>
                        <a:spcBef>
                          <a:spcPts val="0"/>
                        </a:spcBef>
                        <a:spcAft>
                          <a:spcPts val="5"/>
                        </a:spcAft>
                      </a:pPr>
                      <a:r>
                        <a:rPr lang="en-US" sz="1200" dirty="0">
                          <a:effectLst/>
                        </a:rPr>
                        <a:t>Martha Clayton</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6350" marR="0" indent="-6350" algn="ctr">
                        <a:lnSpc>
                          <a:spcPct val="99000"/>
                        </a:lnSpc>
                        <a:spcBef>
                          <a:spcPts val="0"/>
                        </a:spcBef>
                        <a:spcAft>
                          <a:spcPts val="5"/>
                        </a:spcAft>
                      </a:pPr>
                      <a:r>
                        <a:rPr lang="en-US" sz="1200" dirty="0">
                          <a:effectLst/>
                        </a:rPr>
                        <a:t>10/23/2023 – 11/19/2023</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80198384"/>
                  </a:ext>
                </a:extLst>
              </a:tr>
            </a:tbl>
          </a:graphicData>
        </a:graphic>
      </p:graphicFrame>
    </p:spTree>
    <p:extLst>
      <p:ext uri="{BB962C8B-B14F-4D97-AF65-F5344CB8AC3E}">
        <p14:creationId xmlns:p14="http://schemas.microsoft.com/office/powerpoint/2010/main" val="3566994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4EC8-AF29-4854-8DD3-9BBD4243B7F5}"/>
              </a:ext>
            </a:extLst>
          </p:cNvPr>
          <p:cNvSpPr>
            <a:spLocks noGrp="1"/>
          </p:cNvSpPr>
          <p:nvPr>
            <p:ph type="title"/>
          </p:nvPr>
        </p:nvSpPr>
        <p:spPr/>
        <p:txBody>
          <a:bodyPr/>
          <a:lstStyle/>
          <a:p>
            <a:r>
              <a:rPr lang="en-US" dirty="0"/>
              <a:t>Questions</a:t>
            </a:r>
          </a:p>
        </p:txBody>
      </p:sp>
      <p:sp>
        <p:nvSpPr>
          <p:cNvPr id="4" name="Content Placeholder 3">
            <a:extLst>
              <a:ext uri="{FF2B5EF4-FFF2-40B4-BE49-F238E27FC236}">
                <a16:creationId xmlns:a16="http://schemas.microsoft.com/office/drawing/2014/main" id="{326C6215-4A5C-42CF-9C3D-C6C9A76B66F5}"/>
              </a:ext>
            </a:extLst>
          </p:cNvPr>
          <p:cNvSpPr>
            <a:spLocks noGrp="1"/>
          </p:cNvSpPr>
          <p:nvPr>
            <p:ph idx="1"/>
          </p:nvPr>
        </p:nvSpPr>
        <p:spPr/>
        <p:txBody>
          <a:bodyPr/>
          <a:lstStyle/>
          <a:p>
            <a:pPr marL="0" indent="0">
              <a:buNone/>
            </a:pPr>
            <a:r>
              <a:rPr lang="en-US" dirty="0"/>
              <a:t>In the chat…</a:t>
            </a:r>
          </a:p>
          <a:p>
            <a:pPr marL="514350" indent="-514350">
              <a:buAutoNum type="arabicPeriod"/>
            </a:pPr>
            <a:r>
              <a:rPr lang="en-US" dirty="0"/>
              <a:t>What are some of the main challenges and opportunities your program faces in the coming year and beyond?</a:t>
            </a:r>
          </a:p>
          <a:p>
            <a:pPr marL="514350" indent="-514350">
              <a:buAutoNum type="arabicPeriod"/>
            </a:pPr>
            <a:r>
              <a:rPr lang="en-US" dirty="0"/>
              <a:t>What PD topics would help you most in meeting your goals?</a:t>
            </a:r>
          </a:p>
        </p:txBody>
      </p:sp>
    </p:spTree>
    <p:extLst>
      <p:ext uri="{BB962C8B-B14F-4D97-AF65-F5344CB8AC3E}">
        <p14:creationId xmlns:p14="http://schemas.microsoft.com/office/powerpoint/2010/main" val="2541265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D23E-7F67-4059-A442-9486309116C4}"/>
              </a:ext>
            </a:extLst>
          </p:cNvPr>
          <p:cNvSpPr>
            <a:spLocks noGrp="1"/>
          </p:cNvSpPr>
          <p:nvPr>
            <p:ph type="title"/>
          </p:nvPr>
        </p:nvSpPr>
        <p:spPr>
          <a:xfrm>
            <a:off x="838200" y="21775"/>
            <a:ext cx="10515600" cy="854525"/>
          </a:xfrm>
        </p:spPr>
        <p:txBody>
          <a:bodyPr/>
          <a:lstStyle/>
          <a:p>
            <a:r>
              <a:rPr lang="en-US" dirty="0"/>
              <a:t>Plan Your Program PD with CALPRO</a:t>
            </a:r>
          </a:p>
        </p:txBody>
      </p:sp>
      <p:sp>
        <p:nvSpPr>
          <p:cNvPr id="3" name="Content Placeholder 2">
            <a:extLst>
              <a:ext uri="{FF2B5EF4-FFF2-40B4-BE49-F238E27FC236}">
                <a16:creationId xmlns:a16="http://schemas.microsoft.com/office/drawing/2014/main" id="{B00913F6-AEE1-4F63-9B97-87951A10C06A}"/>
              </a:ext>
            </a:extLst>
          </p:cNvPr>
          <p:cNvSpPr>
            <a:spLocks noGrp="1"/>
          </p:cNvSpPr>
          <p:nvPr>
            <p:ph idx="1"/>
          </p:nvPr>
        </p:nvSpPr>
        <p:spPr/>
        <p:txBody>
          <a:bodyPr vert="horz" lIns="91440" tIns="45720" rIns="91440" bIns="45720" rtlCol="0" anchor="t">
            <a:normAutofit/>
          </a:bodyPr>
          <a:lstStyle/>
          <a:p>
            <a:pPr marL="0" indent="0" algn="ctr">
              <a:buNone/>
            </a:pPr>
            <a:r>
              <a:rPr lang="en-US" dirty="0"/>
              <a:t>Professional Development Highlights for 2023-24</a:t>
            </a:r>
          </a:p>
          <a:p>
            <a:pPr marL="0" indent="0" algn="ctr">
              <a:buNone/>
            </a:pPr>
            <a:r>
              <a:rPr lang="en-US" dirty="0"/>
              <a:t>Please consider these for yourself and your staff!</a:t>
            </a:r>
          </a:p>
          <a:p>
            <a:pPr marL="0" indent="0" algn="ctr">
              <a:buNone/>
            </a:pPr>
            <a:r>
              <a:rPr lang="en-US" dirty="0"/>
              <a:t>Please visit us at: </a:t>
            </a:r>
            <a:r>
              <a:rPr lang="en-US" dirty="0">
                <a:hlinkClick r:id="rId2"/>
              </a:rPr>
              <a:t>www.calpro-online.org</a:t>
            </a:r>
            <a:endParaRPr lang="en-US" dirty="0"/>
          </a:p>
        </p:txBody>
      </p:sp>
      <p:sp>
        <p:nvSpPr>
          <p:cNvPr id="5" name="Rectangle 5">
            <a:extLst>
              <a:ext uri="{FF2B5EF4-FFF2-40B4-BE49-F238E27FC236}">
                <a16:creationId xmlns:a16="http://schemas.microsoft.com/office/drawing/2014/main" id="{2DD865BF-00F9-3062-D634-BBC29A5ACCC4}"/>
              </a:ext>
            </a:extLst>
          </p:cNvPr>
          <p:cNvSpPr>
            <a:spLocks noChangeArrowheads="1"/>
          </p:cNvSpPr>
          <p:nvPr/>
        </p:nvSpPr>
        <p:spPr bwMode="auto">
          <a:xfrm>
            <a:off x="3981065" y="3401367"/>
            <a:ext cx="422987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12529"/>
                </a:solidFill>
                <a:effectLst/>
                <a:latin typeface="+mn-lt"/>
              </a:rPr>
              <a:t>American Institutes for Research</a:t>
            </a:r>
            <a:br>
              <a:rPr kumimoji="0" lang="en-US" altLang="en-US" sz="2400" b="0" i="0" u="none" strike="noStrike" cap="none" normalizeH="0" baseline="0" dirty="0">
                <a:ln>
                  <a:noFill/>
                </a:ln>
                <a:solidFill>
                  <a:srgbClr val="212529"/>
                </a:solidFill>
                <a:effectLst/>
                <a:latin typeface="+mn-lt"/>
              </a:rPr>
            </a:br>
            <a:r>
              <a:rPr kumimoji="0" lang="en-US" altLang="en-US" sz="2400" b="0" i="0" u="none" strike="noStrike" cap="none" normalizeH="0" baseline="0" dirty="0">
                <a:ln>
                  <a:noFill/>
                </a:ln>
                <a:solidFill>
                  <a:srgbClr val="212529"/>
                </a:solidFill>
                <a:effectLst/>
                <a:latin typeface="+mn-lt"/>
              </a:rPr>
              <a:t>2151 River Plaza Drive, Suite 320</a:t>
            </a:r>
            <a:br>
              <a:rPr kumimoji="0" lang="en-US" altLang="en-US" sz="2400" b="0" i="0" u="none" strike="noStrike" cap="none" normalizeH="0" baseline="0" dirty="0">
                <a:ln>
                  <a:noFill/>
                </a:ln>
                <a:solidFill>
                  <a:srgbClr val="212529"/>
                </a:solidFill>
                <a:effectLst/>
                <a:latin typeface="+mn-lt"/>
              </a:rPr>
            </a:br>
            <a:r>
              <a:rPr kumimoji="0" lang="en-US" altLang="en-US" sz="2400" b="0" i="0" u="none" strike="noStrike" cap="none" normalizeH="0" baseline="0" dirty="0">
                <a:ln>
                  <a:noFill/>
                </a:ln>
                <a:solidFill>
                  <a:srgbClr val="212529"/>
                </a:solidFill>
                <a:effectLst/>
                <a:latin typeface="+mn-lt"/>
              </a:rPr>
              <a:t>Sacramento, CA 95833</a:t>
            </a:r>
            <a:endParaRPr kumimoji="0" lang="en-US" altLang="en-US" sz="2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12529"/>
                </a:solidFill>
                <a:effectLst/>
                <a:latin typeface="+mn-lt"/>
              </a:rPr>
              <a:t> Telephone: 916-286-8803</a:t>
            </a:r>
            <a:br>
              <a:rPr kumimoji="0" lang="en-US" altLang="en-US" sz="2400" b="0" i="0" u="none" strike="noStrike" cap="none" normalizeH="0" baseline="0" dirty="0">
                <a:ln>
                  <a:noFill/>
                </a:ln>
                <a:solidFill>
                  <a:srgbClr val="212529"/>
                </a:solidFill>
                <a:effectLst/>
                <a:latin typeface="+mn-lt"/>
              </a:rPr>
            </a:br>
            <a:r>
              <a:rPr kumimoji="0" lang="en-US" altLang="en-US" sz="2400" b="0" i="0" u="none" strike="noStrike" cap="none" normalizeH="0" baseline="0" dirty="0">
                <a:ln>
                  <a:noFill/>
                </a:ln>
                <a:solidFill>
                  <a:srgbClr val="212529"/>
                </a:solidFill>
                <a:effectLst/>
                <a:latin typeface="+mn-lt"/>
              </a:rPr>
              <a:t>   E-mail: </a:t>
            </a:r>
            <a:r>
              <a:rPr kumimoji="0" lang="en-US" altLang="en-US" sz="2400" b="1" i="0" u="none" strike="noStrike" cap="none" normalizeH="0" baseline="0" dirty="0">
                <a:ln>
                  <a:noFill/>
                </a:ln>
                <a:solidFill>
                  <a:srgbClr val="2969A1"/>
                </a:solidFill>
                <a:effectLst/>
                <a:latin typeface="+mn-lt"/>
                <a:hlinkClick r:id="rId3"/>
              </a:rPr>
              <a:t>calpro@air.org</a:t>
            </a:r>
            <a:endParaRPr kumimoji="0" lang="en-US" altLang="en-US" sz="2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653633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D23E-7F67-4059-A442-9486309116C4}"/>
              </a:ext>
            </a:extLst>
          </p:cNvPr>
          <p:cNvSpPr>
            <a:spLocks noGrp="1"/>
          </p:cNvSpPr>
          <p:nvPr>
            <p:ph type="title"/>
          </p:nvPr>
        </p:nvSpPr>
        <p:spPr/>
        <p:txBody>
          <a:bodyPr/>
          <a:lstStyle/>
          <a:p>
            <a:r>
              <a:rPr lang="en-US" dirty="0"/>
              <a:t>MISSION</a:t>
            </a:r>
          </a:p>
        </p:txBody>
      </p:sp>
      <p:sp>
        <p:nvSpPr>
          <p:cNvPr id="3" name="Content Placeholder 2">
            <a:extLst>
              <a:ext uri="{FF2B5EF4-FFF2-40B4-BE49-F238E27FC236}">
                <a16:creationId xmlns:a16="http://schemas.microsoft.com/office/drawing/2014/main" id="{B00913F6-AEE1-4F63-9B97-87951A10C06A}"/>
              </a:ext>
            </a:extLst>
          </p:cNvPr>
          <p:cNvSpPr>
            <a:spLocks noGrp="1"/>
          </p:cNvSpPr>
          <p:nvPr>
            <p:ph idx="1"/>
          </p:nvPr>
        </p:nvSpPr>
        <p:spPr/>
        <p:txBody>
          <a:bodyPr/>
          <a:lstStyle/>
          <a:p>
            <a:pPr marL="0" indent="0">
              <a:buNone/>
            </a:pPr>
            <a:r>
              <a:rPr lang="en-US" dirty="0"/>
              <a:t>The mission of CALPRO is to foster continuous program improvement through a comprehensive, statewide approach to high-quality professional development for the full range of adult education and literacy providers working in agencies funded by the adult education system in California. CALPRO is conducted by the American Institutes for Research under contract with CDE.</a:t>
            </a:r>
          </a:p>
        </p:txBody>
      </p:sp>
    </p:spTree>
    <p:extLst>
      <p:ext uri="{BB962C8B-B14F-4D97-AF65-F5344CB8AC3E}">
        <p14:creationId xmlns:p14="http://schemas.microsoft.com/office/powerpoint/2010/main" val="1618223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D23E-7F67-4059-A442-9486309116C4}"/>
              </a:ext>
            </a:extLst>
          </p:cNvPr>
          <p:cNvSpPr>
            <a:spLocks noGrp="1"/>
          </p:cNvSpPr>
          <p:nvPr>
            <p:ph type="title"/>
          </p:nvPr>
        </p:nvSpPr>
        <p:spPr/>
        <p:txBody>
          <a:bodyPr/>
          <a:lstStyle/>
          <a:p>
            <a:r>
              <a:rPr lang="en-US" dirty="0"/>
              <a:t>GOAL</a:t>
            </a:r>
          </a:p>
        </p:txBody>
      </p:sp>
      <p:sp>
        <p:nvSpPr>
          <p:cNvPr id="3" name="Content Placeholder 2">
            <a:extLst>
              <a:ext uri="{FF2B5EF4-FFF2-40B4-BE49-F238E27FC236}">
                <a16:creationId xmlns:a16="http://schemas.microsoft.com/office/drawing/2014/main" id="{B00913F6-AEE1-4F63-9B97-87951A10C06A}"/>
              </a:ext>
            </a:extLst>
          </p:cNvPr>
          <p:cNvSpPr>
            <a:spLocks noGrp="1"/>
          </p:cNvSpPr>
          <p:nvPr>
            <p:ph idx="1"/>
          </p:nvPr>
        </p:nvSpPr>
        <p:spPr/>
        <p:txBody>
          <a:bodyPr/>
          <a:lstStyle/>
          <a:p>
            <a:pPr marL="0" indent="0">
              <a:buNone/>
            </a:pPr>
            <a:r>
              <a:rPr lang="en-US" dirty="0"/>
              <a:t>The ultimate goal of CALPRO in providing professional development opportunities for adult educators is to enhance student learning gains and to help adult learners meet their goals as productive workers, family and community members, and lifelong learners.</a:t>
            </a:r>
          </a:p>
        </p:txBody>
      </p:sp>
    </p:spTree>
    <p:extLst>
      <p:ext uri="{BB962C8B-B14F-4D97-AF65-F5344CB8AC3E}">
        <p14:creationId xmlns:p14="http://schemas.microsoft.com/office/powerpoint/2010/main" val="3253157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D23E-7F67-4059-A442-9486309116C4}"/>
              </a:ext>
            </a:extLst>
          </p:cNvPr>
          <p:cNvSpPr>
            <a:spLocks noGrp="1"/>
          </p:cNvSpPr>
          <p:nvPr>
            <p:ph type="title"/>
          </p:nvPr>
        </p:nvSpPr>
        <p:spPr/>
        <p:txBody>
          <a:bodyPr/>
          <a:lstStyle/>
          <a:p>
            <a:r>
              <a:rPr lang="en-US" dirty="0"/>
              <a:t>CALPRO 2023-24 Highlights</a:t>
            </a:r>
          </a:p>
        </p:txBody>
      </p:sp>
      <p:sp>
        <p:nvSpPr>
          <p:cNvPr id="3" name="Content Placeholder 2">
            <a:extLst>
              <a:ext uri="{FF2B5EF4-FFF2-40B4-BE49-F238E27FC236}">
                <a16:creationId xmlns:a16="http://schemas.microsoft.com/office/drawing/2014/main" id="{B00913F6-AEE1-4F63-9B97-87951A10C06A}"/>
              </a:ext>
            </a:extLst>
          </p:cNvPr>
          <p:cNvSpPr>
            <a:spLocks noGrp="1"/>
          </p:cNvSpPr>
          <p:nvPr>
            <p:ph idx="1"/>
          </p:nvPr>
        </p:nvSpPr>
        <p:spPr/>
        <p:txBody>
          <a:bodyPr vert="horz" lIns="91440" tIns="45720" rIns="91440" bIns="45720" rtlCol="0" anchor="t">
            <a:normAutofit/>
          </a:bodyPr>
          <a:lstStyle/>
          <a:p>
            <a:pPr marL="0" indent="0" algn="ctr">
              <a:buNone/>
            </a:pPr>
            <a:r>
              <a:rPr lang="en-US" dirty="0"/>
              <a:t>Professional Development Highlights for 2023-24</a:t>
            </a:r>
          </a:p>
          <a:p>
            <a:pPr marL="0" indent="0" algn="ctr">
              <a:buNone/>
            </a:pPr>
            <a:r>
              <a:rPr lang="en-US" dirty="0"/>
              <a:t>Please consider these for yourself and your staff!</a:t>
            </a:r>
          </a:p>
          <a:p>
            <a:pPr marL="0" indent="0" algn="ctr">
              <a:buNone/>
            </a:pPr>
            <a:r>
              <a:rPr lang="en-US" dirty="0"/>
              <a:t>Please visit us at: www.calpro-online.org</a:t>
            </a:r>
          </a:p>
        </p:txBody>
      </p:sp>
      <p:sp>
        <p:nvSpPr>
          <p:cNvPr id="4" name="Rectangle 5">
            <a:extLst>
              <a:ext uri="{FF2B5EF4-FFF2-40B4-BE49-F238E27FC236}">
                <a16:creationId xmlns:a16="http://schemas.microsoft.com/office/drawing/2014/main" id="{9AC57E33-88A6-2AE0-8AF8-38DBCA105D55}"/>
              </a:ext>
            </a:extLst>
          </p:cNvPr>
          <p:cNvSpPr>
            <a:spLocks noChangeArrowheads="1"/>
          </p:cNvSpPr>
          <p:nvPr/>
        </p:nvSpPr>
        <p:spPr bwMode="auto">
          <a:xfrm>
            <a:off x="3981065" y="3429000"/>
            <a:ext cx="422987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12529"/>
                </a:solidFill>
                <a:effectLst/>
                <a:latin typeface="+mn-lt"/>
              </a:rPr>
              <a:t>American Institutes for Research</a:t>
            </a:r>
            <a:br>
              <a:rPr kumimoji="0" lang="en-US" altLang="en-US" sz="2400" b="0" i="0" u="none" strike="noStrike" cap="none" normalizeH="0" baseline="0" dirty="0">
                <a:ln>
                  <a:noFill/>
                </a:ln>
                <a:solidFill>
                  <a:srgbClr val="212529"/>
                </a:solidFill>
                <a:effectLst/>
                <a:latin typeface="+mn-lt"/>
              </a:rPr>
            </a:br>
            <a:r>
              <a:rPr kumimoji="0" lang="en-US" altLang="en-US" sz="2400" b="0" i="0" u="none" strike="noStrike" cap="none" normalizeH="0" baseline="0" dirty="0">
                <a:ln>
                  <a:noFill/>
                </a:ln>
                <a:solidFill>
                  <a:srgbClr val="212529"/>
                </a:solidFill>
                <a:effectLst/>
                <a:latin typeface="+mn-lt"/>
              </a:rPr>
              <a:t>2150 River Plaza Drive, Suite 185</a:t>
            </a:r>
            <a:br>
              <a:rPr kumimoji="0" lang="en-US" altLang="en-US" sz="2400" b="0" i="0" u="none" strike="noStrike" cap="none" normalizeH="0" baseline="0" dirty="0">
                <a:ln>
                  <a:noFill/>
                </a:ln>
                <a:solidFill>
                  <a:srgbClr val="212529"/>
                </a:solidFill>
                <a:effectLst/>
                <a:latin typeface="+mn-lt"/>
              </a:rPr>
            </a:br>
            <a:r>
              <a:rPr kumimoji="0" lang="en-US" altLang="en-US" sz="2400" b="0" i="0" u="none" strike="noStrike" cap="none" normalizeH="0" baseline="0" dirty="0">
                <a:ln>
                  <a:noFill/>
                </a:ln>
                <a:solidFill>
                  <a:srgbClr val="212529"/>
                </a:solidFill>
                <a:effectLst/>
                <a:latin typeface="+mn-lt"/>
              </a:rPr>
              <a:t>Sacramento, CA 95833</a:t>
            </a:r>
            <a:endParaRPr kumimoji="0" lang="en-US" altLang="en-US" sz="2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12529"/>
                </a:solidFill>
                <a:effectLst/>
                <a:latin typeface="+mn-lt"/>
              </a:rPr>
              <a:t> Telephone: 916-286-8803</a:t>
            </a:r>
            <a:br>
              <a:rPr kumimoji="0" lang="en-US" altLang="en-US" sz="2400" b="0" i="0" u="none" strike="noStrike" cap="none" normalizeH="0" baseline="0" dirty="0">
                <a:ln>
                  <a:noFill/>
                </a:ln>
                <a:solidFill>
                  <a:srgbClr val="212529"/>
                </a:solidFill>
                <a:effectLst/>
                <a:latin typeface="+mn-lt"/>
              </a:rPr>
            </a:br>
            <a:r>
              <a:rPr kumimoji="0" lang="en-US" altLang="en-US" sz="2400" b="0" i="0" u="none" strike="noStrike" cap="none" normalizeH="0" baseline="0" dirty="0">
                <a:ln>
                  <a:noFill/>
                </a:ln>
                <a:solidFill>
                  <a:srgbClr val="212529"/>
                </a:solidFill>
                <a:effectLst/>
                <a:latin typeface="+mn-lt"/>
              </a:rPr>
              <a:t>   E-mail: </a:t>
            </a:r>
            <a:r>
              <a:rPr kumimoji="0" lang="en-US" altLang="en-US" sz="2400" b="1" i="0" u="none" strike="noStrike" cap="none" normalizeH="0" baseline="0" dirty="0">
                <a:ln>
                  <a:noFill/>
                </a:ln>
                <a:solidFill>
                  <a:srgbClr val="2969A1"/>
                </a:solidFill>
                <a:effectLst/>
                <a:latin typeface="+mn-lt"/>
                <a:hlinkClick r:id="rId2"/>
              </a:rPr>
              <a:t>calpro@air.org</a:t>
            </a:r>
            <a:endParaRPr kumimoji="0" lang="en-US" altLang="en-US" sz="2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809320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4EC8-AF29-4854-8DD3-9BBD4243B7F5}"/>
              </a:ext>
            </a:extLst>
          </p:cNvPr>
          <p:cNvSpPr>
            <a:spLocks noGrp="1"/>
          </p:cNvSpPr>
          <p:nvPr>
            <p:ph type="title"/>
          </p:nvPr>
        </p:nvSpPr>
        <p:spPr>
          <a:xfrm>
            <a:off x="838200" y="40825"/>
            <a:ext cx="10515600" cy="854525"/>
          </a:xfrm>
        </p:spPr>
        <p:txBody>
          <a:bodyPr/>
          <a:lstStyle/>
          <a:p>
            <a:r>
              <a:rPr lang="en-US" dirty="0"/>
              <a:t>Adult Ed Administrators Leadership Institute 1</a:t>
            </a:r>
          </a:p>
        </p:txBody>
      </p:sp>
      <p:sp>
        <p:nvSpPr>
          <p:cNvPr id="3" name="Content Placeholder 2">
            <a:extLst>
              <a:ext uri="{FF2B5EF4-FFF2-40B4-BE49-F238E27FC236}">
                <a16:creationId xmlns:a16="http://schemas.microsoft.com/office/drawing/2014/main" id="{D8B1D424-CA5E-42E3-A361-3F50D4E03E86}"/>
              </a:ext>
            </a:extLst>
          </p:cNvPr>
          <p:cNvSpPr>
            <a:spLocks noGrp="1"/>
          </p:cNvSpPr>
          <p:nvPr>
            <p:ph idx="1"/>
          </p:nvPr>
        </p:nvSpPr>
        <p:spPr>
          <a:xfrm>
            <a:off x="838200" y="1038225"/>
            <a:ext cx="10515600" cy="4901061"/>
          </a:xfrm>
        </p:spPr>
        <p:txBody>
          <a:bodyPr>
            <a:noAutofit/>
          </a:bodyPr>
          <a:lstStyle/>
          <a:p>
            <a:pPr marL="0" indent="0">
              <a:buNone/>
            </a:pPr>
            <a:r>
              <a:rPr lang="en-US" b="0" i="0" dirty="0">
                <a:solidFill>
                  <a:srgbClr val="000000"/>
                </a:solidFill>
                <a:effectLst/>
                <a:latin typeface="Helvetica Neue"/>
              </a:rPr>
              <a:t>We are seeking aspiring and new administrators for the Institute who have been adult education administrators for three or fewer years. Join the more than 600 California adult education administrators who have participated in this program since its inception in 1985. </a:t>
            </a:r>
            <a:endParaRPr lang="en-US" dirty="0"/>
          </a:p>
        </p:txBody>
      </p:sp>
    </p:spTree>
    <p:extLst>
      <p:ext uri="{BB962C8B-B14F-4D97-AF65-F5344CB8AC3E}">
        <p14:creationId xmlns:p14="http://schemas.microsoft.com/office/powerpoint/2010/main" val="1798318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4EC8-AF29-4854-8DD3-9BBD4243B7F5}"/>
              </a:ext>
            </a:extLst>
          </p:cNvPr>
          <p:cNvSpPr>
            <a:spLocks noGrp="1"/>
          </p:cNvSpPr>
          <p:nvPr>
            <p:ph type="title"/>
          </p:nvPr>
        </p:nvSpPr>
        <p:spPr>
          <a:xfrm>
            <a:off x="838200" y="40825"/>
            <a:ext cx="10515600" cy="854525"/>
          </a:xfrm>
        </p:spPr>
        <p:txBody>
          <a:bodyPr/>
          <a:lstStyle/>
          <a:p>
            <a:r>
              <a:rPr lang="en-US" dirty="0"/>
              <a:t>Adult Ed Administrators Leadership Institute 2</a:t>
            </a:r>
          </a:p>
        </p:txBody>
      </p:sp>
      <p:sp>
        <p:nvSpPr>
          <p:cNvPr id="3" name="Content Placeholder 2">
            <a:extLst>
              <a:ext uri="{FF2B5EF4-FFF2-40B4-BE49-F238E27FC236}">
                <a16:creationId xmlns:a16="http://schemas.microsoft.com/office/drawing/2014/main" id="{D8B1D424-CA5E-42E3-A361-3F50D4E03E86}"/>
              </a:ext>
            </a:extLst>
          </p:cNvPr>
          <p:cNvSpPr>
            <a:spLocks noGrp="1"/>
          </p:cNvSpPr>
          <p:nvPr>
            <p:ph idx="1"/>
          </p:nvPr>
        </p:nvSpPr>
        <p:spPr>
          <a:xfrm>
            <a:off x="838200" y="1038225"/>
            <a:ext cx="10515600" cy="4901061"/>
          </a:xfrm>
        </p:spPr>
        <p:txBody>
          <a:bodyPr>
            <a:noAutofit/>
          </a:bodyPr>
          <a:lstStyle/>
          <a:p>
            <a:pPr marL="0" indent="0">
              <a:buNone/>
            </a:pPr>
            <a:r>
              <a:rPr lang="en-US" b="0" i="0" dirty="0">
                <a:solidFill>
                  <a:srgbClr val="000000"/>
                </a:solidFill>
                <a:effectLst/>
                <a:latin typeface="Helvetica Neue"/>
              </a:rPr>
              <a:t>The Institute covers topics and skills that new adult education administrators need to perform their jobs effectively including Fiscal and Personnel Management, Program Marketing, WIOA Implementation, Equity, Collaboration and Partnership Building and Instructional Leadership. </a:t>
            </a:r>
          </a:p>
          <a:p>
            <a:pPr marL="0" indent="0">
              <a:buNone/>
            </a:pPr>
            <a:endParaRPr lang="en-US" b="0" i="0" dirty="0">
              <a:solidFill>
                <a:srgbClr val="000000"/>
              </a:solidFill>
              <a:effectLst/>
              <a:latin typeface="Helvetica Neue"/>
            </a:endParaRPr>
          </a:p>
          <a:p>
            <a:pPr marL="0" indent="0">
              <a:buNone/>
            </a:pPr>
            <a:endParaRPr lang="en-US" dirty="0"/>
          </a:p>
        </p:txBody>
      </p:sp>
    </p:spTree>
    <p:extLst>
      <p:ext uri="{BB962C8B-B14F-4D97-AF65-F5344CB8AC3E}">
        <p14:creationId xmlns:p14="http://schemas.microsoft.com/office/powerpoint/2010/main" val="404250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CALPRO Leadership Institute</a:t>
            </a:r>
          </a:p>
        </p:txBody>
      </p:sp>
      <p:sp>
        <p:nvSpPr>
          <p:cNvPr id="6" name="Content Placeholder 5">
            <a:extLst>
              <a:ext uri="{FF2B5EF4-FFF2-40B4-BE49-F238E27FC236}">
                <a16:creationId xmlns:a16="http://schemas.microsoft.com/office/drawing/2014/main" id="{F82BA1ED-8089-4178-9B5F-2162512F5D0D}"/>
              </a:ext>
            </a:extLst>
          </p:cNvPr>
          <p:cNvSpPr>
            <a:spLocks noGrp="1"/>
          </p:cNvSpPr>
          <p:nvPr>
            <p:ph idx="1"/>
          </p:nvPr>
        </p:nvSpPr>
        <p:spPr/>
        <p:txBody>
          <a:bodyPr>
            <a:normAutofit/>
          </a:bodyPr>
          <a:lstStyle/>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2023-24 </a:t>
            </a:r>
            <a:r>
              <a:rPr lang="en-US" dirty="0">
                <a:latin typeface="Calibri" panose="020F0502020204030204" pitchFamily="34" charset="0"/>
                <a:ea typeface="Calibri" panose="020F0502020204030204" pitchFamily="34" charset="0"/>
              </a:rPr>
              <a:t>L</a:t>
            </a:r>
            <a:r>
              <a:rPr lang="en-US" sz="3200" dirty="0">
                <a:effectLst/>
                <a:latin typeface="Calibri" panose="020F0502020204030204" pitchFamily="34" charset="0"/>
                <a:ea typeface="Calibri" panose="020F0502020204030204" pitchFamily="34" charset="0"/>
              </a:rPr>
              <a:t>eadership Institute</a:t>
            </a: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The draft application is attached and the link for the online application here:  </a:t>
            </a:r>
            <a:r>
              <a:rPr lang="en-US" sz="2400" u="sng" dirty="0">
                <a:solidFill>
                  <a:srgbClr val="0563C1"/>
                </a:solidFill>
                <a:effectLst/>
                <a:latin typeface="Arial" panose="020B0604020202020204" pitchFamily="34" charset="0"/>
                <a:ea typeface="Calibri" panose="020F0502020204030204" pitchFamily="34" charset="0"/>
                <a:hlinkClick r:id="rId3"/>
              </a:rPr>
              <a:t>https://forms.gle/PWcbzwe7jyNk4NdLA</a:t>
            </a:r>
            <a:endParaRPr lang="en-US" sz="3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3200" dirty="0">
                <a:effectLst/>
                <a:latin typeface="Calibri" panose="020F0502020204030204" pitchFamily="34" charset="0"/>
                <a:ea typeface="Calibri" panose="020F0502020204030204" pitchFamily="34" charset="0"/>
              </a:rPr>
              <a:t>Proposed dates are:</a:t>
            </a:r>
          </a:p>
          <a:p>
            <a:pPr marL="342900" marR="0" lvl="0" indent="-342900">
              <a:spcBef>
                <a:spcPts val="0"/>
              </a:spcBef>
              <a:spcAft>
                <a:spcPts val="0"/>
              </a:spcAft>
              <a:buSzPts val="1000"/>
              <a:buFont typeface="Symbol" panose="05050102010706020507" pitchFamily="18" charset="2"/>
              <a:buChar char=""/>
              <a:tabLst>
                <a:tab pos="457200" algn="l"/>
              </a:tabLst>
            </a:pPr>
            <a:r>
              <a:rPr lang="en-US" sz="3200" dirty="0">
                <a:effectLst/>
                <a:latin typeface="Calibri" panose="020F0502020204030204" pitchFamily="34" charset="0"/>
                <a:ea typeface="Times New Roman" panose="02020603050405020304" pitchFamily="18" charset="0"/>
              </a:rPr>
              <a:t>Session 1 – January 25-26, 2024</a:t>
            </a:r>
            <a:endParaRPr lang="en-US" sz="3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3200" dirty="0">
                <a:effectLst/>
                <a:latin typeface="Calibri" panose="020F0502020204030204" pitchFamily="34" charset="0"/>
                <a:ea typeface="Times New Roman" panose="02020603050405020304" pitchFamily="18" charset="0"/>
              </a:rPr>
              <a:t>Session 2 – March 21-22, 2024</a:t>
            </a:r>
            <a:endParaRPr lang="en-US" sz="3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3200" dirty="0">
                <a:effectLst/>
                <a:latin typeface="Calibri" panose="020F0502020204030204" pitchFamily="34" charset="0"/>
                <a:ea typeface="Times New Roman" panose="02020603050405020304" pitchFamily="18" charset="0"/>
              </a:rPr>
              <a:t>Session 3 – May 30-31, 2024</a:t>
            </a:r>
            <a:endParaRPr lang="en-US"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62618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3E08-F3D6-496F-A633-F94B08F7E22A}"/>
              </a:ext>
            </a:extLst>
          </p:cNvPr>
          <p:cNvSpPr>
            <a:spLocks noGrp="1"/>
          </p:cNvSpPr>
          <p:nvPr>
            <p:ph type="title"/>
          </p:nvPr>
        </p:nvSpPr>
        <p:spPr/>
        <p:txBody>
          <a:bodyPr>
            <a:noAutofit/>
          </a:bodyPr>
          <a:lstStyle/>
          <a:p>
            <a:r>
              <a:rPr lang="en-US" sz="3200" dirty="0"/>
              <a:t>Integrated Education and Training (IET) Implementation Clinic</a:t>
            </a:r>
          </a:p>
        </p:txBody>
      </p:sp>
      <p:sp>
        <p:nvSpPr>
          <p:cNvPr id="3" name="Content Placeholder 2">
            <a:extLst>
              <a:ext uri="{FF2B5EF4-FFF2-40B4-BE49-F238E27FC236}">
                <a16:creationId xmlns:a16="http://schemas.microsoft.com/office/drawing/2014/main" id="{CCDCFFB2-F601-4AE9-BC41-648D774AB5E5}"/>
              </a:ext>
            </a:extLst>
          </p:cNvPr>
          <p:cNvSpPr>
            <a:spLocks noGrp="1"/>
          </p:cNvSpPr>
          <p:nvPr>
            <p:ph idx="1"/>
          </p:nvPr>
        </p:nvSpPr>
        <p:spPr/>
        <p:txBody>
          <a:bodyPr>
            <a:normAutofit/>
          </a:bodyPr>
          <a:lstStyle/>
          <a:p>
            <a:pPr marL="0" indent="0" algn="l">
              <a:buNone/>
            </a:pPr>
            <a:r>
              <a:rPr lang="en-US" b="0" i="0" dirty="0">
                <a:solidFill>
                  <a:srgbClr val="000000"/>
                </a:solidFill>
                <a:effectLst/>
                <a:latin typeface="Helvetica Neue"/>
              </a:rPr>
              <a:t>There are 4 principal features of this unique 5-month online professional learning opportunity which begins in October 2023. The innovative format of the Implementation Clinic features two day-long virtual training sessions; three live, interactive online sessions; ongoing online discussions, and completion of a capstone project and presentation of the project at the second day-long session. </a:t>
            </a:r>
          </a:p>
          <a:p>
            <a:pPr marL="0" indent="0" algn="l">
              <a:buNone/>
            </a:pPr>
            <a:r>
              <a:rPr lang="en-US" sz="1800" u="sng" dirty="0">
                <a:solidFill>
                  <a:srgbClr val="0000FF"/>
                </a:solidFill>
                <a:effectLst/>
                <a:latin typeface="Calibri" panose="020F0502020204030204" pitchFamily="34" charset="0"/>
                <a:ea typeface="Calibri" panose="020F0502020204030204" pitchFamily="34" charset="0"/>
                <a:hlinkClick r:id="rId3"/>
              </a:rPr>
              <a:t>Apply: https://docs.google.com/forms/d/e/1FAIpQLSdtUKH4l1ybb9a44Wd9CX50zyW7O9IVMrPh4p-7ql92FzixpA/viewform?fbzx=4638193680551020205</a:t>
            </a:r>
            <a:endParaRPr lang="en-US" dirty="0"/>
          </a:p>
        </p:txBody>
      </p:sp>
    </p:spTree>
    <p:extLst>
      <p:ext uri="{BB962C8B-B14F-4D97-AF65-F5344CB8AC3E}">
        <p14:creationId xmlns:p14="http://schemas.microsoft.com/office/powerpoint/2010/main" val="2476931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AA177AE90AB84CBBC907C95F34C631" ma:contentTypeVersion="22" ma:contentTypeDescription="Create a new document." ma:contentTypeScope="" ma:versionID="e567d2ce26538baf9feef8a3516a5dfc">
  <xsd:schema xmlns:xsd="http://www.w3.org/2001/XMLSchema" xmlns:xs="http://www.w3.org/2001/XMLSchema" xmlns:p="http://schemas.microsoft.com/office/2006/metadata/properties" xmlns:ns2="ac0dddc7-4c2c-4aeb-a23f-99e6b6e539ca" xmlns:ns3="8ab51f35-1fb3-4be4-a4fa-7dc10d905072" targetNamespace="http://schemas.microsoft.com/office/2006/metadata/properties" ma:root="true" ma:fieldsID="80b78b28574d8437f19ddce5e62f278e" ns2:_="" ns3:_="">
    <xsd:import namespace="ac0dddc7-4c2c-4aeb-a23f-99e6b6e539ca"/>
    <xsd:import namespace="8ab51f35-1fb3-4be4-a4fa-7dc10d905072"/>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Notes_x002d_Comment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_Flow_SignoffStatu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0dddc7-4c2c-4aeb-a23f-99e6b6e539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8" nillable="true" ma:displayName="Taxonomy Catch All Column" ma:hidden="true" ma:list="{fa564d8c-a56f-4d27-9692-c18015842a55}" ma:internalName="TaxCatchAll" ma:showField="CatchAllData" ma:web="ac0dddc7-4c2c-4aeb-a23f-99e6b6e539c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ab51f35-1fb3-4be4-a4fa-7dc10d90507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Notes_x002d_Comments" ma:index="16" nillable="true" ma:displayName="Notes-Comments" ma:internalName="Notes_x002d_Comments">
      <xsd:simpleType>
        <xsd:restriction base="dms:Note">
          <xsd:maxLength value="255"/>
        </xsd:restriction>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_Flow_SignoffStatus" ma:index="24" nillable="true" ma:displayName="Sign-off status" ma:internalName="Sign_x002d_off_x0020_status">
      <xsd:simpleType>
        <xsd:restriction base="dms:Text"/>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9e8b3729-a4b8-462e-9781-4baf9b076d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_x002d_Comments xmlns="8ab51f35-1fb3-4be4-a4fa-7dc10d905072" xsi:nil="true"/>
    <lcf76f155ced4ddcb4097134ff3c332f xmlns="8ab51f35-1fb3-4be4-a4fa-7dc10d905072">
      <Terms xmlns="http://schemas.microsoft.com/office/infopath/2007/PartnerControls"/>
    </lcf76f155ced4ddcb4097134ff3c332f>
    <_Flow_SignoffStatus xmlns="8ab51f35-1fb3-4be4-a4fa-7dc10d905072" xsi:nil="true"/>
    <TaxCatchAll xmlns="ac0dddc7-4c2c-4aeb-a23f-99e6b6e539ca" xsi:nil="true"/>
  </documentManagement>
</p:properties>
</file>

<file path=customXml/itemProps1.xml><?xml version="1.0" encoding="utf-8"?>
<ds:datastoreItem xmlns:ds="http://schemas.openxmlformats.org/officeDocument/2006/customXml" ds:itemID="{D1320E47-5803-4AC5-9A7B-1B26AF37B1B2}">
  <ds:schemaRefs>
    <ds:schemaRef ds:uri="http://schemas.microsoft.com/sharepoint/v3/contenttype/forms"/>
  </ds:schemaRefs>
</ds:datastoreItem>
</file>

<file path=customXml/itemProps2.xml><?xml version="1.0" encoding="utf-8"?>
<ds:datastoreItem xmlns:ds="http://schemas.openxmlformats.org/officeDocument/2006/customXml" ds:itemID="{29DC7C39-BFFA-47F2-AACC-F435D8BF3C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0dddc7-4c2c-4aeb-a23f-99e6b6e539ca"/>
    <ds:schemaRef ds:uri="8ab51f35-1fb3-4be4-a4fa-7dc10d9050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88082E-B99B-4F2A-B398-0661B99995F8}">
  <ds:schemaRefs>
    <ds:schemaRef ds:uri="http://schemas.microsoft.com/office/2006/metadata/properties"/>
    <ds:schemaRef ds:uri="http://schemas.microsoft.com/office/infopath/2007/PartnerControls"/>
    <ds:schemaRef ds:uri="8ab51f35-1fb3-4be4-a4fa-7dc10d905072"/>
    <ds:schemaRef ds:uri="ac0dddc7-4c2c-4aeb-a23f-99e6b6e539ca"/>
  </ds:schemaRefs>
</ds:datastoreItem>
</file>

<file path=docProps/app.xml><?xml version="1.0" encoding="utf-8"?>
<Properties xmlns="http://schemas.openxmlformats.org/officeDocument/2006/extended-properties" xmlns:vt="http://schemas.openxmlformats.org/officeDocument/2006/docPropsVTypes">
  <TotalTime>15254</TotalTime>
  <Words>2231</Words>
  <Application>Microsoft Office PowerPoint</Application>
  <PresentationFormat>Widescreen</PresentationFormat>
  <Paragraphs>212</Paragraphs>
  <Slides>28</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Arial</vt:lpstr>
      <vt:lpstr>Calibri</vt:lpstr>
      <vt:lpstr>calibri body</vt:lpstr>
      <vt:lpstr>Calibri Light</vt:lpstr>
      <vt:lpstr>Helvetica Neue</vt:lpstr>
      <vt:lpstr>Lato</vt:lpstr>
      <vt:lpstr>Segoe UI</vt:lpstr>
      <vt:lpstr>Symbol</vt:lpstr>
      <vt:lpstr>Times New Roman</vt:lpstr>
      <vt:lpstr>Trebuchet MS</vt:lpstr>
      <vt:lpstr>Office Theme</vt:lpstr>
      <vt:lpstr>CDE Set 1</vt:lpstr>
      <vt:lpstr>State Leadership Project:</vt:lpstr>
      <vt:lpstr>California Adult Literacy Professional Development Project</vt:lpstr>
      <vt:lpstr>MISSION</vt:lpstr>
      <vt:lpstr>GOAL</vt:lpstr>
      <vt:lpstr>CALPRO 2023-24 Highlights</vt:lpstr>
      <vt:lpstr>Adult Ed Administrators Leadership Institute 1</vt:lpstr>
      <vt:lpstr>Adult Ed Administrators Leadership Institute 2</vt:lpstr>
      <vt:lpstr>CALPRO Leadership Institute</vt:lpstr>
      <vt:lpstr>Integrated Education and Training (IET) Implementation Clinic</vt:lpstr>
      <vt:lpstr>IET Implementation Clinic Topics</vt:lpstr>
      <vt:lpstr>IET Implementation Clinic Teams</vt:lpstr>
      <vt:lpstr>IET Implementation Clinic Dates</vt:lpstr>
      <vt:lpstr>Adult Ed Administrators Leadership Institute 3</vt:lpstr>
      <vt:lpstr>Professional Learning Communities</vt:lpstr>
      <vt:lpstr>Professional Learning Communities (cont’d)</vt:lpstr>
      <vt:lpstr>PLC Institute 2023-2024</vt:lpstr>
      <vt:lpstr>Adult Ed Administrators Leadership Institute 4</vt:lpstr>
      <vt:lpstr>Hosting a CALPRO Training at Your Program</vt:lpstr>
      <vt:lpstr>New PD Opportunity</vt:lpstr>
      <vt:lpstr>CALPRO Training Topics</vt:lpstr>
      <vt:lpstr>Adult Ed Administrators Leadership Institute 5</vt:lpstr>
      <vt:lpstr>New Publications</vt:lpstr>
      <vt:lpstr>Virtual Workrooms</vt:lpstr>
      <vt:lpstr>New Self-Directed Courses</vt:lpstr>
      <vt:lpstr>Self-Directed Online Courses</vt:lpstr>
      <vt:lpstr>2023 Winter/Spring Facilitated Online Courses</vt:lpstr>
      <vt:lpstr>Questions</vt:lpstr>
      <vt:lpstr>Plan Your Program PD with CALPRO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Sudie Whalen</dc:creator>
  <cp:lastModifiedBy>Michael Pierce</cp:lastModifiedBy>
  <cp:revision>156</cp:revision>
  <dcterms:created xsi:type="dcterms:W3CDTF">2018-04-26T16:16:12Z</dcterms:created>
  <dcterms:modified xsi:type="dcterms:W3CDTF">2023-10-02T21:14:54Z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0x0101006CAA177AE90AB84CBBC907C95F34C631</vt:lpwstr>
  </property>
</Properties>
</file>