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881" r:id="rId4"/>
    <p:sldMasterId id="2147484886" r:id="rId5"/>
    <p:sldMasterId id="2147484891" r:id="rId6"/>
    <p:sldMasterId id="2147484895" r:id="rId7"/>
    <p:sldMasterId id="2147484899" r:id="rId8"/>
    <p:sldMasterId id="2147484903" r:id="rId9"/>
    <p:sldMasterId id="2147484907" r:id="rId10"/>
    <p:sldMasterId id="2147484911" r:id="rId11"/>
  </p:sldMasterIdLst>
  <p:notesMasterIdLst>
    <p:notesMasterId r:id="rId33"/>
  </p:notesMasterIdLst>
  <p:handoutMasterIdLst>
    <p:handoutMasterId r:id="rId34"/>
  </p:handoutMasterIdLst>
  <p:sldIdLst>
    <p:sldId id="737" r:id="rId12"/>
    <p:sldId id="738" r:id="rId13"/>
    <p:sldId id="741" r:id="rId14"/>
    <p:sldId id="759" r:id="rId15"/>
    <p:sldId id="760" r:id="rId16"/>
    <p:sldId id="758" r:id="rId17"/>
    <p:sldId id="743" r:id="rId18"/>
    <p:sldId id="744" r:id="rId19"/>
    <p:sldId id="745" r:id="rId20"/>
    <p:sldId id="746" r:id="rId21"/>
    <p:sldId id="752" r:id="rId22"/>
    <p:sldId id="750" r:id="rId23"/>
    <p:sldId id="757" r:id="rId24"/>
    <p:sldId id="753" r:id="rId25"/>
    <p:sldId id="755" r:id="rId26"/>
    <p:sldId id="756" r:id="rId27"/>
    <p:sldId id="747" r:id="rId28"/>
    <p:sldId id="748" r:id="rId29"/>
    <p:sldId id="749" r:id="rId30"/>
    <p:sldId id="751" r:id="rId31"/>
    <p:sldId id="259" r:id="rId32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 userDrawn="1">
          <p15:clr>
            <a:srgbClr val="A4A3A4"/>
          </p15:clr>
        </p15:guide>
        <p15:guide id="2" pos="220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erine Peacock" initials="CP" lastIdx="5" clrIdx="0">
    <p:extLst>
      <p:ext uri="{19B8F6BF-5375-455C-9EA6-DF929625EA0E}">
        <p15:presenceInfo xmlns:p15="http://schemas.microsoft.com/office/powerpoint/2012/main" userId="S::cpeacock@cde.ca.gov::f626aa89-8551-42fc-8ade-248d85026e40" providerId="AD"/>
      </p:ext>
    </p:extLst>
  </p:cmAuthor>
  <p:cmAuthor id="2" name="Shadidi Sia-Maat" initials="SS" lastIdx="9" clrIdx="1">
    <p:extLst>
      <p:ext uri="{19B8F6BF-5375-455C-9EA6-DF929625EA0E}">
        <p15:presenceInfo xmlns:p15="http://schemas.microsoft.com/office/powerpoint/2012/main" userId="S::ssiamaat@cde.ca.gov::167ba460-4f76-485c-b5f1-62d37b88f821" providerId="AD"/>
      </p:ext>
    </p:extLst>
  </p:cmAuthor>
  <p:cmAuthor id="3" name="Carolyn Zachry" initials="CZ" lastIdx="20" clrIdx="2">
    <p:extLst>
      <p:ext uri="{19B8F6BF-5375-455C-9EA6-DF929625EA0E}">
        <p15:presenceInfo xmlns:p15="http://schemas.microsoft.com/office/powerpoint/2012/main" userId="S::czachry@cde.ca.gov::7ccf8f0d-f18e-4779-b1af-fe8124f9fee6" providerId="AD"/>
      </p:ext>
    </p:extLst>
  </p:cmAuthor>
  <p:cmAuthor id="4" name="Amukela Gwebu" initials="AG" lastIdx="8" clrIdx="3">
    <p:extLst>
      <p:ext uri="{19B8F6BF-5375-455C-9EA6-DF929625EA0E}">
        <p15:presenceInfo xmlns:p15="http://schemas.microsoft.com/office/powerpoint/2012/main" userId="S-1-5-21-2608872058-1432505909-2668327341-171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EE0B8"/>
    <a:srgbClr val="F3D685"/>
    <a:srgbClr val="F2DD86"/>
    <a:srgbClr val="F17157"/>
    <a:srgbClr val="F3826B"/>
    <a:srgbClr val="0D1793"/>
    <a:srgbClr val="070C5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2AB63C-AAFF-3812-2E5A-3A6B149D76F8}" v="3" dt="2023-09-28T21:12:07.1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7" autoAdjust="0"/>
    <p:restoredTop sz="86385" autoAdjust="0"/>
  </p:normalViewPr>
  <p:slideViewPr>
    <p:cSldViewPr snapToGrid="0">
      <p:cViewPr varScale="1">
        <p:scale>
          <a:sx n="99" d="100"/>
          <a:sy n="99" d="100"/>
        </p:scale>
        <p:origin x="177" y="3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ableStyles" Target="tableStyles.xml"/><Relationship Id="rId21" Type="http://schemas.openxmlformats.org/officeDocument/2006/relationships/slide" Target="slides/slide10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commentAuthors" Target="commentAuthor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honda Burnett" userId="S::rburnett_cde.ca.gov#ext#@scoenet.onmicrosoft.com::58e094c1-c478-45a7-96c3-117f32c527e8" providerId="AD" clId="Web-{3B2AB63C-AAFF-3812-2E5A-3A6B149D76F8}"/>
    <pc:docChg chg="modSld">
      <pc:chgData name="Rhonda Burnett" userId="S::rburnett_cde.ca.gov#ext#@scoenet.onmicrosoft.com::58e094c1-c478-45a7-96c3-117f32c527e8" providerId="AD" clId="Web-{3B2AB63C-AAFF-3812-2E5A-3A6B149D76F8}" dt="2023-09-28T21:12:02.970" v="1" actId="20577"/>
      <pc:docMkLst>
        <pc:docMk/>
      </pc:docMkLst>
      <pc:sldChg chg="modSp">
        <pc:chgData name="Rhonda Burnett" userId="S::rburnett_cde.ca.gov#ext#@scoenet.onmicrosoft.com::58e094c1-c478-45a7-96c3-117f32c527e8" providerId="AD" clId="Web-{3B2AB63C-AAFF-3812-2E5A-3A6B149D76F8}" dt="2023-09-28T21:12:02.970" v="1" actId="20577"/>
        <pc:sldMkLst>
          <pc:docMk/>
          <pc:sldMk cId="2331513782" sldId="747"/>
        </pc:sldMkLst>
        <pc:spChg chg="mod">
          <ac:chgData name="Rhonda Burnett" userId="S::rburnett_cde.ca.gov#ext#@scoenet.onmicrosoft.com::58e094c1-c478-45a7-96c3-117f32c527e8" providerId="AD" clId="Web-{3B2AB63C-AAFF-3812-2E5A-3A6B149D76F8}" dt="2023-09-28T21:12:02.970" v="1" actId="20577"/>
          <ac:spMkLst>
            <pc:docMk/>
            <pc:sldMk cId="2331513782" sldId="747"/>
            <ac:spMk id="3" creationId="{AE625E13-849A-48CD-B849-43EA36324BF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3"/>
          </p:nvPr>
        </p:nvSpPr>
        <p:spPr>
          <a:xfrm>
            <a:off x="3956051" y="8816336"/>
            <a:ext cx="3027363" cy="46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71E017A-ED38-4F9E-839A-DA2CA85BA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24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363" cy="46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0050" y="696913"/>
            <a:ext cx="6184900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4" y="4409758"/>
            <a:ext cx="5121275" cy="4177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7926"/>
            <a:ext cx="3027363" cy="46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17926"/>
            <a:ext cx="3027362" cy="46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5B48141-F0C0-46C5-8AE4-10EE697A4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340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B48141-F0C0-46C5-8AE4-10EE697A4E0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18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Laura Fetter., CASAS (11-14)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B48141-F0C0-46C5-8AE4-10EE697A4E0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92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/>
        </p:nvSpPr>
        <p:spPr>
          <a:xfrm>
            <a:off x="1514476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21" y="3900878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/>
        </p:nvSpPr>
        <p:spPr>
          <a:xfrm>
            <a:off x="3500437" y="5705053"/>
            <a:ext cx="8477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7816" y="1390652"/>
            <a:ext cx="9153525" cy="3347821"/>
          </a:xfrm>
        </p:spPr>
        <p:txBody>
          <a:bodyPr anchor="ctr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6672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 userDrawn="1"/>
        </p:nvGrpSpPr>
        <p:grpSpPr bwMode="auto">
          <a:xfrm>
            <a:off x="-31750" y="-28575"/>
            <a:ext cx="12192001" cy="6858000"/>
            <a:chOff x="15" y="-18"/>
            <a:chExt cx="5760" cy="4320"/>
          </a:xfrm>
        </p:grpSpPr>
        <p:sp>
          <p:nvSpPr>
            <p:cNvPr id="3" name="Rectangle 13"/>
            <p:cNvSpPr>
              <a:spLocks noChangeArrowheads="1"/>
            </p:cNvSpPr>
            <p:nvPr/>
          </p:nvSpPr>
          <p:spPr bwMode="auto">
            <a:xfrm>
              <a:off x="15" y="-18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000000"/>
                </a:solidFill>
                <a:latin typeface="Lucida Sans Unicode" pitchFamily="34" charset="0"/>
                <a:cs typeface="+mn-cs"/>
              </a:endParaRPr>
            </a:p>
          </p:txBody>
        </p:sp>
        <p:pic>
          <p:nvPicPr>
            <p:cNvPr id="4" name="Picture 16" descr="Color-ppt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" y="3936"/>
              <a:ext cx="342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882651" y="6410325"/>
            <a:ext cx="10769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defRPr/>
            </a:pPr>
            <a:r>
              <a:rPr lang="en-US" altLang="en-US" sz="1100" b="1">
                <a:solidFill>
                  <a:srgbClr val="070C51"/>
                </a:solidFill>
                <a:latin typeface="Lucida Sans Unicode" pitchFamily="34" charset="0"/>
                <a:cs typeface="+mn-cs"/>
              </a:rPr>
              <a:t>CALIFORNIA DEPARTMENT OF EDUCATION – </a:t>
            </a:r>
            <a:r>
              <a:rPr lang="en-US" altLang="en-US" sz="1100">
                <a:solidFill>
                  <a:srgbClr val="070C51"/>
                </a:solidFill>
                <a:latin typeface="Lucida Sans Unicode" pitchFamily="34" charset="0"/>
                <a:cs typeface="+mn-cs"/>
              </a:rPr>
              <a:t>Tom Torlakson, State Superintendent of Public Instruction</a:t>
            </a:r>
            <a:endParaRPr lang="en-US" altLang="en-US" sz="1200" b="1">
              <a:solidFill>
                <a:srgbClr val="464646"/>
              </a:solidFill>
              <a:latin typeface="Lucida Sans Unicode" pitchFamily="34" charset="0"/>
              <a:cs typeface="+mn-cs"/>
            </a:endParaRP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74877" y="-5454806"/>
            <a:ext cx="1430129" cy="1229360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059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 userDrawn="1"/>
        </p:nvGrpSpPr>
        <p:grpSpPr bwMode="auto">
          <a:xfrm>
            <a:off x="-31750" y="-28575"/>
            <a:ext cx="12192001" cy="6858000"/>
            <a:chOff x="15" y="-18"/>
            <a:chExt cx="5760" cy="4320"/>
          </a:xfrm>
        </p:grpSpPr>
        <p:sp>
          <p:nvSpPr>
            <p:cNvPr id="3" name="Rectangle 13"/>
            <p:cNvSpPr>
              <a:spLocks noChangeArrowheads="1"/>
            </p:cNvSpPr>
            <p:nvPr/>
          </p:nvSpPr>
          <p:spPr bwMode="auto">
            <a:xfrm>
              <a:off x="15" y="-18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000000"/>
                </a:solidFill>
                <a:latin typeface="Lucida Sans Unicode" pitchFamily="34" charset="0"/>
                <a:cs typeface="+mn-cs"/>
              </a:endParaRPr>
            </a:p>
          </p:txBody>
        </p:sp>
        <p:pic>
          <p:nvPicPr>
            <p:cNvPr id="4" name="Picture 16" descr="Color-ppt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" y="3936"/>
              <a:ext cx="342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882651" y="6410325"/>
            <a:ext cx="10769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defRPr/>
            </a:pPr>
            <a:r>
              <a:rPr lang="en-US" altLang="en-US" sz="1100" b="1">
                <a:solidFill>
                  <a:srgbClr val="070C51"/>
                </a:solidFill>
                <a:latin typeface="Lucida Sans Unicode" pitchFamily="34" charset="0"/>
                <a:cs typeface="+mn-cs"/>
              </a:rPr>
              <a:t>CALIFORNIA DEPARTMENT OF EDUCATION – </a:t>
            </a:r>
            <a:r>
              <a:rPr lang="en-US" altLang="en-US" sz="1100">
                <a:solidFill>
                  <a:srgbClr val="070C51"/>
                </a:solidFill>
                <a:latin typeface="Lucida Sans Unicode" pitchFamily="34" charset="0"/>
                <a:cs typeface="+mn-cs"/>
              </a:rPr>
              <a:t>Tom Torlakson, State Superintendent of Public Instruction</a:t>
            </a:r>
            <a:endParaRPr lang="en-US" altLang="en-US" sz="1200" b="1">
              <a:solidFill>
                <a:srgbClr val="464646"/>
              </a:solidFill>
              <a:latin typeface="Lucida Sans Unicode" pitchFamily="34" charset="0"/>
              <a:cs typeface="+mn-cs"/>
            </a:endParaRP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74877" y="-5454806"/>
            <a:ext cx="1430129" cy="1229360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236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 userDrawn="1"/>
        </p:nvGrpSpPr>
        <p:grpSpPr bwMode="auto">
          <a:xfrm>
            <a:off x="-31750" y="-28575"/>
            <a:ext cx="12192001" cy="6858000"/>
            <a:chOff x="15" y="-18"/>
            <a:chExt cx="5760" cy="4320"/>
          </a:xfrm>
        </p:grpSpPr>
        <p:sp>
          <p:nvSpPr>
            <p:cNvPr id="3" name="Rectangle 13"/>
            <p:cNvSpPr>
              <a:spLocks noChangeArrowheads="1"/>
            </p:cNvSpPr>
            <p:nvPr/>
          </p:nvSpPr>
          <p:spPr bwMode="auto">
            <a:xfrm>
              <a:off x="15" y="-18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000000"/>
                </a:solidFill>
                <a:latin typeface="Lucida Sans Unicode" pitchFamily="34" charset="0"/>
                <a:cs typeface="+mn-cs"/>
              </a:endParaRPr>
            </a:p>
          </p:txBody>
        </p:sp>
        <p:pic>
          <p:nvPicPr>
            <p:cNvPr id="4" name="Picture 16" descr="Color-ppt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" y="3936"/>
              <a:ext cx="342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882651" y="6410325"/>
            <a:ext cx="10769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defRPr/>
            </a:pPr>
            <a:r>
              <a:rPr lang="en-US" altLang="en-US" sz="1100" b="1">
                <a:solidFill>
                  <a:srgbClr val="070C51"/>
                </a:solidFill>
                <a:latin typeface="Lucida Sans Unicode" pitchFamily="34" charset="0"/>
                <a:cs typeface="+mn-cs"/>
              </a:rPr>
              <a:t>CALIFORNIA DEPARTMENT OF EDUCATION – </a:t>
            </a:r>
            <a:r>
              <a:rPr lang="en-US" altLang="en-US" sz="1100">
                <a:solidFill>
                  <a:srgbClr val="070C51"/>
                </a:solidFill>
                <a:latin typeface="Lucida Sans Unicode" pitchFamily="34" charset="0"/>
                <a:cs typeface="+mn-cs"/>
              </a:rPr>
              <a:t>Tom Torlakson, State Superintendent of Public Instruction</a:t>
            </a:r>
            <a:endParaRPr lang="en-US" altLang="en-US" sz="1200" b="1">
              <a:solidFill>
                <a:srgbClr val="464646"/>
              </a:solidFill>
              <a:latin typeface="Lucida Sans Unicode" pitchFamily="34" charset="0"/>
              <a:cs typeface="+mn-cs"/>
            </a:endParaRP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74877" y="-5454806"/>
            <a:ext cx="1430129" cy="1229360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741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 userDrawn="1"/>
        </p:nvGrpSpPr>
        <p:grpSpPr bwMode="auto">
          <a:xfrm>
            <a:off x="-31750" y="-28575"/>
            <a:ext cx="12192001" cy="6858000"/>
            <a:chOff x="15" y="-18"/>
            <a:chExt cx="5760" cy="4320"/>
          </a:xfrm>
        </p:grpSpPr>
        <p:sp>
          <p:nvSpPr>
            <p:cNvPr id="3" name="Rectangle 13"/>
            <p:cNvSpPr>
              <a:spLocks noChangeArrowheads="1"/>
            </p:cNvSpPr>
            <p:nvPr/>
          </p:nvSpPr>
          <p:spPr bwMode="auto">
            <a:xfrm>
              <a:off x="15" y="-18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000000"/>
                </a:solidFill>
                <a:latin typeface="Lucida Sans Unicode" pitchFamily="34" charset="0"/>
                <a:cs typeface="+mn-cs"/>
              </a:endParaRPr>
            </a:p>
          </p:txBody>
        </p:sp>
        <p:pic>
          <p:nvPicPr>
            <p:cNvPr id="4" name="Picture 16" descr="Color-ppt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" y="3936"/>
              <a:ext cx="342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882651" y="6410325"/>
            <a:ext cx="10769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defRPr/>
            </a:pPr>
            <a:r>
              <a:rPr lang="en-US" altLang="en-US" sz="1100" b="1">
                <a:solidFill>
                  <a:srgbClr val="070C51"/>
                </a:solidFill>
                <a:latin typeface="Lucida Sans Unicode" pitchFamily="34" charset="0"/>
                <a:cs typeface="+mn-cs"/>
              </a:rPr>
              <a:t>CALIFORNIA DEPARTMENT OF EDUCATION – </a:t>
            </a:r>
            <a:r>
              <a:rPr lang="en-US" altLang="en-US" sz="1100">
                <a:solidFill>
                  <a:srgbClr val="070C51"/>
                </a:solidFill>
                <a:latin typeface="Lucida Sans Unicode" pitchFamily="34" charset="0"/>
                <a:cs typeface="+mn-cs"/>
              </a:rPr>
              <a:t>Tom Torlakson, State Superintendent of Public Instruction</a:t>
            </a:r>
            <a:endParaRPr lang="en-US" altLang="en-US" sz="1200" b="1">
              <a:solidFill>
                <a:srgbClr val="464646"/>
              </a:solidFill>
              <a:latin typeface="Lucida Sans Unicode" pitchFamily="34" charset="0"/>
              <a:cs typeface="+mn-cs"/>
            </a:endParaRP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74877" y="-5454806"/>
            <a:ext cx="1430129" cy="1229360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635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 userDrawn="1"/>
        </p:nvGrpSpPr>
        <p:grpSpPr bwMode="auto">
          <a:xfrm>
            <a:off x="-31750" y="-28575"/>
            <a:ext cx="12192001" cy="6858000"/>
            <a:chOff x="15" y="-18"/>
            <a:chExt cx="5760" cy="4320"/>
          </a:xfrm>
        </p:grpSpPr>
        <p:sp>
          <p:nvSpPr>
            <p:cNvPr id="3" name="Rectangle 13"/>
            <p:cNvSpPr>
              <a:spLocks noChangeArrowheads="1"/>
            </p:cNvSpPr>
            <p:nvPr/>
          </p:nvSpPr>
          <p:spPr bwMode="auto">
            <a:xfrm>
              <a:off x="15" y="-18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000000"/>
                </a:solidFill>
                <a:latin typeface="Lucida Sans Unicode" pitchFamily="34" charset="0"/>
                <a:cs typeface="+mn-cs"/>
              </a:endParaRPr>
            </a:p>
          </p:txBody>
        </p:sp>
        <p:pic>
          <p:nvPicPr>
            <p:cNvPr id="4" name="Picture 16" descr="Color-ppt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" y="3936"/>
              <a:ext cx="342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882651" y="6410325"/>
            <a:ext cx="10769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defRPr/>
            </a:pPr>
            <a:r>
              <a:rPr lang="en-US" altLang="en-US" sz="1100" b="1">
                <a:solidFill>
                  <a:srgbClr val="070C51"/>
                </a:solidFill>
                <a:latin typeface="Lucida Sans Unicode" pitchFamily="34" charset="0"/>
                <a:cs typeface="+mn-cs"/>
              </a:rPr>
              <a:t>CALIFORNIA DEPARTMENT OF EDUCATION – </a:t>
            </a:r>
            <a:r>
              <a:rPr lang="en-US" altLang="en-US" sz="1100">
                <a:solidFill>
                  <a:srgbClr val="070C51"/>
                </a:solidFill>
                <a:latin typeface="Lucida Sans Unicode" pitchFamily="34" charset="0"/>
                <a:cs typeface="+mn-cs"/>
              </a:rPr>
              <a:t>Tom Torlakson, State Superintendent of Public Instruction</a:t>
            </a:r>
            <a:endParaRPr lang="en-US" altLang="en-US" sz="1200" b="1">
              <a:solidFill>
                <a:srgbClr val="464646"/>
              </a:solidFill>
              <a:latin typeface="Lucida Sans Unicode" pitchFamily="34" charset="0"/>
              <a:cs typeface="+mn-cs"/>
            </a:endParaRP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74877" y="-5454806"/>
            <a:ext cx="1430129" cy="1229360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976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 userDrawn="1"/>
        </p:nvGrpSpPr>
        <p:grpSpPr bwMode="auto">
          <a:xfrm>
            <a:off x="-31750" y="-28575"/>
            <a:ext cx="12192001" cy="6858000"/>
            <a:chOff x="15" y="-18"/>
            <a:chExt cx="5760" cy="4320"/>
          </a:xfrm>
        </p:grpSpPr>
        <p:sp>
          <p:nvSpPr>
            <p:cNvPr id="3" name="Rectangle 13"/>
            <p:cNvSpPr>
              <a:spLocks noChangeArrowheads="1"/>
            </p:cNvSpPr>
            <p:nvPr/>
          </p:nvSpPr>
          <p:spPr bwMode="auto">
            <a:xfrm>
              <a:off x="15" y="-18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000000"/>
                </a:solidFill>
                <a:latin typeface="Lucida Sans Unicode" pitchFamily="34" charset="0"/>
                <a:cs typeface="+mn-cs"/>
              </a:endParaRPr>
            </a:p>
          </p:txBody>
        </p:sp>
        <p:pic>
          <p:nvPicPr>
            <p:cNvPr id="4" name="Picture 16" descr="Color-ppt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" y="3936"/>
              <a:ext cx="342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882651" y="6410325"/>
            <a:ext cx="10769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defRPr/>
            </a:pPr>
            <a:r>
              <a:rPr lang="en-US" altLang="en-US" sz="1100" b="1">
                <a:solidFill>
                  <a:srgbClr val="070C51"/>
                </a:solidFill>
                <a:latin typeface="Lucida Sans Unicode" pitchFamily="34" charset="0"/>
                <a:cs typeface="+mn-cs"/>
              </a:rPr>
              <a:t>CALIFORNIA DEPARTMENT OF EDUCATION – </a:t>
            </a:r>
            <a:r>
              <a:rPr lang="en-US" altLang="en-US" sz="1100">
                <a:solidFill>
                  <a:srgbClr val="070C51"/>
                </a:solidFill>
                <a:latin typeface="Lucida Sans Unicode" pitchFamily="34" charset="0"/>
                <a:cs typeface="+mn-cs"/>
              </a:rPr>
              <a:t>Tom Torlakson, State Superintendent of Public Instruction</a:t>
            </a:r>
            <a:endParaRPr lang="en-US" altLang="en-US" sz="1200" b="1">
              <a:solidFill>
                <a:srgbClr val="464646"/>
              </a:solidFill>
              <a:latin typeface="Lucida Sans Unicode" pitchFamily="34" charset="0"/>
              <a:cs typeface="+mn-cs"/>
            </a:endParaRP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74877" y="-5454806"/>
            <a:ext cx="1430129" cy="1229360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655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 userDrawn="1"/>
        </p:nvGrpSpPr>
        <p:grpSpPr bwMode="auto">
          <a:xfrm>
            <a:off x="-31750" y="-28575"/>
            <a:ext cx="12192001" cy="6858000"/>
            <a:chOff x="15" y="-18"/>
            <a:chExt cx="5760" cy="4320"/>
          </a:xfrm>
        </p:grpSpPr>
        <p:sp>
          <p:nvSpPr>
            <p:cNvPr id="3" name="Rectangle 13"/>
            <p:cNvSpPr>
              <a:spLocks noChangeArrowheads="1"/>
            </p:cNvSpPr>
            <p:nvPr/>
          </p:nvSpPr>
          <p:spPr bwMode="auto">
            <a:xfrm>
              <a:off x="15" y="-18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000000"/>
                </a:solidFill>
                <a:latin typeface="Lucida Sans Unicode" pitchFamily="34" charset="0"/>
                <a:cs typeface="+mn-cs"/>
              </a:endParaRPr>
            </a:p>
          </p:txBody>
        </p:sp>
        <p:pic>
          <p:nvPicPr>
            <p:cNvPr id="4" name="Picture 16" descr="Color-ppt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" y="3936"/>
              <a:ext cx="342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882651" y="6410325"/>
            <a:ext cx="10769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defRPr/>
            </a:pPr>
            <a:r>
              <a:rPr lang="en-US" altLang="en-US" sz="1100" b="1">
                <a:solidFill>
                  <a:srgbClr val="070C51"/>
                </a:solidFill>
                <a:latin typeface="Lucida Sans Unicode" pitchFamily="34" charset="0"/>
                <a:cs typeface="+mn-cs"/>
              </a:rPr>
              <a:t>CALIFORNIA DEPARTMENT OF EDUCATION – </a:t>
            </a:r>
            <a:r>
              <a:rPr lang="en-US" altLang="en-US" sz="1100">
                <a:solidFill>
                  <a:srgbClr val="070C51"/>
                </a:solidFill>
                <a:latin typeface="Lucida Sans Unicode" pitchFamily="34" charset="0"/>
                <a:cs typeface="+mn-cs"/>
              </a:rPr>
              <a:t>Tom Torlakson, State Superintendent of Public Instruction</a:t>
            </a:r>
            <a:endParaRPr lang="en-US" altLang="en-US" sz="1200" b="1">
              <a:solidFill>
                <a:srgbClr val="464646"/>
              </a:solidFill>
              <a:latin typeface="Lucida Sans Unicode" pitchFamily="34" charset="0"/>
              <a:cs typeface="+mn-cs"/>
            </a:endParaRP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74877" y="-5454806"/>
            <a:ext cx="1430129" cy="1229360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920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 userDrawn="1"/>
        </p:nvGrpSpPr>
        <p:grpSpPr bwMode="auto">
          <a:xfrm>
            <a:off x="-31750" y="-28575"/>
            <a:ext cx="12192001" cy="6858000"/>
            <a:chOff x="15" y="-18"/>
            <a:chExt cx="5760" cy="4320"/>
          </a:xfrm>
        </p:grpSpPr>
        <p:sp>
          <p:nvSpPr>
            <p:cNvPr id="3" name="Rectangle 13"/>
            <p:cNvSpPr>
              <a:spLocks noChangeArrowheads="1"/>
            </p:cNvSpPr>
            <p:nvPr/>
          </p:nvSpPr>
          <p:spPr bwMode="auto">
            <a:xfrm>
              <a:off x="15" y="-18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000000"/>
                </a:solidFill>
                <a:latin typeface="Lucida Sans Unicode" pitchFamily="34" charset="0"/>
                <a:cs typeface="+mn-cs"/>
              </a:endParaRPr>
            </a:p>
          </p:txBody>
        </p:sp>
        <p:pic>
          <p:nvPicPr>
            <p:cNvPr id="4" name="Picture 16" descr="Color-ppt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" y="3936"/>
              <a:ext cx="342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882651" y="6410325"/>
            <a:ext cx="10769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defRPr/>
            </a:pPr>
            <a:r>
              <a:rPr lang="en-US" altLang="en-US" sz="1100" b="1">
                <a:solidFill>
                  <a:srgbClr val="070C51"/>
                </a:solidFill>
                <a:latin typeface="Lucida Sans Unicode" pitchFamily="34" charset="0"/>
                <a:cs typeface="+mn-cs"/>
              </a:rPr>
              <a:t>CALIFORNIA DEPARTMENT OF EDUCATION – </a:t>
            </a:r>
            <a:r>
              <a:rPr lang="en-US" altLang="en-US" sz="1100">
                <a:solidFill>
                  <a:srgbClr val="070C51"/>
                </a:solidFill>
                <a:latin typeface="Lucida Sans Unicode" pitchFamily="34" charset="0"/>
                <a:cs typeface="+mn-cs"/>
              </a:rPr>
              <a:t>Tom Torlakson, State Superintendent of Public Instruction</a:t>
            </a:r>
            <a:endParaRPr lang="en-US" altLang="en-US" sz="1200" b="1">
              <a:solidFill>
                <a:srgbClr val="464646"/>
              </a:solidFill>
              <a:latin typeface="Lucida Sans Unicode" pitchFamily="34" charset="0"/>
              <a:cs typeface="+mn-cs"/>
            </a:endParaRP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74877" y="-5454806"/>
            <a:ext cx="1430129" cy="1229360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206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 userDrawn="1"/>
        </p:nvGrpSpPr>
        <p:grpSpPr bwMode="auto">
          <a:xfrm>
            <a:off x="-31750" y="-28575"/>
            <a:ext cx="12192001" cy="6858000"/>
            <a:chOff x="15" y="-18"/>
            <a:chExt cx="5760" cy="4320"/>
          </a:xfrm>
        </p:grpSpPr>
        <p:sp>
          <p:nvSpPr>
            <p:cNvPr id="3" name="Rectangle 13"/>
            <p:cNvSpPr>
              <a:spLocks noChangeArrowheads="1"/>
            </p:cNvSpPr>
            <p:nvPr/>
          </p:nvSpPr>
          <p:spPr bwMode="auto">
            <a:xfrm>
              <a:off x="15" y="-18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000000"/>
                </a:solidFill>
                <a:latin typeface="Lucida Sans Unicode" pitchFamily="34" charset="0"/>
                <a:cs typeface="+mn-cs"/>
              </a:endParaRPr>
            </a:p>
          </p:txBody>
        </p:sp>
        <p:pic>
          <p:nvPicPr>
            <p:cNvPr id="4" name="Picture 16" descr="Color-ppt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" y="3936"/>
              <a:ext cx="342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882651" y="6410325"/>
            <a:ext cx="10769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defRPr/>
            </a:pPr>
            <a:r>
              <a:rPr lang="en-US" altLang="en-US" sz="1100" b="1">
                <a:solidFill>
                  <a:srgbClr val="070C51"/>
                </a:solidFill>
                <a:latin typeface="Lucida Sans Unicode" pitchFamily="34" charset="0"/>
                <a:cs typeface="+mn-cs"/>
              </a:rPr>
              <a:t>CALIFORNIA DEPARTMENT OF EDUCATION – </a:t>
            </a:r>
            <a:r>
              <a:rPr lang="en-US" altLang="en-US" sz="1100">
                <a:solidFill>
                  <a:srgbClr val="070C51"/>
                </a:solidFill>
                <a:latin typeface="Lucida Sans Unicode" pitchFamily="34" charset="0"/>
                <a:cs typeface="+mn-cs"/>
              </a:rPr>
              <a:t>Tom Torlakson, State Superintendent of Public Instruction</a:t>
            </a:r>
            <a:endParaRPr lang="en-US" altLang="en-US" sz="1200" b="1">
              <a:solidFill>
                <a:srgbClr val="464646"/>
              </a:solidFill>
              <a:latin typeface="Lucida Sans Unicode" pitchFamily="34" charset="0"/>
              <a:cs typeface="+mn-cs"/>
            </a:endParaRP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74877" y="-5454806"/>
            <a:ext cx="1430129" cy="1229360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133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 userDrawn="1"/>
        </p:nvGrpSpPr>
        <p:grpSpPr bwMode="auto">
          <a:xfrm>
            <a:off x="-31750" y="-28575"/>
            <a:ext cx="12192001" cy="6858000"/>
            <a:chOff x="15" y="-18"/>
            <a:chExt cx="5760" cy="4320"/>
          </a:xfrm>
        </p:grpSpPr>
        <p:sp>
          <p:nvSpPr>
            <p:cNvPr id="3" name="Rectangle 13"/>
            <p:cNvSpPr>
              <a:spLocks noChangeArrowheads="1"/>
            </p:cNvSpPr>
            <p:nvPr/>
          </p:nvSpPr>
          <p:spPr bwMode="auto">
            <a:xfrm>
              <a:off x="15" y="-18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000000"/>
                </a:solidFill>
                <a:latin typeface="Lucida Sans Unicode" pitchFamily="34" charset="0"/>
                <a:cs typeface="+mn-cs"/>
              </a:endParaRPr>
            </a:p>
          </p:txBody>
        </p:sp>
        <p:pic>
          <p:nvPicPr>
            <p:cNvPr id="4" name="Picture 16" descr="Color-ppt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" y="3936"/>
              <a:ext cx="342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882651" y="6410325"/>
            <a:ext cx="10769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defRPr/>
            </a:pPr>
            <a:r>
              <a:rPr lang="en-US" altLang="en-US" sz="1100" b="1">
                <a:solidFill>
                  <a:srgbClr val="070C51"/>
                </a:solidFill>
                <a:latin typeface="Lucida Sans Unicode" pitchFamily="34" charset="0"/>
                <a:cs typeface="+mn-cs"/>
              </a:rPr>
              <a:t>CALIFORNIA DEPARTMENT OF EDUCATION – </a:t>
            </a:r>
            <a:r>
              <a:rPr lang="en-US" altLang="en-US" sz="1100">
                <a:solidFill>
                  <a:srgbClr val="070C51"/>
                </a:solidFill>
                <a:latin typeface="Lucida Sans Unicode" pitchFamily="34" charset="0"/>
                <a:cs typeface="+mn-cs"/>
              </a:rPr>
              <a:t>Tom Torlakson, State Superintendent of Public Instruction</a:t>
            </a:r>
            <a:endParaRPr lang="en-US" altLang="en-US" sz="1200" b="1">
              <a:solidFill>
                <a:srgbClr val="464646"/>
              </a:solidFill>
              <a:latin typeface="Lucida Sans Unicode" pitchFamily="34" charset="0"/>
              <a:cs typeface="+mn-cs"/>
            </a:endParaRP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74877" y="-5454806"/>
            <a:ext cx="1430129" cy="1229360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59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2"/>
            <a:ext cx="11887200" cy="50159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C91A4485-1415-46DB-A2BE-667BC5AA81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6007101"/>
            <a:ext cx="381423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4B1CC83-6524-4033-9A0A-8C7CFE5E33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4400" y="1417638"/>
            <a:ext cx="10464800" cy="1524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002451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 userDrawn="1"/>
        </p:nvGrpSpPr>
        <p:grpSpPr bwMode="auto">
          <a:xfrm>
            <a:off x="-31750" y="-28575"/>
            <a:ext cx="12192001" cy="6858000"/>
            <a:chOff x="15" y="-18"/>
            <a:chExt cx="5760" cy="4320"/>
          </a:xfrm>
        </p:grpSpPr>
        <p:sp>
          <p:nvSpPr>
            <p:cNvPr id="3" name="Rectangle 13"/>
            <p:cNvSpPr>
              <a:spLocks noChangeArrowheads="1"/>
            </p:cNvSpPr>
            <p:nvPr/>
          </p:nvSpPr>
          <p:spPr bwMode="auto">
            <a:xfrm>
              <a:off x="15" y="-18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000000"/>
                </a:solidFill>
                <a:latin typeface="Lucida Sans Unicode" pitchFamily="34" charset="0"/>
                <a:cs typeface="+mn-cs"/>
              </a:endParaRPr>
            </a:p>
          </p:txBody>
        </p:sp>
        <p:pic>
          <p:nvPicPr>
            <p:cNvPr id="4" name="Picture 16" descr="Color-ppt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" y="3936"/>
              <a:ext cx="342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882651" y="6410325"/>
            <a:ext cx="10769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defRPr/>
            </a:pPr>
            <a:r>
              <a:rPr lang="en-US" altLang="en-US" sz="1100" b="1">
                <a:solidFill>
                  <a:srgbClr val="070C51"/>
                </a:solidFill>
                <a:latin typeface="Lucida Sans Unicode" pitchFamily="34" charset="0"/>
                <a:cs typeface="+mn-cs"/>
              </a:rPr>
              <a:t>CALIFORNIA DEPARTMENT OF EDUCATION – </a:t>
            </a:r>
            <a:r>
              <a:rPr lang="en-US" altLang="en-US" sz="1100">
                <a:solidFill>
                  <a:srgbClr val="070C51"/>
                </a:solidFill>
                <a:latin typeface="Lucida Sans Unicode" pitchFamily="34" charset="0"/>
                <a:cs typeface="+mn-cs"/>
              </a:rPr>
              <a:t>Tom Torlakson, State Superintendent of Public Instruction</a:t>
            </a:r>
            <a:endParaRPr lang="en-US" altLang="en-US" sz="1200" b="1">
              <a:solidFill>
                <a:srgbClr val="464646"/>
              </a:solidFill>
              <a:latin typeface="Lucida Sans Unicode" pitchFamily="34" charset="0"/>
              <a:cs typeface="+mn-cs"/>
            </a:endParaRP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74877" y="-5454806"/>
            <a:ext cx="1430129" cy="1229360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896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 userDrawn="1"/>
        </p:nvGrpSpPr>
        <p:grpSpPr bwMode="auto">
          <a:xfrm>
            <a:off x="-31750" y="-28575"/>
            <a:ext cx="12192001" cy="6858000"/>
            <a:chOff x="15" y="-18"/>
            <a:chExt cx="5760" cy="4320"/>
          </a:xfrm>
        </p:grpSpPr>
        <p:sp>
          <p:nvSpPr>
            <p:cNvPr id="3" name="Rectangle 13"/>
            <p:cNvSpPr>
              <a:spLocks noChangeArrowheads="1"/>
            </p:cNvSpPr>
            <p:nvPr/>
          </p:nvSpPr>
          <p:spPr bwMode="auto">
            <a:xfrm>
              <a:off x="15" y="-18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000000"/>
                </a:solidFill>
                <a:latin typeface="Lucida Sans Unicode" pitchFamily="34" charset="0"/>
                <a:cs typeface="+mn-cs"/>
              </a:endParaRPr>
            </a:p>
          </p:txBody>
        </p:sp>
        <p:pic>
          <p:nvPicPr>
            <p:cNvPr id="4" name="Picture 16" descr="Color-ppt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" y="3936"/>
              <a:ext cx="342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882651" y="6410325"/>
            <a:ext cx="10769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defRPr/>
            </a:pPr>
            <a:r>
              <a:rPr lang="en-US" altLang="en-US" sz="1100" b="1">
                <a:solidFill>
                  <a:srgbClr val="070C51"/>
                </a:solidFill>
                <a:latin typeface="Lucida Sans Unicode" pitchFamily="34" charset="0"/>
                <a:cs typeface="+mn-cs"/>
              </a:rPr>
              <a:t>CALIFORNIA DEPARTMENT OF EDUCATION – </a:t>
            </a:r>
            <a:r>
              <a:rPr lang="en-US" altLang="en-US" sz="1100">
                <a:solidFill>
                  <a:srgbClr val="070C51"/>
                </a:solidFill>
                <a:latin typeface="Lucida Sans Unicode" pitchFamily="34" charset="0"/>
                <a:cs typeface="+mn-cs"/>
              </a:rPr>
              <a:t>Tom Torlakson, State Superintendent of Public Instruction</a:t>
            </a:r>
            <a:endParaRPr lang="en-US" altLang="en-US" sz="1200" b="1">
              <a:solidFill>
                <a:srgbClr val="464646"/>
              </a:solidFill>
              <a:latin typeface="Lucida Sans Unicode" pitchFamily="34" charset="0"/>
              <a:cs typeface="+mn-cs"/>
            </a:endParaRP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74877" y="-5454806"/>
            <a:ext cx="1430129" cy="1229360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839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 userDrawn="1"/>
        </p:nvGrpSpPr>
        <p:grpSpPr bwMode="auto">
          <a:xfrm>
            <a:off x="-31750" y="-28575"/>
            <a:ext cx="12192001" cy="6858000"/>
            <a:chOff x="15" y="-18"/>
            <a:chExt cx="5760" cy="4320"/>
          </a:xfrm>
        </p:grpSpPr>
        <p:sp>
          <p:nvSpPr>
            <p:cNvPr id="3" name="Rectangle 13"/>
            <p:cNvSpPr>
              <a:spLocks noChangeArrowheads="1"/>
            </p:cNvSpPr>
            <p:nvPr/>
          </p:nvSpPr>
          <p:spPr bwMode="auto">
            <a:xfrm>
              <a:off x="15" y="-18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000000"/>
                </a:solidFill>
                <a:latin typeface="Lucida Sans Unicode" pitchFamily="34" charset="0"/>
                <a:cs typeface="+mn-cs"/>
              </a:endParaRPr>
            </a:p>
          </p:txBody>
        </p:sp>
        <p:pic>
          <p:nvPicPr>
            <p:cNvPr id="4" name="Picture 16" descr="Color-ppt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" y="3936"/>
              <a:ext cx="342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882651" y="6410325"/>
            <a:ext cx="10769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defRPr/>
            </a:pPr>
            <a:r>
              <a:rPr lang="en-US" altLang="en-US" sz="1100" b="1">
                <a:solidFill>
                  <a:srgbClr val="070C51"/>
                </a:solidFill>
                <a:latin typeface="Lucida Sans Unicode" pitchFamily="34" charset="0"/>
                <a:cs typeface="+mn-cs"/>
              </a:rPr>
              <a:t>CALIFORNIA DEPARTMENT OF EDUCATION – </a:t>
            </a:r>
            <a:r>
              <a:rPr lang="en-US" altLang="en-US" sz="1100">
                <a:solidFill>
                  <a:srgbClr val="070C51"/>
                </a:solidFill>
                <a:latin typeface="Lucida Sans Unicode" pitchFamily="34" charset="0"/>
                <a:cs typeface="+mn-cs"/>
              </a:rPr>
              <a:t>Tom Torlakson, State Superintendent of Public Instruction</a:t>
            </a:r>
            <a:endParaRPr lang="en-US" altLang="en-US" sz="1200" b="1">
              <a:solidFill>
                <a:srgbClr val="464646"/>
              </a:solidFill>
              <a:latin typeface="Lucida Sans Unicode" pitchFamily="34" charset="0"/>
              <a:cs typeface="+mn-cs"/>
            </a:endParaRP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74877" y="-5454806"/>
            <a:ext cx="1430129" cy="1229360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477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 userDrawn="1"/>
        </p:nvGrpSpPr>
        <p:grpSpPr bwMode="auto">
          <a:xfrm>
            <a:off x="-31750" y="-28575"/>
            <a:ext cx="12192001" cy="6858000"/>
            <a:chOff x="15" y="-18"/>
            <a:chExt cx="5760" cy="4320"/>
          </a:xfrm>
        </p:grpSpPr>
        <p:sp>
          <p:nvSpPr>
            <p:cNvPr id="3" name="Rectangle 13"/>
            <p:cNvSpPr>
              <a:spLocks noChangeArrowheads="1"/>
            </p:cNvSpPr>
            <p:nvPr/>
          </p:nvSpPr>
          <p:spPr bwMode="auto">
            <a:xfrm>
              <a:off x="15" y="-18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000000"/>
                </a:solidFill>
                <a:latin typeface="Lucida Sans Unicode" pitchFamily="34" charset="0"/>
                <a:cs typeface="+mn-cs"/>
              </a:endParaRPr>
            </a:p>
          </p:txBody>
        </p:sp>
        <p:pic>
          <p:nvPicPr>
            <p:cNvPr id="4" name="Picture 16" descr="Color-ppt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" y="3936"/>
              <a:ext cx="342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882651" y="6410325"/>
            <a:ext cx="10769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defRPr/>
            </a:pPr>
            <a:r>
              <a:rPr lang="en-US" altLang="en-US" sz="1100" b="1">
                <a:solidFill>
                  <a:srgbClr val="070C51"/>
                </a:solidFill>
                <a:latin typeface="Lucida Sans Unicode" pitchFamily="34" charset="0"/>
                <a:cs typeface="+mn-cs"/>
              </a:rPr>
              <a:t>CALIFORNIA DEPARTMENT OF EDUCATION – </a:t>
            </a:r>
            <a:r>
              <a:rPr lang="en-US" altLang="en-US" sz="1100">
                <a:solidFill>
                  <a:srgbClr val="070C51"/>
                </a:solidFill>
                <a:latin typeface="Lucida Sans Unicode" pitchFamily="34" charset="0"/>
                <a:cs typeface="+mn-cs"/>
              </a:rPr>
              <a:t>Tom Torlakson, State Superintendent of Public Instruction</a:t>
            </a:r>
            <a:endParaRPr lang="en-US" altLang="en-US" sz="1200" b="1">
              <a:solidFill>
                <a:srgbClr val="464646"/>
              </a:solidFill>
              <a:latin typeface="Lucida Sans Unicode" pitchFamily="34" charset="0"/>
              <a:cs typeface="+mn-cs"/>
            </a:endParaRP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74877" y="-5454806"/>
            <a:ext cx="1430129" cy="1229360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096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 userDrawn="1"/>
        </p:nvGrpSpPr>
        <p:grpSpPr bwMode="auto">
          <a:xfrm>
            <a:off x="-31750" y="-28575"/>
            <a:ext cx="12192001" cy="6858000"/>
            <a:chOff x="15" y="-18"/>
            <a:chExt cx="5760" cy="4320"/>
          </a:xfrm>
        </p:grpSpPr>
        <p:sp>
          <p:nvSpPr>
            <p:cNvPr id="3" name="Rectangle 13"/>
            <p:cNvSpPr>
              <a:spLocks noChangeArrowheads="1"/>
            </p:cNvSpPr>
            <p:nvPr/>
          </p:nvSpPr>
          <p:spPr bwMode="auto">
            <a:xfrm>
              <a:off x="15" y="-18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000000"/>
                </a:solidFill>
                <a:latin typeface="Lucida Sans Unicode" pitchFamily="34" charset="0"/>
                <a:cs typeface="+mn-cs"/>
              </a:endParaRPr>
            </a:p>
          </p:txBody>
        </p:sp>
        <p:pic>
          <p:nvPicPr>
            <p:cNvPr id="4" name="Picture 16" descr="Color-ppt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" y="3936"/>
              <a:ext cx="342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882651" y="6410325"/>
            <a:ext cx="10769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defRPr/>
            </a:pPr>
            <a:r>
              <a:rPr lang="en-US" altLang="en-US" sz="1100" b="1">
                <a:solidFill>
                  <a:srgbClr val="070C51"/>
                </a:solidFill>
                <a:latin typeface="Lucida Sans Unicode" pitchFamily="34" charset="0"/>
                <a:cs typeface="+mn-cs"/>
              </a:rPr>
              <a:t>CALIFORNIA DEPARTMENT OF EDUCATION – </a:t>
            </a:r>
            <a:r>
              <a:rPr lang="en-US" altLang="en-US" sz="1100">
                <a:solidFill>
                  <a:srgbClr val="070C51"/>
                </a:solidFill>
                <a:latin typeface="Lucida Sans Unicode" pitchFamily="34" charset="0"/>
                <a:cs typeface="+mn-cs"/>
              </a:rPr>
              <a:t>Tom Torlakson, State Superintendent of Public Instruction</a:t>
            </a:r>
            <a:endParaRPr lang="en-US" altLang="en-US" sz="1200" b="1">
              <a:solidFill>
                <a:srgbClr val="464646"/>
              </a:solidFill>
              <a:latin typeface="Lucida Sans Unicode" pitchFamily="34" charset="0"/>
              <a:cs typeface="+mn-cs"/>
            </a:endParaRP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74877" y="-5454806"/>
            <a:ext cx="1430129" cy="1229360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9500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/>
        </p:nvGrpSpPr>
        <p:grpSpPr>
          <a:xfrm>
            <a:off x="152397" y="161927"/>
            <a:ext cx="11887200" cy="6277853"/>
            <a:chOff x="152397" y="161925"/>
            <a:chExt cx="11887200" cy="6277853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/>
          </p:nvSpPr>
          <p:spPr>
            <a:xfrm>
              <a:off x="152397" y="5793447"/>
              <a:ext cx="1188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1800" dirty="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6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2"/>
            <a:ext cx="11887200" cy="50159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94773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2"/>
            <a:ext cx="5852160" cy="50159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301"/>
            <a:ext cx="5852160" cy="50159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48500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6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152" y="2810670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48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2"/>
            <a:ext cx="11887200" cy="50159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34980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2"/>
            <a:ext cx="5852160" cy="50159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301"/>
            <a:ext cx="5852160" cy="50159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02798727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2"/>
            <a:ext cx="5852160" cy="50159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301"/>
            <a:ext cx="5852160" cy="50159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05651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6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152" y="2810670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146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2"/>
            <a:ext cx="11887200" cy="50159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684317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2"/>
            <a:ext cx="5852160" cy="50159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301"/>
            <a:ext cx="5852160" cy="50159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40672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6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152" y="2810670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567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2"/>
            <a:ext cx="11887200" cy="50159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766656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2"/>
            <a:ext cx="5852160" cy="50159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301"/>
            <a:ext cx="5852160" cy="50159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516263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6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152" y="2810670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099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2"/>
            <a:ext cx="11887200" cy="50159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797915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2"/>
            <a:ext cx="5852160" cy="50159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301"/>
            <a:ext cx="5852160" cy="50159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32262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51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082" y="2448363"/>
            <a:ext cx="2355839" cy="23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01300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6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152" y="2810670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540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2"/>
            <a:ext cx="11887200" cy="50159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826569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2"/>
            <a:ext cx="5852160" cy="50159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301"/>
            <a:ext cx="5852160" cy="50159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794519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6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152" y="2810670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348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37974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962346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438491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1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43450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 userDrawn="1"/>
        </p:nvGrpSpPr>
        <p:grpSpPr bwMode="auto">
          <a:xfrm>
            <a:off x="-31750" y="-28575"/>
            <a:ext cx="12192001" cy="6858000"/>
            <a:chOff x="15" y="-18"/>
            <a:chExt cx="5760" cy="4320"/>
          </a:xfrm>
        </p:grpSpPr>
        <p:sp>
          <p:nvSpPr>
            <p:cNvPr id="3" name="Rectangle 13"/>
            <p:cNvSpPr>
              <a:spLocks noChangeArrowheads="1"/>
            </p:cNvSpPr>
            <p:nvPr/>
          </p:nvSpPr>
          <p:spPr bwMode="auto">
            <a:xfrm>
              <a:off x="15" y="-18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000000"/>
                </a:solidFill>
                <a:latin typeface="Lucida Sans Unicode" pitchFamily="34" charset="0"/>
                <a:cs typeface="+mn-cs"/>
              </a:endParaRPr>
            </a:p>
          </p:txBody>
        </p:sp>
        <p:pic>
          <p:nvPicPr>
            <p:cNvPr id="4" name="Picture 16" descr="Color-ppt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" y="3936"/>
              <a:ext cx="342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882651" y="6410325"/>
            <a:ext cx="10769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defRPr/>
            </a:pPr>
            <a:r>
              <a:rPr lang="en-US" altLang="en-US" sz="1100" b="1">
                <a:solidFill>
                  <a:srgbClr val="070C51"/>
                </a:solidFill>
                <a:latin typeface="Lucida Sans Unicode" pitchFamily="34" charset="0"/>
                <a:cs typeface="+mn-cs"/>
              </a:rPr>
              <a:t>CALIFORNIA DEPARTMENT OF EDUCATION – </a:t>
            </a:r>
            <a:r>
              <a:rPr lang="en-US" altLang="en-US" sz="1100">
                <a:solidFill>
                  <a:srgbClr val="070C51"/>
                </a:solidFill>
                <a:latin typeface="Lucida Sans Unicode" pitchFamily="34" charset="0"/>
                <a:cs typeface="+mn-cs"/>
              </a:rPr>
              <a:t>Tom Torlakson, State Superintendent of Public Instruction</a:t>
            </a:r>
            <a:endParaRPr lang="en-US" altLang="en-US" sz="1200" b="1">
              <a:solidFill>
                <a:srgbClr val="464646"/>
              </a:solidFill>
              <a:latin typeface="Lucida Sans Unicode" pitchFamily="34" charset="0"/>
              <a:cs typeface="+mn-cs"/>
            </a:endParaRP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74877" y="-5454806"/>
            <a:ext cx="1430129" cy="1229360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99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 userDrawn="1"/>
        </p:nvGrpSpPr>
        <p:grpSpPr bwMode="auto">
          <a:xfrm>
            <a:off x="-31750" y="-28575"/>
            <a:ext cx="12192001" cy="6858000"/>
            <a:chOff x="15" y="-18"/>
            <a:chExt cx="5760" cy="4320"/>
          </a:xfrm>
        </p:grpSpPr>
        <p:sp>
          <p:nvSpPr>
            <p:cNvPr id="3" name="Rectangle 13"/>
            <p:cNvSpPr>
              <a:spLocks noChangeArrowheads="1"/>
            </p:cNvSpPr>
            <p:nvPr/>
          </p:nvSpPr>
          <p:spPr bwMode="auto">
            <a:xfrm>
              <a:off x="15" y="-18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000000"/>
                </a:solidFill>
                <a:latin typeface="Lucida Sans Unicode" pitchFamily="34" charset="0"/>
                <a:cs typeface="+mn-cs"/>
              </a:endParaRPr>
            </a:p>
          </p:txBody>
        </p:sp>
        <p:pic>
          <p:nvPicPr>
            <p:cNvPr id="4" name="Picture 16" descr="Color-ppt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" y="3936"/>
              <a:ext cx="342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882651" y="6410325"/>
            <a:ext cx="10769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defRPr/>
            </a:pPr>
            <a:r>
              <a:rPr lang="en-US" altLang="en-US" sz="1100" b="1">
                <a:solidFill>
                  <a:srgbClr val="070C51"/>
                </a:solidFill>
                <a:latin typeface="Lucida Sans Unicode" pitchFamily="34" charset="0"/>
                <a:cs typeface="+mn-cs"/>
              </a:rPr>
              <a:t>CALIFORNIA DEPARTMENT OF EDUCATION – </a:t>
            </a:r>
            <a:r>
              <a:rPr lang="en-US" altLang="en-US" sz="1100">
                <a:solidFill>
                  <a:srgbClr val="070C51"/>
                </a:solidFill>
                <a:latin typeface="Lucida Sans Unicode" pitchFamily="34" charset="0"/>
                <a:cs typeface="+mn-cs"/>
              </a:rPr>
              <a:t>Tom Torlakson, State Superintendent of Public Instruction</a:t>
            </a:r>
            <a:endParaRPr lang="en-US" altLang="en-US" sz="1200" b="1">
              <a:solidFill>
                <a:srgbClr val="464646"/>
              </a:solidFill>
              <a:latin typeface="Lucida Sans Unicode" pitchFamily="34" charset="0"/>
              <a:cs typeface="+mn-cs"/>
            </a:endParaRP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74877" y="-5454806"/>
            <a:ext cx="1430129" cy="1229360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21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 userDrawn="1"/>
        </p:nvGrpSpPr>
        <p:grpSpPr bwMode="auto">
          <a:xfrm>
            <a:off x="-31750" y="-28575"/>
            <a:ext cx="12192001" cy="6858000"/>
            <a:chOff x="15" y="-18"/>
            <a:chExt cx="5760" cy="4320"/>
          </a:xfrm>
        </p:grpSpPr>
        <p:sp>
          <p:nvSpPr>
            <p:cNvPr id="3" name="Rectangle 13"/>
            <p:cNvSpPr>
              <a:spLocks noChangeArrowheads="1"/>
            </p:cNvSpPr>
            <p:nvPr/>
          </p:nvSpPr>
          <p:spPr bwMode="auto">
            <a:xfrm>
              <a:off x="15" y="-18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000000"/>
                </a:solidFill>
                <a:latin typeface="Lucida Sans Unicode" pitchFamily="34" charset="0"/>
                <a:cs typeface="+mn-cs"/>
              </a:endParaRPr>
            </a:p>
          </p:txBody>
        </p:sp>
        <p:pic>
          <p:nvPicPr>
            <p:cNvPr id="4" name="Picture 16" descr="Color-ppt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" y="3936"/>
              <a:ext cx="342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882651" y="6410325"/>
            <a:ext cx="10769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defRPr/>
            </a:pPr>
            <a:r>
              <a:rPr lang="en-US" altLang="en-US" sz="1100" b="1">
                <a:solidFill>
                  <a:srgbClr val="070C51"/>
                </a:solidFill>
                <a:latin typeface="Lucida Sans Unicode" pitchFamily="34" charset="0"/>
                <a:cs typeface="+mn-cs"/>
              </a:rPr>
              <a:t>CALIFORNIA DEPARTMENT OF EDUCATION – </a:t>
            </a:r>
            <a:r>
              <a:rPr lang="en-US" altLang="en-US" sz="1100">
                <a:solidFill>
                  <a:srgbClr val="070C51"/>
                </a:solidFill>
                <a:latin typeface="Lucida Sans Unicode" pitchFamily="34" charset="0"/>
                <a:cs typeface="+mn-cs"/>
              </a:rPr>
              <a:t>Tom Torlakson, State Superintendent of Public Instruction</a:t>
            </a:r>
            <a:endParaRPr lang="en-US" altLang="en-US" sz="1200" b="1">
              <a:solidFill>
                <a:srgbClr val="464646"/>
              </a:solidFill>
              <a:latin typeface="Lucida Sans Unicode" pitchFamily="34" charset="0"/>
              <a:cs typeface="+mn-cs"/>
            </a:endParaRP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74877" y="-5454806"/>
            <a:ext cx="1430129" cy="1229360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414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 userDrawn="1"/>
        </p:nvGrpSpPr>
        <p:grpSpPr bwMode="auto">
          <a:xfrm>
            <a:off x="-31750" y="-28575"/>
            <a:ext cx="12192001" cy="6858000"/>
            <a:chOff x="15" y="-18"/>
            <a:chExt cx="5760" cy="4320"/>
          </a:xfrm>
        </p:grpSpPr>
        <p:sp>
          <p:nvSpPr>
            <p:cNvPr id="3" name="Rectangle 13"/>
            <p:cNvSpPr>
              <a:spLocks noChangeArrowheads="1"/>
            </p:cNvSpPr>
            <p:nvPr/>
          </p:nvSpPr>
          <p:spPr bwMode="auto">
            <a:xfrm>
              <a:off x="15" y="-18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54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000000"/>
                </a:solidFill>
                <a:latin typeface="Lucida Sans Unicode" pitchFamily="34" charset="0"/>
                <a:cs typeface="+mn-cs"/>
              </a:endParaRPr>
            </a:p>
          </p:txBody>
        </p:sp>
        <p:pic>
          <p:nvPicPr>
            <p:cNvPr id="4" name="Picture 16" descr="Color-ppt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" y="3936"/>
              <a:ext cx="342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882651" y="6410325"/>
            <a:ext cx="10769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54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defRPr/>
            </a:pPr>
            <a:r>
              <a:rPr lang="en-US" altLang="en-US" sz="1100" b="1">
                <a:solidFill>
                  <a:srgbClr val="070C51"/>
                </a:solidFill>
                <a:latin typeface="Lucida Sans Unicode" pitchFamily="34" charset="0"/>
                <a:cs typeface="+mn-cs"/>
              </a:rPr>
              <a:t>CALIFORNIA DEPARTMENT OF EDUCATION – </a:t>
            </a:r>
            <a:r>
              <a:rPr lang="en-US" altLang="en-US" sz="1100">
                <a:solidFill>
                  <a:srgbClr val="070C51"/>
                </a:solidFill>
                <a:latin typeface="Lucida Sans Unicode" pitchFamily="34" charset="0"/>
                <a:cs typeface="+mn-cs"/>
              </a:rPr>
              <a:t>Tom Torlakson, State Superintendent of Public Instruction</a:t>
            </a:r>
            <a:endParaRPr lang="en-US" altLang="en-US" sz="1200" b="1">
              <a:solidFill>
                <a:srgbClr val="464646"/>
              </a:solidFill>
              <a:latin typeface="Lucida Sans Unicode" pitchFamily="34" charset="0"/>
              <a:cs typeface="+mn-cs"/>
            </a:endParaRP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74877" y="-5454806"/>
            <a:ext cx="1430129" cy="1229360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82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/>
        </p:nvSpPr>
        <p:spPr>
          <a:xfrm rot="5400000">
            <a:off x="5730240" y="396241"/>
            <a:ext cx="731520" cy="1219199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2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0557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2" r:id="rId1"/>
    <p:sldLayoutId id="2147484883" r:id="rId2"/>
    <p:sldLayoutId id="2147484884" r:id="rId3"/>
    <p:sldLayoutId id="2147484885" r:id="rId4"/>
    <p:sldLayoutId id="2147484858" r:id="rId5"/>
    <p:sldLayoutId id="2147484862" r:id="rId6"/>
    <p:sldLayoutId id="2147484863" r:id="rId7"/>
    <p:sldLayoutId id="2147484864" r:id="rId8"/>
    <p:sldLayoutId id="2147484865" r:id="rId9"/>
    <p:sldLayoutId id="2147484866" r:id="rId10"/>
    <p:sldLayoutId id="2147484867" r:id="rId11"/>
    <p:sldLayoutId id="2147484868" r:id="rId12"/>
    <p:sldLayoutId id="2147484869" r:id="rId13"/>
    <p:sldLayoutId id="2147484870" r:id="rId14"/>
    <p:sldLayoutId id="2147484871" r:id="rId15"/>
    <p:sldLayoutId id="2147484872" r:id="rId16"/>
    <p:sldLayoutId id="2147484873" r:id="rId17"/>
    <p:sldLayoutId id="2147484874" r:id="rId18"/>
    <p:sldLayoutId id="2147484875" r:id="rId19"/>
    <p:sldLayoutId id="2147484876" r:id="rId20"/>
    <p:sldLayoutId id="2147484877" r:id="rId21"/>
    <p:sldLayoutId id="2147484878" r:id="rId22"/>
    <p:sldLayoutId id="2147484879" r:id="rId23"/>
    <p:sldLayoutId id="2147484880" r:id="rId24"/>
  </p:sldLayoutIdLst>
  <p:transition spd="med">
    <p:fade/>
  </p:transition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/>
        </p:nvSpPr>
        <p:spPr>
          <a:xfrm>
            <a:off x="152400" y="203802"/>
            <a:ext cx="11887200" cy="6450401"/>
          </a:xfrm>
          <a:prstGeom prst="rect">
            <a:avLst/>
          </a:prstGeom>
          <a:noFill/>
          <a:ln w="25400" cmpd="sng">
            <a:solidFill>
              <a:srgbClr val="ED8B6F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2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6215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7" r:id="rId1"/>
    <p:sldLayoutId id="2147484888" r:id="rId2"/>
    <p:sldLayoutId id="2147484889" r:id="rId3"/>
    <p:sldLayoutId id="2147484890" r:id="rId4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rgbClr val="0C4A6D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rgbClr val="0C4A6D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/>
        </p:nvSpPr>
        <p:spPr>
          <a:xfrm>
            <a:off x="152400" y="203802"/>
            <a:ext cx="11887200" cy="6450401"/>
          </a:xfrm>
          <a:prstGeom prst="rect">
            <a:avLst/>
          </a:prstGeom>
          <a:noFill/>
          <a:ln w="25400" cmpd="sng">
            <a:solidFill>
              <a:srgbClr val="ED8B6F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2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94572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2" r:id="rId1"/>
    <p:sldLayoutId id="2147484893" r:id="rId2"/>
    <p:sldLayoutId id="2147484894" r:id="rId3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2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7391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6" r:id="rId1"/>
    <p:sldLayoutId id="2147484897" r:id="rId2"/>
    <p:sldLayoutId id="2147484898" r:id="rId3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rgbClr val="0C4A6D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rgbClr val="0C4A6D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2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749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0" r:id="rId1"/>
    <p:sldLayoutId id="2147484901" r:id="rId2"/>
    <p:sldLayoutId id="2147484902" r:id="rId3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/>
        </p:nvSpPr>
        <p:spPr>
          <a:xfrm>
            <a:off x="1" y="6654202"/>
            <a:ext cx="12192000" cy="203799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2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4336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4" r:id="rId1"/>
    <p:sldLayoutId id="2147484905" r:id="rId2"/>
    <p:sldLayoutId id="2147484906" r:id="rId3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rgbClr val="0C4A6D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rgbClr val="0C4A6D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/>
        </p:nvSpPr>
        <p:spPr>
          <a:xfrm>
            <a:off x="1" y="6654202"/>
            <a:ext cx="12192000" cy="203799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2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4252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8" r:id="rId1"/>
    <p:sldLayoutId id="2147484909" r:id="rId2"/>
    <p:sldLayoutId id="2147484910" r:id="rId3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1166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2" r:id="rId1"/>
    <p:sldLayoutId id="2147484913" r:id="rId2"/>
    <p:sldLayoutId id="2147484914" r:id="rId3"/>
    <p:sldLayoutId id="2147484915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cde.ca.gov/sp/ae/fg/wioa20eoyinst.asp" TargetMode="Externa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cde.ca.gov/sp/ae/fg/wioa21eoyinst.asp" TargetMode="Externa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sp/ae/ga/documents/volauthdataform2017.docx" TargetMode="External"/><Relationship Id="rId2" Type="http://schemas.openxmlformats.org/officeDocument/2006/relationships/hyperlink" Target="https://www.cde.ca.gov/sp/ae/ga/mb17-01.asp" TargetMode="External"/><Relationship Id="rId1" Type="http://schemas.openxmlformats.org/officeDocument/2006/relationships/slideLayout" Target="../slideLayouts/slideLayout45.xml"/><Relationship Id="rId5" Type="http://schemas.openxmlformats.org/officeDocument/2006/relationships/hyperlink" Target="https://www.cde.ca.gov/sp/ae/ga/documents/dataprivfaqs2017.asp" TargetMode="External"/><Relationship Id="rId4" Type="http://schemas.openxmlformats.org/officeDocument/2006/relationships/hyperlink" Target="http://inet2.cde.ca.gov/cmd/translatedparentaldoc.aspx?docid=10265-1027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cde.ca.gov/sp/ae/ga/mb17-01.asp" TargetMode="External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cde.ca.gov/sp/ae/ga/documents/volauthdataform2017.docx" TargetMode="Externa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inet2.cde.ca.gov/cmd/translatedparentaldoc.aspx?docid=10265-10278" TargetMode="External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cde.ca.gov/sp/ae/ga/documents/dataprivfaqs2017.asp" TargetMode="Externa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sas.org/docs/default-source/caacct/attachment-e.pdf?sfvrsn=638b0579_22?Status=Maste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4" Type="http://schemas.openxmlformats.org/officeDocument/2006/relationships/hyperlink" Target="https://www.casas.org/training-and-support/casas-peer-communities/california-adult-education-accountability-and-assessment/ca-follow-up-survey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urldefense.proofpoint.com/v2/url?u=https-3A__www.caadultedtraining.org_&amp;d=DwMFAg&amp;c=SIStQSL0VMIUJoLS-Q8giiFlA-AKdP7tpJHyQh8DeXk&amp;r=9InFJZegwAGZSfEbkIeJ9CsPnhHrs1ir5M-QUqKrjvw&amp;m=Argz2V_tXk3VAVWdRG5_9o_mnQJahc5i8KJ7k4hVyEM&amp;s=hlPYOdlG5KmPKUhb3lsk6Qwa-yvsYNaUgCiBHQV6KpY&amp;e=" TargetMode="Externa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capm@casas.org" TargetMode="External"/><Relationship Id="rId2" Type="http://schemas.openxmlformats.org/officeDocument/2006/relationships/hyperlink" Target="mailto:training@casas.org" TargetMode="External"/><Relationship Id="rId1" Type="http://schemas.openxmlformats.org/officeDocument/2006/relationships/slideLayout" Target="../slideLayouts/slideLayout45.xml"/><Relationship Id="rId5" Type="http://schemas.openxmlformats.org/officeDocument/2006/relationships/hyperlink" Target="mailto:techsupport@casas.org" TargetMode="External"/><Relationship Id="rId4" Type="http://schemas.openxmlformats.org/officeDocument/2006/relationships/hyperlink" Target="mailto:orders@casas.or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sas.org/docs/default-source/caacct/attachment-a-california-assessment-policy-guidelines.pdf?sfvrsn=2e4a11c3_32?Status=Master" TargetMode="Externa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sas.org/training-and-support/casas-peer-communities/california-adult-education-accountability-and-assessment/california-remote-testing" TargetMode="External"/><Relationship Id="rId2" Type="http://schemas.openxmlformats.org/officeDocument/2006/relationships/hyperlink" Target="https://www.cde.ca.gov/sp/ae/ir/documents/localpolicyguidetemp.pdf" TargetMode="Externa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e.ca.gov/sp/ae/fg/wioa21eoyinfo.asp" TargetMode="Externa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Name of Presenter">
            <a:extLst>
              <a:ext uri="{FF2B5EF4-FFF2-40B4-BE49-F238E27FC236}">
                <a16:creationId xmlns:a16="http://schemas.microsoft.com/office/drawing/2014/main" id="{18DC407A-84F3-4EA7-9122-B407E4F80756}"/>
              </a:ext>
            </a:extLst>
          </p:cNvPr>
          <p:cNvSpPr txBox="1"/>
          <p:nvPr/>
        </p:nvSpPr>
        <p:spPr>
          <a:xfrm>
            <a:off x="2652356" y="2763662"/>
            <a:ext cx="68872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en-US" sz="3200" b="1" dirty="0">
                <a:solidFill>
                  <a:schemeClr val="bg1"/>
                </a:solidFill>
                <a:cs typeface="Arial"/>
              </a:rPr>
              <a:t>Amukela Gwebu, Ph.D</a:t>
            </a:r>
            <a:r>
              <a:rPr lang="en-US" sz="3200" dirty="0">
                <a:solidFill>
                  <a:schemeClr val="bg1"/>
                </a:solidFill>
                <a:cs typeface="Arial"/>
              </a:rPr>
              <a:t>.</a:t>
            </a:r>
            <a:br>
              <a:rPr lang="en-US" sz="3200" dirty="0">
                <a:solidFill>
                  <a:schemeClr val="bg1"/>
                </a:solidFill>
                <a:cs typeface="Arial"/>
              </a:rPr>
            </a:br>
            <a:r>
              <a:rPr lang="en-US" sz="3200" dirty="0">
                <a:solidFill>
                  <a:schemeClr val="bg1"/>
                </a:solidFill>
                <a:cs typeface="Arial"/>
              </a:rPr>
              <a:t>Education Programs Consultant</a:t>
            </a:r>
            <a:br>
              <a:rPr lang="en-US" sz="3200" dirty="0">
                <a:solidFill>
                  <a:schemeClr val="bg1"/>
                </a:solidFill>
                <a:cs typeface="Arial"/>
              </a:rPr>
            </a:br>
            <a:r>
              <a:rPr lang="en-US" sz="3200" dirty="0">
                <a:solidFill>
                  <a:schemeClr val="bg1"/>
                </a:solidFill>
                <a:cs typeface="Arial"/>
              </a:rPr>
              <a:t>Adult Education Office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Title 1" descr="Title of Presentation">
            <a:extLst>
              <a:ext uri="{FF2B5EF4-FFF2-40B4-BE49-F238E27FC236}">
                <a16:creationId xmlns:a16="http://schemas.microsoft.com/office/drawing/2014/main" id="{35AC84DB-560D-42E5-A68F-B56E545A8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7241" y="545474"/>
            <a:ext cx="10339056" cy="1469570"/>
          </a:xfrm>
        </p:spPr>
        <p:txBody>
          <a:bodyPr>
            <a:normAutofit fontScale="90000"/>
          </a:bodyPr>
          <a:lstStyle/>
          <a:p>
            <a:br>
              <a:rPr lang="en-US" altLang="en-US" sz="5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900" dirty="0"/>
              <a:t>Adult Education and Family Literacy Act: </a:t>
            </a:r>
            <a:r>
              <a:rPr lang="en-US" altLang="en-US" sz="4900" kern="0" dirty="0">
                <a:latin typeface="Arial" panose="020B0604020202020204" pitchFamily="34" charset="0"/>
                <a:cs typeface="Arial" panose="020B0604020202020204" pitchFamily="34" charset="0"/>
              </a:rPr>
              <a:t>Data and Accountability Requirements for Program Year 2023</a:t>
            </a:r>
            <a:r>
              <a:rPr lang="en-US" sz="4900" dirty="0">
                <a:cs typeface="Arial" panose="020B0604020202020204" pitchFamily="34" charset="0"/>
              </a:rPr>
              <a:t>–</a:t>
            </a:r>
            <a:r>
              <a:rPr lang="en-US" altLang="en-US" sz="4900" kern="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br>
              <a:rPr lang="en-US" altLang="en-US" sz="49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900" dirty="0"/>
          </a:p>
        </p:txBody>
      </p:sp>
    </p:spTree>
    <p:extLst>
      <p:ext uri="{BB962C8B-B14F-4D97-AF65-F5344CB8AC3E}">
        <p14:creationId xmlns:p14="http://schemas.microsoft.com/office/powerpoint/2010/main" val="323646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Visual description of Step by Step Instructions for submitting data ">
            <a:extLst>
              <a:ext uri="{FF2B5EF4-FFF2-40B4-BE49-F238E27FC236}">
                <a16:creationId xmlns:a16="http://schemas.microsoft.com/office/drawing/2014/main" id="{AE625E13-849A-48CD-B849-43EA3632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08796"/>
            <a:ext cx="11887200" cy="1021379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Step by Step Instructions for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TOPSpro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Enterprise (TE)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9125" lvl="1" indent="0">
              <a:spcAft>
                <a:spcPts val="2400"/>
              </a:spcAft>
              <a:buNone/>
              <a:defRPr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Submission Instructions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End of Year Data Submission Guidelines">
            <a:extLst>
              <a:ext uri="{FF2B5EF4-FFF2-40B4-BE49-F238E27FC236}">
                <a16:creationId xmlns:a16="http://schemas.microsoft.com/office/drawing/2014/main" id="{8A09E5A4-7E71-4265-B7FA-B3E84BB113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88" r="5477"/>
          <a:stretch/>
        </p:blipFill>
        <p:spPr>
          <a:xfrm>
            <a:off x="1611085" y="2348157"/>
            <a:ext cx="8969829" cy="4306045"/>
          </a:xfrm>
          <a:prstGeom prst="rect">
            <a:avLst/>
          </a:prstGeom>
        </p:spPr>
      </p:pic>
      <p:sp>
        <p:nvSpPr>
          <p:cNvPr id="2" name="Title 1" descr="Reads End of Year Data Submission">
            <a:extLst>
              <a:ext uri="{FF2B5EF4-FFF2-40B4-BE49-F238E27FC236}">
                <a16:creationId xmlns:a16="http://schemas.microsoft.com/office/drawing/2014/main" id="{43C3AF29-8653-45C1-BB00-1E8E88217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" y="0"/>
            <a:ext cx="11887200" cy="1021378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End of Year Data Submission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902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Reads Submitting Complete and Accurate Data">
            <a:extLst>
              <a:ext uri="{FF2B5EF4-FFF2-40B4-BE49-F238E27FC236}">
                <a16:creationId xmlns:a16="http://schemas.microsoft.com/office/drawing/2014/main" id="{AE625E13-849A-48CD-B849-43EA3632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54207"/>
            <a:ext cx="11887200" cy="1056640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Trouble Shooting</a:t>
            </a:r>
            <a:endParaRPr lang="en-US" sz="2800" u="sng" dirty="0">
              <a:hlinkClick r:id="rId2"/>
            </a:endParaRPr>
          </a:p>
          <a:p>
            <a:pPr marL="603250" lvl="2" indent="0">
              <a:buClr>
                <a:schemeClr val="bg1"/>
              </a:buClr>
              <a:buNone/>
              <a:defRPr/>
            </a:pP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Submitting Complete and Accurate Data</a:t>
            </a:r>
            <a:endParaRPr lang="en-US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3250" lvl="2" indent="0">
              <a:buNone/>
              <a:defRPr/>
            </a:pPr>
            <a:endParaRPr lang="en-US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3250" lvl="2" indent="0">
              <a:buNone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Picture depicting items to click and step to take to check accuracy and completeness of data. ">
            <a:extLst>
              <a:ext uri="{FF2B5EF4-FFF2-40B4-BE49-F238E27FC236}">
                <a16:creationId xmlns:a16="http://schemas.microsoft.com/office/drawing/2014/main" id="{3A3351FD-F781-4945-93B6-298F57C9516A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9670" r="10439"/>
          <a:stretch/>
        </p:blipFill>
        <p:spPr>
          <a:xfrm>
            <a:off x="2370406" y="2377440"/>
            <a:ext cx="7572620" cy="4417098"/>
          </a:xfrm>
          <a:prstGeom prst="rect">
            <a:avLst/>
          </a:prstGeom>
        </p:spPr>
      </p:pic>
      <p:sp>
        <p:nvSpPr>
          <p:cNvPr id="2" name="Title 1" descr="Title reads End of Year Data Submission">
            <a:extLst>
              <a:ext uri="{FF2B5EF4-FFF2-40B4-BE49-F238E27FC236}">
                <a16:creationId xmlns:a16="http://schemas.microsoft.com/office/drawing/2014/main" id="{43C3AF29-8653-45C1-BB00-1E8E88217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"/>
            <a:ext cx="11887200" cy="1054206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End of Year Data Submission 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943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3AF29-8653-45C1-BB00-1E8E88217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1887200" cy="1516602"/>
          </a:xfrm>
        </p:spPr>
        <p:txBody>
          <a:bodyPr>
            <a:normAutofit/>
          </a:bodyPr>
          <a:lstStyle/>
          <a:p>
            <a:r>
              <a:rPr lang="en-US" dirty="0">
                <a:cs typeface="Arial" panose="020B0604020202020204" pitchFamily="34" charset="0"/>
              </a:rPr>
              <a:t>Data Privacy: Securing Personally Identifiable Information and Records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25E13-849A-48CD-B849-43EA3632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57565"/>
            <a:ext cx="11887200" cy="4267200"/>
          </a:xfrm>
        </p:spPr>
        <p:txBody>
          <a:bodyPr>
            <a:normAutofit/>
          </a:bodyPr>
          <a:lstStyle/>
          <a:p>
            <a:pPr marL="1023937" lvl="1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Bulletin AEFLA 17-01 Data Privacy Guidelines and Procedures</a:t>
            </a: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3937" lvl="1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Voluntary Authorization to Share Personally Identifiable Information and Records Form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1023937" lvl="1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Voluntary Authorization to Share Personally Identifiable Information and Records Form – Translations</a:t>
            </a: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3937" lvl="1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Data Privacy Frequently Asked Questions (FAQs)</a:t>
            </a: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62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Reads Management Bulletin 17-01">
            <a:extLst>
              <a:ext uri="{FF2B5EF4-FFF2-40B4-BE49-F238E27FC236}">
                <a16:creationId xmlns:a16="http://schemas.microsoft.com/office/drawing/2014/main" id="{AE625E13-849A-48CD-B849-43EA3632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19007"/>
            <a:ext cx="11887200" cy="820629"/>
          </a:xfrm>
        </p:spPr>
        <p:txBody>
          <a:bodyPr>
            <a:normAutofit/>
          </a:bodyPr>
          <a:lstStyle/>
          <a:p>
            <a:pPr marL="109537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Bulletin AEFLA 17-01 Data Privacy Guidelines and Procedures</a:t>
            </a:r>
            <a:endParaRPr lang="en-US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Management Bulletin--Data Privacy">
            <a:extLst>
              <a:ext uri="{FF2B5EF4-FFF2-40B4-BE49-F238E27FC236}">
                <a16:creationId xmlns:a16="http://schemas.microsoft.com/office/drawing/2014/main" id="{6D7E2E04-7D34-4005-9B2A-E2C7F9442E6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230086" y="1708724"/>
            <a:ext cx="9797036" cy="5054305"/>
          </a:xfrm>
          <a:prstGeom prst="rect">
            <a:avLst/>
          </a:prstGeom>
        </p:spPr>
      </p:pic>
      <p:sp>
        <p:nvSpPr>
          <p:cNvPr id="2" name="Title 1" descr="Title Reads Data Privacy">
            <a:extLst>
              <a:ext uri="{FF2B5EF4-FFF2-40B4-BE49-F238E27FC236}">
                <a16:creationId xmlns:a16="http://schemas.microsoft.com/office/drawing/2014/main" id="{43C3AF29-8653-45C1-BB00-1E8E88217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8768"/>
            <a:ext cx="11887200" cy="746739"/>
          </a:xfrm>
        </p:spPr>
        <p:txBody>
          <a:bodyPr>
            <a:noAutofit/>
          </a:bodyPr>
          <a:lstStyle/>
          <a:p>
            <a:r>
              <a:rPr lang="en-US" sz="3600" dirty="0">
                <a:cs typeface="Arial" panose="020B0604020202020204" pitchFamily="34" charset="0"/>
              </a:rPr>
              <a:t>Securing Personally Identifiable Information </a:t>
            </a:r>
            <a:br>
              <a:rPr lang="en-US" sz="3600" dirty="0">
                <a:cs typeface="Arial" panose="020B0604020202020204" pitchFamily="34" charset="0"/>
              </a:rPr>
            </a:br>
            <a:r>
              <a:rPr lang="en-US" sz="3600" dirty="0">
                <a:cs typeface="Arial" panose="020B0604020202020204" pitchFamily="34" charset="0"/>
              </a:rPr>
              <a:t>and Records (1)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19001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Sample consent form">
            <a:extLst>
              <a:ext uri="{FF2B5EF4-FFF2-40B4-BE49-F238E27FC236}">
                <a16:creationId xmlns:a16="http://schemas.microsoft.com/office/drawing/2014/main" id="{AE625E13-849A-48CD-B849-43EA3632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67693"/>
            <a:ext cx="11887200" cy="88195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0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Voluntary Authorization to Share Personally Identifiable Information and Records Form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4" name="Picture 3" descr="Sample consent form">
            <a:extLst>
              <a:ext uri="{FF2B5EF4-FFF2-40B4-BE49-F238E27FC236}">
                <a16:creationId xmlns:a16="http://schemas.microsoft.com/office/drawing/2014/main" id="{B1C503A6-FABA-4F72-AAD7-86AEA6811FA8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b="7310"/>
          <a:stretch/>
        </p:blipFill>
        <p:spPr>
          <a:xfrm>
            <a:off x="1251857" y="2149650"/>
            <a:ext cx="9100457" cy="4631299"/>
          </a:xfrm>
          <a:prstGeom prst="rect">
            <a:avLst/>
          </a:prstGeom>
        </p:spPr>
      </p:pic>
      <p:sp>
        <p:nvSpPr>
          <p:cNvPr id="2" name="Title 1" descr="Title Reads Data Privacy 2">
            <a:extLst>
              <a:ext uri="{FF2B5EF4-FFF2-40B4-BE49-F238E27FC236}">
                <a16:creationId xmlns:a16="http://schemas.microsoft.com/office/drawing/2014/main" id="{43C3AF29-8653-45C1-BB00-1E8E88217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69415"/>
            <a:ext cx="11887200" cy="808572"/>
          </a:xfrm>
        </p:spPr>
        <p:txBody>
          <a:bodyPr>
            <a:noAutofit/>
          </a:bodyPr>
          <a:lstStyle/>
          <a:p>
            <a:r>
              <a:rPr lang="en-US" sz="3600" dirty="0">
                <a:cs typeface="Arial" panose="020B0604020202020204" pitchFamily="34" charset="0"/>
              </a:rPr>
              <a:t>Securing Personally Identifiable Information </a:t>
            </a:r>
            <a:br>
              <a:rPr lang="en-US" sz="3600" dirty="0">
                <a:cs typeface="Arial" panose="020B0604020202020204" pitchFamily="34" charset="0"/>
              </a:rPr>
            </a:br>
            <a:r>
              <a:rPr lang="en-US" sz="3600" dirty="0">
                <a:cs typeface="Arial" panose="020B0604020202020204" pitchFamily="34" charset="0"/>
              </a:rPr>
              <a:t>and Records (2)</a:t>
            </a:r>
          </a:p>
        </p:txBody>
      </p:sp>
    </p:spTree>
    <p:extLst>
      <p:ext uri="{BB962C8B-B14F-4D97-AF65-F5344CB8AC3E}">
        <p14:creationId xmlns:p14="http://schemas.microsoft.com/office/powerpoint/2010/main" val="2867307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Visual description of translated consent forms">
            <a:extLst>
              <a:ext uri="{FF2B5EF4-FFF2-40B4-BE49-F238E27FC236}">
                <a16:creationId xmlns:a16="http://schemas.microsoft.com/office/drawing/2014/main" id="{AE625E13-849A-48CD-B849-43EA3632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0341"/>
            <a:ext cx="12192000" cy="776728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Templates: Voluntary Authorization to Share Personally Identifiable Information and Records Form – Translations</a:t>
            </a:r>
            <a:endParaRPr lang="en-US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Sample Consent form on other languages">
            <a:extLst>
              <a:ext uri="{FF2B5EF4-FFF2-40B4-BE49-F238E27FC236}">
                <a16:creationId xmlns:a16="http://schemas.microsoft.com/office/drawing/2014/main" id="{8AF3057B-5DF5-4941-97DC-88FCE9A89410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18704" r="15877" b="7858"/>
          <a:stretch/>
        </p:blipFill>
        <p:spPr>
          <a:xfrm>
            <a:off x="2750849" y="2217898"/>
            <a:ext cx="6690302" cy="4640102"/>
          </a:xfrm>
          <a:prstGeom prst="rect">
            <a:avLst/>
          </a:prstGeom>
        </p:spPr>
      </p:pic>
      <p:sp>
        <p:nvSpPr>
          <p:cNvPr id="2" name="Title 1" descr="Reads Data Privacy 3">
            <a:extLst>
              <a:ext uri="{FF2B5EF4-FFF2-40B4-BE49-F238E27FC236}">
                <a16:creationId xmlns:a16="http://schemas.microsoft.com/office/drawing/2014/main" id="{43C3AF29-8653-45C1-BB00-1E8E88217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1974"/>
            <a:ext cx="12192000" cy="776728"/>
          </a:xfrm>
        </p:spPr>
        <p:txBody>
          <a:bodyPr>
            <a:noAutofit/>
          </a:bodyPr>
          <a:lstStyle/>
          <a:p>
            <a:r>
              <a:rPr lang="en-US" sz="3600" dirty="0">
                <a:cs typeface="Arial" panose="020B0604020202020204" pitchFamily="34" charset="0"/>
              </a:rPr>
              <a:t>Securing Personally Identifiable Information </a:t>
            </a:r>
            <a:br>
              <a:rPr lang="en-US" sz="3600" dirty="0">
                <a:cs typeface="Arial" panose="020B0604020202020204" pitchFamily="34" charset="0"/>
              </a:rPr>
            </a:br>
            <a:r>
              <a:rPr lang="en-US" sz="3600" dirty="0">
                <a:cs typeface="Arial" panose="020B0604020202020204" pitchFamily="34" charset="0"/>
              </a:rPr>
              <a:t>and Records (3)</a:t>
            </a:r>
          </a:p>
        </p:txBody>
      </p:sp>
    </p:spTree>
    <p:extLst>
      <p:ext uri="{BB962C8B-B14F-4D97-AF65-F5344CB8AC3E}">
        <p14:creationId xmlns:p14="http://schemas.microsoft.com/office/powerpoint/2010/main" val="3779860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Reads Frequently Asked Questions">
            <a:extLst>
              <a:ext uri="{FF2B5EF4-FFF2-40B4-BE49-F238E27FC236}">
                <a16:creationId xmlns:a16="http://schemas.microsoft.com/office/drawing/2014/main" id="{AE625E13-849A-48CD-B849-43EA3632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5161"/>
            <a:ext cx="11887200" cy="896056"/>
          </a:xfrm>
        </p:spPr>
        <p:txBody>
          <a:bodyPr>
            <a:normAutofit/>
          </a:bodyPr>
          <a:lstStyle/>
          <a:p>
            <a:pPr marL="109537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Frequently Asked Questions (FAQs)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Data Privacy Frequently Asked Questions">
            <a:extLst>
              <a:ext uri="{FF2B5EF4-FFF2-40B4-BE49-F238E27FC236}">
                <a16:creationId xmlns:a16="http://schemas.microsoft.com/office/drawing/2014/main" id="{03386B26-98F1-41F1-B29E-3C2C1FBC76F5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2324"/>
          <a:stretch/>
        </p:blipFill>
        <p:spPr>
          <a:xfrm>
            <a:off x="2553286" y="1582615"/>
            <a:ext cx="6936628" cy="5116008"/>
          </a:xfrm>
          <a:prstGeom prst="rect">
            <a:avLst/>
          </a:prstGeom>
        </p:spPr>
      </p:pic>
      <p:sp>
        <p:nvSpPr>
          <p:cNvPr id="2" name="Title 1" descr="Reads Data Privacy 4">
            <a:extLst>
              <a:ext uri="{FF2B5EF4-FFF2-40B4-BE49-F238E27FC236}">
                <a16:creationId xmlns:a16="http://schemas.microsoft.com/office/drawing/2014/main" id="{43C3AF29-8653-45C1-BB00-1E8E88217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" y="261482"/>
            <a:ext cx="11887200" cy="652917"/>
          </a:xfrm>
        </p:spPr>
        <p:txBody>
          <a:bodyPr>
            <a:noAutofit/>
          </a:bodyPr>
          <a:lstStyle/>
          <a:p>
            <a:r>
              <a:rPr lang="en-US" sz="3600" dirty="0">
                <a:cs typeface="Arial" panose="020B0604020202020204" pitchFamily="34" charset="0"/>
              </a:rPr>
              <a:t>Securing Personally Identifiable Information </a:t>
            </a:r>
            <a:br>
              <a:rPr lang="en-US" sz="3600" dirty="0">
                <a:cs typeface="Arial" panose="020B0604020202020204" pitchFamily="34" charset="0"/>
              </a:rPr>
            </a:br>
            <a:r>
              <a:rPr lang="en-US" sz="3600" dirty="0">
                <a:cs typeface="Arial" panose="020B0604020202020204" pitchFamily="34" charset="0"/>
              </a:rPr>
              <a:t>and Records (4)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01864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3AF29-8653-45C1-BB00-1E8E88217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727"/>
            <a:ext cx="11887200" cy="633599"/>
          </a:xfrm>
        </p:spPr>
        <p:txBody>
          <a:bodyPr>
            <a:noAutofit/>
          </a:bodyPr>
          <a:lstStyle/>
          <a:p>
            <a:r>
              <a:rPr lang="en-US" altLang="en-US" dirty="0">
                <a:cs typeface="Arial" panose="020B0604020202020204" pitchFamily="34" charset="0"/>
              </a:rPr>
              <a:t>Data Monitoring, Reporting and Training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25E13-849A-48CD-B849-43EA3632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10697"/>
            <a:ext cx="11799455" cy="51495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dirty="0">
                <a:latin typeface="Arial"/>
                <a:cs typeface="Arial"/>
              </a:rPr>
              <a:t>Data Integrity Report (DIR)</a:t>
            </a:r>
            <a:endParaRPr lang="en-US" dirty="0">
              <a:latin typeface="Arial"/>
              <a:cs typeface="Arial"/>
            </a:endParaRP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Monitoring - Action Items </a:t>
            </a:r>
          </a:p>
          <a:p>
            <a:pPr marL="914400"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 Entry and Update Record</a:t>
            </a: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Attendance must be updated monthly (Mandatory Requirement)</a:t>
            </a:r>
          </a:p>
          <a:p>
            <a:pPr marL="1371600" lvl="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Core Employment and Earnings Follow-up Survey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every quarter (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Mandatory Requirement)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emails and Text Survey</a:t>
            </a:r>
          </a:p>
        </p:txBody>
      </p:sp>
    </p:spTree>
    <p:extLst>
      <p:ext uri="{BB962C8B-B14F-4D97-AF65-F5344CB8AC3E}">
        <p14:creationId xmlns:p14="http://schemas.microsoft.com/office/powerpoint/2010/main" val="2331513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3AF29-8653-45C1-BB00-1E8E88217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1887200" cy="757382"/>
          </a:xfrm>
        </p:spPr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Data Monitoring, Reporting and Training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25E13-849A-48CD-B849-43EA3632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70302"/>
            <a:ext cx="11887200" cy="4240305"/>
          </a:xfrm>
        </p:spPr>
        <p:txBody>
          <a:bodyPr>
            <a:normAutofit/>
          </a:bodyPr>
          <a:lstStyle/>
          <a:p>
            <a:pPr marL="0" lvl="1" indent="0">
              <a:spcAft>
                <a:spcPts val="2400"/>
              </a:spcAft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Data Monitoring - Action Items</a:t>
            </a:r>
          </a:p>
          <a:p>
            <a:pPr marL="457200" lvl="1">
              <a:spcAft>
                <a:spcPts val="1200"/>
              </a:spcAft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Continuous Improvement Plan must be completed on or before </a:t>
            </a:r>
            <a:r>
              <a:rPr lang="en-US" dirty="0"/>
              <a:t>April 30 of each year.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>
              <a:spcAft>
                <a:spcPts val="1200"/>
              </a:spcAft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Must select at least one on or before October 1: Civic Objective and Additional Assessments (COAAPs). </a:t>
            </a:r>
          </a:p>
          <a:p>
            <a:pPr marL="914400" lvl="2"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Applies to agencies funded for English Literacy and Civics Education (ELCE) and Integrated ELCE 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295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3AF29-8653-45C1-BB00-1E8E88217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1887200" cy="716562"/>
          </a:xfrm>
        </p:spPr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Data Monitoring, Reporting and Training (3)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25E13-849A-48CD-B849-43EA3632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30995"/>
            <a:ext cx="11887200" cy="4231341"/>
          </a:xfrm>
        </p:spPr>
        <p:txBody>
          <a:bodyPr/>
          <a:lstStyle/>
          <a:p>
            <a:pPr marL="0" lvl="1" indent="0">
              <a:spcAft>
                <a:spcPts val="1200"/>
              </a:spcAft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Two Trainings Required: Action Items			</a:t>
            </a:r>
          </a:p>
          <a:p>
            <a:pPr lvl="1">
              <a:spcAft>
                <a:spcPts val="1200"/>
              </a:spcAft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Ensure each year that one or more employees have completed these training items on or before January 31 of each year:</a:t>
            </a:r>
          </a:p>
          <a:p>
            <a:pPr marL="1428750" lvl="2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one California Accountability Training course</a:t>
            </a:r>
          </a:p>
          <a:p>
            <a:pPr marL="1428750" lvl="2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one Comprehensive Adult Student Assessment System Implementation Training course</a:t>
            </a:r>
          </a:p>
          <a:p>
            <a:pPr marL="685800" lvl="2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here: </a:t>
            </a:r>
            <a:r>
              <a:rPr lang="en-US" sz="28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https://www.caadultedtraining.org/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61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3AF29-8653-45C1-BB00-1E8E88217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67292"/>
            <a:ext cx="11887200" cy="1032818"/>
          </a:xfrm>
        </p:spPr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25E13-849A-48CD-B849-43EA3632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73162"/>
            <a:ext cx="11887200" cy="5646057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 the end of this presentation, you should have a clear understanding of:</a:t>
            </a:r>
          </a:p>
          <a:p>
            <a:pPr marL="74295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and Accountability</a:t>
            </a:r>
          </a:p>
          <a:p>
            <a:pPr marL="1428750" lvl="4" indent="-342900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Beginning-of-the-Year Letter</a:t>
            </a:r>
          </a:p>
          <a:p>
            <a:pPr marL="1428750" lvl="4" indent="-342900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Dates for Deliverables</a:t>
            </a:r>
          </a:p>
          <a:p>
            <a:pPr marL="1428750" lvl="4" indent="-342900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Guidelines for Coalitions Deliverables</a:t>
            </a:r>
          </a:p>
          <a:p>
            <a:pPr marL="1428750" lvl="4" indent="-342900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Collection, Training, and Reporting</a:t>
            </a:r>
          </a:p>
          <a:p>
            <a:pPr marL="1428750" lvl="4" indent="-342900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Assessment Policy</a:t>
            </a:r>
          </a:p>
          <a:p>
            <a:pPr marL="1428750" lvl="4" indent="-34290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End-of-Year Data Submission</a:t>
            </a:r>
          </a:p>
          <a:p>
            <a:pPr marL="74295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Privacy-Security Personally Identifiable Information</a:t>
            </a:r>
          </a:p>
          <a:p>
            <a:pPr marL="1428750" lvl="4" indent="-342900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Security Numbers</a:t>
            </a:r>
          </a:p>
          <a:p>
            <a:pPr marL="1428750" lvl="4" indent="-342900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Tax Identification Number </a:t>
            </a:r>
          </a:p>
          <a:p>
            <a:pPr marL="1428750" lvl="4" indent="-34290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Consent Forms (Paper Based or Electronic)</a:t>
            </a:r>
          </a:p>
          <a:p>
            <a:pPr marL="742950" lvl="1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Monitoring, Reporting, and Training (Guest Speaker)</a:t>
            </a:r>
          </a:p>
          <a:p>
            <a:pPr marL="228600" lvl="1" indent="0">
              <a:spcBef>
                <a:spcPts val="0"/>
              </a:spcBef>
              <a:buNone/>
              <a:defRPr/>
            </a:pPr>
            <a:endParaRPr lang="en-US" alt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555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3AF29-8653-45C1-BB00-1E8E88217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1887200" cy="982743"/>
          </a:xfrm>
        </p:spPr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Questions 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25E13-849A-48CD-B849-43EA3632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118466"/>
            <a:ext cx="11658600" cy="4621067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Segway to CASAS and Technical Assistance Resources</a:t>
            </a:r>
            <a:endParaRPr lang="en-US" b="1" dirty="0"/>
          </a:p>
          <a:p>
            <a:pPr marL="906463" lvl="1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CASAS trainings 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training@casas.org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6463" lvl="1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California Accountability 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capm@casas.org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6463" lvl="1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Shipping and payment questions: 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orders@casas.org</a:t>
            </a: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6463" lvl="1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Technical Support </a:t>
            </a:r>
            <a:r>
              <a:rPr lang="fr-FR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techsupport@casas.org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or 1-800-255-1036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91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84403-F391-92E7-BEF2-B41A27339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1418866"/>
            <a:ext cx="11887200" cy="1325563"/>
          </a:xfrm>
        </p:spPr>
        <p:txBody>
          <a:bodyPr/>
          <a:lstStyle/>
          <a:p>
            <a:r>
              <a:rPr lang="en-US" dirty="0"/>
              <a:t>End</a:t>
            </a:r>
            <a:r>
              <a:rPr lang="en-US" baseline="0" dirty="0"/>
              <a:t>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731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General guidelines for data and accountability requirements">
            <a:extLst>
              <a:ext uri="{FF2B5EF4-FFF2-40B4-BE49-F238E27FC236}">
                <a16:creationId xmlns:a16="http://schemas.microsoft.com/office/drawing/2014/main" id="{AE625E13-849A-48CD-B849-43EA3632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2082"/>
            <a:ext cx="12039600" cy="1123127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11200" dirty="0">
                <a:cs typeface="Arial" panose="020B0604020202020204" pitchFamily="34" charset="0"/>
              </a:rPr>
              <a:t>Mandatory Requirements</a:t>
            </a:r>
          </a:p>
          <a:p>
            <a:pPr marL="457200" lvl="1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1200" dirty="0">
                <a:cs typeface="Arial" panose="020B0604020202020204" pitchFamily="34" charset="0"/>
              </a:rPr>
              <a:t>Beginning-of-the-Year Letter for Program Year (PY) 2023–24</a:t>
            </a:r>
          </a:p>
          <a:p>
            <a:pPr marL="914400" lvl="2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 descr="screenshot of stated website">
            <a:extLst>
              <a:ext uri="{FF2B5EF4-FFF2-40B4-BE49-F238E27FC236}">
                <a16:creationId xmlns:a16="http://schemas.microsoft.com/office/drawing/2014/main" id="{994A68E8-5113-4769-8A1F-028144F31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370" y="2185209"/>
            <a:ext cx="6567715" cy="4562556"/>
          </a:xfrm>
          <a:prstGeom prst="rect">
            <a:avLst/>
          </a:prstGeom>
        </p:spPr>
      </p:pic>
      <p:sp>
        <p:nvSpPr>
          <p:cNvPr id="2" name="Title 1" descr="Title reading Data and Accountabilty">
            <a:extLst>
              <a:ext uri="{FF2B5EF4-FFF2-40B4-BE49-F238E27FC236}">
                <a16:creationId xmlns:a16="http://schemas.microsoft.com/office/drawing/2014/main" id="{43C3AF29-8653-45C1-BB00-1E8E88217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68974"/>
            <a:ext cx="11887200" cy="540272"/>
          </a:xfrm>
        </p:spPr>
        <p:txBody>
          <a:bodyPr>
            <a:noAutofit/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Data and Accountability 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223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This slide go into more detail and provide a visual description of the calendar of deliverables">
            <a:extLst>
              <a:ext uri="{FF2B5EF4-FFF2-40B4-BE49-F238E27FC236}">
                <a16:creationId xmlns:a16="http://schemas.microsoft.com/office/drawing/2014/main" id="{AE625E13-849A-48CD-B849-43EA3632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1384491"/>
            <a:ext cx="11887200" cy="815340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2800" dirty="0">
                <a:cs typeface="Arial" panose="020B0604020202020204" pitchFamily="34" charset="0"/>
              </a:rPr>
              <a:t>Important Grant Deliverables Due Dates for (PY) 2023–24</a:t>
            </a:r>
          </a:p>
        </p:txBody>
      </p:sp>
      <p:pic>
        <p:nvPicPr>
          <p:cNvPr id="5" name="Picture 4" descr="screenshot of stated website">
            <a:extLst>
              <a:ext uri="{FF2B5EF4-FFF2-40B4-BE49-F238E27FC236}">
                <a16:creationId xmlns:a16="http://schemas.microsoft.com/office/drawing/2014/main" id="{28D11C43-38AE-45BE-8959-2883211C2A2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01043" y="2199831"/>
            <a:ext cx="7989914" cy="4624180"/>
          </a:xfrm>
          <a:prstGeom prst="rect">
            <a:avLst/>
          </a:prstGeom>
        </p:spPr>
      </p:pic>
      <p:sp>
        <p:nvSpPr>
          <p:cNvPr id="2" name="Title 1" descr=" Title reads Data and Accountability">
            <a:extLst>
              <a:ext uri="{FF2B5EF4-FFF2-40B4-BE49-F238E27FC236}">
                <a16:creationId xmlns:a16="http://schemas.microsoft.com/office/drawing/2014/main" id="{43C3AF29-8653-45C1-BB00-1E8E88217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94563"/>
            <a:ext cx="11887200" cy="517561"/>
          </a:xfrm>
        </p:spPr>
        <p:txBody>
          <a:bodyPr>
            <a:noAutofit/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Data and Accountability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682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Reads Guidelines for Coalition Deliverables">
            <a:extLst>
              <a:ext uri="{FF2B5EF4-FFF2-40B4-BE49-F238E27FC236}">
                <a16:creationId xmlns:a16="http://schemas.microsoft.com/office/drawing/2014/main" id="{AE625E13-849A-48CD-B849-43EA3632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1031640"/>
            <a:ext cx="11958119" cy="1432559"/>
          </a:xfrm>
        </p:spPr>
        <p:txBody>
          <a:bodyPr>
            <a:noAutofit/>
          </a:bodyPr>
          <a:lstStyle/>
          <a:p>
            <a:pPr marL="0" lvl="1" indent="0"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cs typeface="Arial" panose="020B0604020202020204" pitchFamily="34" charset="0"/>
              </a:rPr>
              <a:t>Coalitions</a:t>
            </a:r>
          </a:p>
          <a:p>
            <a:pPr marL="457200" lvl="1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cs typeface="Arial" panose="020B0604020202020204" pitchFamily="34" charset="0"/>
              </a:rPr>
              <a:t>Deliverables that must be submitted at Individual-Agency-Level versus, those that, are the responsibility of the Fiscal Agent.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Picture 4" descr="screenshot of stated website">
            <a:extLst>
              <a:ext uri="{FF2B5EF4-FFF2-40B4-BE49-F238E27FC236}">
                <a16:creationId xmlns:a16="http://schemas.microsoft.com/office/drawing/2014/main" id="{3E56AA7B-5DB8-4EDD-A001-BCC0A948E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570" y="2272145"/>
            <a:ext cx="9912859" cy="4527797"/>
          </a:xfrm>
          <a:prstGeom prst="rect">
            <a:avLst/>
          </a:prstGeom>
        </p:spPr>
      </p:pic>
      <p:sp>
        <p:nvSpPr>
          <p:cNvPr id="2" name="Title 1" descr="Reads Data and Accountabilty">
            <a:extLst>
              <a:ext uri="{FF2B5EF4-FFF2-40B4-BE49-F238E27FC236}">
                <a16:creationId xmlns:a16="http://schemas.microsoft.com/office/drawing/2014/main" id="{43C3AF29-8653-45C1-BB00-1E8E88217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" y="167879"/>
            <a:ext cx="11887200" cy="640080"/>
          </a:xfrm>
        </p:spPr>
        <p:txBody>
          <a:bodyPr>
            <a:noAutofit/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Data and Accountability (3)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288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Reads Data Collection, Training, and Reporting">
            <a:extLst>
              <a:ext uri="{FF2B5EF4-FFF2-40B4-BE49-F238E27FC236}">
                <a16:creationId xmlns:a16="http://schemas.microsoft.com/office/drawing/2014/main" id="{AE625E13-849A-48CD-B849-43EA3632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4918"/>
            <a:ext cx="12192000" cy="680122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2800" dirty="0">
                <a:cs typeface="Arial" panose="020B0604020202020204" pitchFamily="34" charset="0"/>
              </a:rPr>
              <a:t>Data Collection, Training, and Reporting</a:t>
            </a:r>
          </a:p>
          <a:p>
            <a:endParaRPr lang="en-US" dirty="0"/>
          </a:p>
        </p:txBody>
      </p:sp>
      <p:pic>
        <p:nvPicPr>
          <p:cNvPr id="5" name="Picture 4" descr="screenshot of stated website">
            <a:extLst>
              <a:ext uri="{FF2B5EF4-FFF2-40B4-BE49-F238E27FC236}">
                <a16:creationId xmlns:a16="http://schemas.microsoft.com/office/drawing/2014/main" id="{7369D288-EA0A-4193-8DE1-6F415D3F4C64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12190" b="2664"/>
          <a:stretch/>
        </p:blipFill>
        <p:spPr>
          <a:xfrm>
            <a:off x="1655482" y="1595040"/>
            <a:ext cx="9036423" cy="49252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C3AF29-8653-45C1-BB00-1E8E88217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666"/>
            <a:ext cx="11887200" cy="894252"/>
          </a:xfrm>
        </p:spPr>
        <p:txBody>
          <a:bodyPr>
            <a:noAutofit/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Data and Accountability (4)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164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3AF29-8653-45C1-BB00-1E8E88217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3891"/>
            <a:ext cx="11887200" cy="841972"/>
          </a:xfrm>
        </p:spPr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Data and Accountability (5)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25E13-849A-48CD-B849-43EA3632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28649"/>
            <a:ext cx="11887200" cy="4222376"/>
          </a:xfrm>
        </p:spPr>
        <p:txBody>
          <a:bodyPr/>
          <a:lstStyle/>
          <a:p>
            <a:pPr marL="0" indent="0">
              <a:spcAft>
                <a:spcPts val="2400"/>
              </a:spcAft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Statewide: California Assessment Policy Guidelines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>
              <a:spcBef>
                <a:spcPts val="1200"/>
              </a:spcBef>
              <a:spcAft>
                <a:spcPts val="1200"/>
              </a:spcAft>
              <a:tabLst>
                <a:tab pos="860425" algn="l"/>
              </a:tabLst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URL below to access the document </a:t>
            </a:r>
          </a:p>
          <a:p>
            <a:pPr marL="457200" lvl="2"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https://www.casas.org/docs/default-source/caacct/attachment-a-california-assessment-policy-guidelines.pdf?sfvrsn=2e4a11c3_32?Status=Master</a:t>
            </a: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2113" lvl="1" indent="0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428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3AF29-8653-45C1-BB00-1E8E88217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1887200" cy="96058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dirty="0">
                <a:cs typeface="Arial" panose="020B0604020202020204" pitchFamily="34" charset="0"/>
              </a:rPr>
              <a:t>Data and Accountability (6)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25E13-849A-48CD-B849-43EA3632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27833"/>
            <a:ext cx="11887200" cy="424329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Local Assessment Policy Guidelines</a:t>
            </a:r>
          </a:p>
          <a:p>
            <a:pPr marL="457200" lvl="2">
              <a:spcBef>
                <a:spcPts val="1200"/>
              </a:spcBef>
              <a:spcAft>
                <a:spcPts val="1200"/>
              </a:spcAft>
              <a:tabLst>
                <a:tab pos="914400" algn="l"/>
              </a:tabLst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Local Assessment Policy Template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(PDF)</a:t>
            </a:r>
          </a:p>
          <a:p>
            <a:pPr marL="457200" lvl="2"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this document on an annual basis</a:t>
            </a:r>
          </a:p>
          <a:p>
            <a:pPr marL="457200" lvl="2"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Remote Testing 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(if applicable)</a:t>
            </a:r>
          </a:p>
          <a:p>
            <a:pPr marL="457200" lvl="2"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Signature and Date Reviewed with your staff is required on a annual basis</a:t>
            </a:r>
          </a:p>
          <a:p>
            <a:pPr marL="1143000" lvl="3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2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685800" lvl="2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108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3AF29-8653-45C1-BB00-1E8E88217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1879"/>
            <a:ext cx="11887200" cy="952594"/>
          </a:xfrm>
        </p:spPr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End of Year Data Submission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25E13-849A-48CD-B849-43EA3632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86445"/>
            <a:ext cx="11887200" cy="5113468"/>
          </a:xfrm>
        </p:spPr>
        <p:txBody>
          <a:bodyPr/>
          <a:lstStyle/>
          <a:p>
            <a:pPr marL="0" indent="0">
              <a:spcAft>
                <a:spcPts val="2400"/>
              </a:spcAft>
              <a:buNone/>
            </a:pPr>
            <a:r>
              <a:rPr lang="en-US" dirty="0"/>
              <a:t>End-of-Year Data Submission Notification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dirty="0"/>
              <a:t>Guidelines for submitting end-of-year Workforce Innovation and Opportunity Act, Title II (WIOA, Title II) data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dirty="0">
                <a:hlinkClick r:id="rId2"/>
              </a:rPr>
              <a:t>https://www.cde.ca.gov/sp/ae/fg/wioa21eoyinfo.asp</a:t>
            </a:r>
            <a:endParaRPr lang="en-US" dirty="0"/>
          </a:p>
          <a:p>
            <a:pPr lvl="1"/>
            <a:r>
              <a:rPr lang="en-US" dirty="0"/>
              <a:t>All data must be submitted </a:t>
            </a:r>
            <a:r>
              <a:rPr lang="en-US" b="1" dirty="0"/>
              <a:t>on or before July 15</a:t>
            </a:r>
            <a:r>
              <a:rPr lang="en-US" dirty="0"/>
              <a:t>, each year</a:t>
            </a:r>
          </a:p>
        </p:txBody>
      </p:sp>
    </p:spTree>
    <p:extLst>
      <p:ext uri="{BB962C8B-B14F-4D97-AF65-F5344CB8AC3E}">
        <p14:creationId xmlns:p14="http://schemas.microsoft.com/office/powerpoint/2010/main" val="1980552706"/>
      </p:ext>
    </p:extLst>
  </p:cSld>
  <p:clrMapOvr>
    <a:masterClrMapping/>
  </p:clrMapOvr>
</p:sld>
</file>

<file path=ppt/theme/theme1.xml><?xml version="1.0" encoding="utf-8"?>
<a:theme xmlns:a="http://schemas.openxmlformats.org/drawingml/2006/main" name="CDE Template Blue">
  <a:themeElements>
    <a:clrScheme name="CDE Se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DE Template Blue" id="{8DE7127B-60D7-4FD3-89DF-9DF154B01823}" vid="{2E1395A5-C3CF-43E7-8871-E1E3326A965B}"/>
    </a:ext>
  </a:ext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DE Set 2">
  <a:themeElements>
    <a:clrScheme name="CDE Set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C4A6D"/>
      </a:hlink>
      <a:folHlink>
        <a:srgbClr val="0C4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DE Set 3">
  <a:themeElements>
    <a:clrScheme name="Custom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DE Set 4">
  <a:themeElements>
    <a:clrScheme name="CDE Set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C4A6D"/>
      </a:hlink>
      <a:folHlink>
        <a:srgbClr val="0C4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DE Set 5">
  <a:themeElements>
    <a:clrScheme name="Custom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DE Set 6">
  <a:themeElements>
    <a:clrScheme name="CDE Set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C4A6D"/>
      </a:hlink>
      <a:folHlink>
        <a:srgbClr val="0C4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DE Set 7">
  <a:themeElements>
    <a:clrScheme name="CDE Se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DE Set 1">
  <a:themeElements>
    <a:clrScheme name="CDE Se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AA177AE90AB84CBBC907C95F34C631" ma:contentTypeVersion="22" ma:contentTypeDescription="Create a new document." ma:contentTypeScope="" ma:versionID="e567d2ce26538baf9feef8a3516a5dfc">
  <xsd:schema xmlns:xsd="http://www.w3.org/2001/XMLSchema" xmlns:xs="http://www.w3.org/2001/XMLSchema" xmlns:p="http://schemas.microsoft.com/office/2006/metadata/properties" xmlns:ns2="ac0dddc7-4c2c-4aeb-a23f-99e6b6e539ca" xmlns:ns3="8ab51f35-1fb3-4be4-a4fa-7dc10d905072" targetNamespace="http://schemas.microsoft.com/office/2006/metadata/properties" ma:root="true" ma:fieldsID="80b78b28574d8437f19ddce5e62f278e" ns2:_="" ns3:_="">
    <xsd:import namespace="ac0dddc7-4c2c-4aeb-a23f-99e6b6e539ca"/>
    <xsd:import namespace="8ab51f35-1fb3-4be4-a4fa-7dc10d90507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Notes_x002d_Comment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_Flow_SignoffStatu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0dddc7-4c2c-4aeb-a23f-99e6b6e539c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8" nillable="true" ma:displayName="Taxonomy Catch All Column" ma:hidden="true" ma:list="{fa564d8c-a56f-4d27-9692-c18015842a55}" ma:internalName="TaxCatchAll" ma:showField="CatchAllData" ma:web="ac0dddc7-4c2c-4aeb-a23f-99e6b6e539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b51f35-1fb3-4be4-a4fa-7dc10d9050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Notes_x002d_Comments" ma:index="16" nillable="true" ma:displayName="Notes-Comments" ma:internalName="Notes_x002d_Comments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9e8b3729-a4b8-462e-9781-4baf9b076d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_x002d_Comments xmlns="8ab51f35-1fb3-4be4-a4fa-7dc10d905072" xsi:nil="true"/>
    <lcf76f155ced4ddcb4097134ff3c332f xmlns="8ab51f35-1fb3-4be4-a4fa-7dc10d905072">
      <Terms xmlns="http://schemas.microsoft.com/office/infopath/2007/PartnerControls"/>
    </lcf76f155ced4ddcb4097134ff3c332f>
    <_Flow_SignoffStatus xmlns="8ab51f35-1fb3-4be4-a4fa-7dc10d905072" xsi:nil="true"/>
    <TaxCatchAll xmlns="ac0dddc7-4c2c-4aeb-a23f-99e6b6e539c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389DB4-7764-44CF-BC6E-EC0981E1B1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0dddc7-4c2c-4aeb-a23f-99e6b6e539ca"/>
    <ds:schemaRef ds:uri="8ab51f35-1fb3-4be4-a4fa-7dc10d9050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E9EB7B-8E6C-40BE-BC31-0BA9A26CEBB7}">
  <ds:schemaRefs>
    <ds:schemaRef ds:uri="http://purl.org/dc/terms/"/>
    <ds:schemaRef ds:uri="8ab51f35-1fb3-4be4-a4fa-7dc10d905072"/>
    <ds:schemaRef ds:uri="http://schemas.microsoft.com/office/2006/documentManagement/types"/>
    <ds:schemaRef ds:uri="http://schemas.microsoft.com/office/infopath/2007/PartnerControls"/>
    <ds:schemaRef ds:uri="ac0dddc7-4c2c-4aeb-a23f-99e6b6e539ca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3EB4173-540B-42CC-97A2-64D7BC17D5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CDE Template Blue</Template>
  <TotalTime>49495</TotalTime>
  <Words>752</Words>
  <Application>Microsoft Office PowerPoint</Application>
  <PresentationFormat>Widescreen</PresentationFormat>
  <Paragraphs>89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CDE Template Blue</vt:lpstr>
      <vt:lpstr>CDE Set 2</vt:lpstr>
      <vt:lpstr>CDE Set 3</vt:lpstr>
      <vt:lpstr>CDE Set 4</vt:lpstr>
      <vt:lpstr>CDE Set 5</vt:lpstr>
      <vt:lpstr>CDE Set 6</vt:lpstr>
      <vt:lpstr>CDE Set 7</vt:lpstr>
      <vt:lpstr>CDE Set 1</vt:lpstr>
      <vt:lpstr> Adult Education and Family Literacy Act: Data and Accountability Requirements for Program Year 2023–24 </vt:lpstr>
      <vt:lpstr>Objectives</vt:lpstr>
      <vt:lpstr>Data and Accountability (1)</vt:lpstr>
      <vt:lpstr>Data and Accountability (2)</vt:lpstr>
      <vt:lpstr>Data and Accountability (3)</vt:lpstr>
      <vt:lpstr>Data and Accountability (4)</vt:lpstr>
      <vt:lpstr>Data and Accountability (5) </vt:lpstr>
      <vt:lpstr>Data and Accountability (6) </vt:lpstr>
      <vt:lpstr>End of Year Data Submission (1)</vt:lpstr>
      <vt:lpstr>End of Year Data Submission (2)</vt:lpstr>
      <vt:lpstr>End of Year Data Submission (3)</vt:lpstr>
      <vt:lpstr>Data Privacy: Securing Personally Identifiable Information and Records</vt:lpstr>
      <vt:lpstr>Securing Personally Identifiable Information  and Records (1)</vt:lpstr>
      <vt:lpstr>Securing Personally Identifiable Information  and Records (2)</vt:lpstr>
      <vt:lpstr>Securing Personally Identifiable Information  and Records (3)</vt:lpstr>
      <vt:lpstr>Securing Personally Identifiable Information  and Records (4)</vt:lpstr>
      <vt:lpstr>Data Monitoring, Reporting and Training (1)</vt:lpstr>
      <vt:lpstr>Data Monitoring, Reporting and Training (2)</vt:lpstr>
      <vt:lpstr>Data Monitoring, Reporting and Training (3)</vt:lpstr>
      <vt:lpstr>Questions ?</vt:lpstr>
      <vt:lpstr>End of Presentation</vt:lpstr>
    </vt:vector>
  </TitlesOfParts>
  <Company>CA Dept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- Forms (CDE Intranet)</dc:title>
  <dc:subject>PowerPoint Template.</dc:subject>
  <dc:creator>Cheryl McDonald</dc:creator>
  <cp:lastModifiedBy>Rhonda Burnett</cp:lastModifiedBy>
  <cp:revision>156</cp:revision>
  <cp:lastPrinted>2019-08-21T18:11:51Z</cp:lastPrinted>
  <dcterms:created xsi:type="dcterms:W3CDTF">2004-03-18T18:57:21Z</dcterms:created>
  <dcterms:modified xsi:type="dcterms:W3CDTF">2023-09-28T21:12:11Z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0x0101006CAA177AE90AB84CBBC907C95F34C631</vt:lpwstr>
  </property>
  <property fmtid="{D5CDD505-2E9C-101B-9397-08002B2CF9AE}" pid="3" name="MediaServiceImageTags">
    <vt:lpwstr/>
  </property>
</Properties>
</file>